
<file path=[Content_Types].xml><?xml version="1.0" encoding="utf-8"?>
<Types xmlns="http://schemas.openxmlformats.org/package/2006/content-types">
  <Default Extension="png" ContentType="image/png"/>
  <Default Extension="bin" ContentType="application/vnd.openxmlformats-officedocument.oleObject"/>
  <Default Extension="cohesiveFT" ContentType="image/jpeg"/>
  <Default Extension="jpeg" ContentType="image/jpeg"/>
  <Default Extension="emf" ContentType="image/x-emf"/>
  <Default Extension="rels" ContentType="application/vnd.openxmlformats-package.relationships+xml"/>
  <Default Extension="xml" ContentType="application/xml"/>
  <Default Extension="aiscaler" ContentType="image/jpeg"/>
  <Default Extension="wdp" ContentType="image/vnd.ms-photo"/>
  <Default Extension="alertlogic" ContentType="image/jpeg"/>
  <Default Extension="scalearc" ContentType="image/jpeg"/>
  <Default Extension="tiff" ContentType="image/tiff"/>
  <Default Extension="vml" ContentType="application/vnd.openxmlformats-officedocument.vmlDrawing"/>
  <Default Extension="xlsx" ContentType="application/vnd.openxmlformats-officedocument.spreadsheetml.sheet"/>
  <Default Extension="jpg" ContentType="image/jpeg"/>
  <Default Extension="apprenda"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3.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4.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7.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9.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10.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11.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theme/theme12.xml" ContentType="application/vnd.openxmlformats-officedocument.theme+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theme/theme13.xml" ContentType="application/vnd.openxmlformats-officedocument.theme+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14.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theme/theme15.xml" ContentType="application/vnd.openxmlformats-officedocument.theme+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theme/theme16.xml" ContentType="application/vnd.openxmlformats-officedocument.theme+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heme/themeOverride2.xml" ContentType="application/vnd.openxmlformats-officedocument.themeOverr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 id="2147484748" r:id="rId5"/>
    <p:sldMasterId id="2147484808" r:id="rId6"/>
    <p:sldMasterId id="2147484850" r:id="rId7"/>
    <p:sldMasterId id="2147484862" r:id="rId8"/>
    <p:sldMasterId id="2147484882" r:id="rId9"/>
    <p:sldMasterId id="2147484914" r:id="rId10"/>
    <p:sldMasterId id="2147484921" r:id="rId11"/>
    <p:sldMasterId id="2147484944" r:id="rId12"/>
    <p:sldMasterId id="2147484968" r:id="rId13"/>
    <p:sldMasterId id="2147484987" r:id="rId14"/>
    <p:sldMasterId id="2147485012" r:id="rId15"/>
    <p:sldMasterId id="2147485031" r:id="rId16"/>
    <p:sldMasterId id="2147485050" r:id="rId17"/>
    <p:sldMasterId id="2147485076" r:id="rId18"/>
    <p:sldMasterId id="2147485102" r:id="rId19"/>
    <p:sldMasterId id="2147485127" r:id="rId20"/>
  </p:sldMasterIdLst>
  <p:notesMasterIdLst>
    <p:notesMasterId r:id="rId93"/>
  </p:notesMasterIdLst>
  <p:handoutMasterIdLst>
    <p:handoutMasterId r:id="rId94"/>
  </p:handoutMasterIdLst>
  <p:sldIdLst>
    <p:sldId id="1457" r:id="rId21"/>
    <p:sldId id="1462" r:id="rId22"/>
    <p:sldId id="1463" r:id="rId23"/>
    <p:sldId id="406" r:id="rId24"/>
    <p:sldId id="1464" r:id="rId25"/>
    <p:sldId id="1547" r:id="rId26"/>
    <p:sldId id="1467" r:id="rId27"/>
    <p:sldId id="1465" r:id="rId28"/>
    <p:sldId id="1466" r:id="rId29"/>
    <p:sldId id="1468" r:id="rId30"/>
    <p:sldId id="1469" r:id="rId31"/>
    <p:sldId id="1543" r:id="rId32"/>
    <p:sldId id="1544" r:id="rId33"/>
    <p:sldId id="1532" r:id="rId34"/>
    <p:sldId id="1545" r:id="rId35"/>
    <p:sldId id="1546" r:id="rId36"/>
    <p:sldId id="1548" r:id="rId37"/>
    <p:sldId id="1481" r:id="rId38"/>
    <p:sldId id="1482" r:id="rId39"/>
    <p:sldId id="1520" r:id="rId40"/>
    <p:sldId id="1519" r:id="rId41"/>
    <p:sldId id="1486" r:id="rId42"/>
    <p:sldId id="1549" r:id="rId43"/>
    <p:sldId id="1550" r:id="rId44"/>
    <p:sldId id="1551" r:id="rId45"/>
    <p:sldId id="260" r:id="rId46"/>
    <p:sldId id="270" r:id="rId47"/>
    <p:sldId id="607" r:id="rId48"/>
    <p:sldId id="608" r:id="rId49"/>
    <p:sldId id="609" r:id="rId50"/>
    <p:sldId id="263" r:id="rId51"/>
    <p:sldId id="271" r:id="rId52"/>
    <p:sldId id="272" r:id="rId53"/>
    <p:sldId id="275" r:id="rId54"/>
    <p:sldId id="277" r:id="rId55"/>
    <p:sldId id="278" r:id="rId56"/>
    <p:sldId id="283" r:id="rId57"/>
    <p:sldId id="306" r:id="rId58"/>
    <p:sldId id="308" r:id="rId59"/>
    <p:sldId id="258" r:id="rId60"/>
    <p:sldId id="259" r:id="rId61"/>
    <p:sldId id="294" r:id="rId62"/>
    <p:sldId id="296" r:id="rId63"/>
    <p:sldId id="276" r:id="rId64"/>
    <p:sldId id="1553" r:id="rId65"/>
    <p:sldId id="303" r:id="rId66"/>
    <p:sldId id="304" r:id="rId67"/>
    <p:sldId id="309" r:id="rId68"/>
    <p:sldId id="313" r:id="rId69"/>
    <p:sldId id="317" r:id="rId70"/>
    <p:sldId id="318" r:id="rId71"/>
    <p:sldId id="305" r:id="rId72"/>
    <p:sldId id="321" r:id="rId73"/>
    <p:sldId id="320" r:id="rId74"/>
    <p:sldId id="1555" r:id="rId75"/>
    <p:sldId id="322" r:id="rId76"/>
    <p:sldId id="323" r:id="rId77"/>
    <p:sldId id="1556" r:id="rId78"/>
    <p:sldId id="298" r:id="rId79"/>
    <p:sldId id="299" r:id="rId80"/>
    <p:sldId id="297" r:id="rId81"/>
    <p:sldId id="1661" r:id="rId82"/>
    <p:sldId id="1671" r:id="rId83"/>
    <p:sldId id="1662" r:id="rId84"/>
    <p:sldId id="316" r:id="rId85"/>
    <p:sldId id="1663" r:id="rId86"/>
    <p:sldId id="1667" r:id="rId87"/>
    <p:sldId id="1668" r:id="rId88"/>
    <p:sldId id="1669" r:id="rId89"/>
    <p:sldId id="1670" r:id="rId90"/>
    <p:sldId id="1672" r:id="rId91"/>
    <p:sldId id="1461" r:id="rId9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6730DDBF-00EE-4CBA-AF07-06D326EC6FB4}">
          <p14:sldIdLst>
            <p14:sldId id="1457"/>
            <p14:sldId id="1462"/>
          </p14:sldIdLst>
        </p14:section>
        <p14:section name="Migration planning" id="{ED0D465E-FB65-4B06-9D20-DB88FAA3B2E3}">
          <p14:sldIdLst>
            <p14:sldId id="1463"/>
            <p14:sldId id="406"/>
            <p14:sldId id="1464"/>
            <p14:sldId id="1547"/>
            <p14:sldId id="1467"/>
            <p14:sldId id="1465"/>
            <p14:sldId id="1466"/>
            <p14:sldId id="1468"/>
          </p14:sldIdLst>
        </p14:section>
        <p14:section name="CSP fundamentals" id="{68BD2375-E6C8-4482-8E11-A4A2CAEEE6BC}">
          <p14:sldIdLst>
            <p14:sldId id="1469"/>
            <p14:sldId id="1543"/>
            <p14:sldId id="1544"/>
            <p14:sldId id="1532"/>
            <p14:sldId id="1545"/>
            <p14:sldId id="1546"/>
            <p14:sldId id="1548"/>
            <p14:sldId id="1481"/>
            <p14:sldId id="1482"/>
            <p14:sldId id="1520"/>
            <p14:sldId id="1519"/>
            <p14:sldId id="1486"/>
            <p14:sldId id="1549"/>
          </p14:sldIdLst>
        </p14:section>
        <p14:section name="Azure IaaS" id="{82991526-627B-437E-90DD-030D0DD01FC1}">
          <p14:sldIdLst>
            <p14:sldId id="1550"/>
            <p14:sldId id="1551"/>
            <p14:sldId id="260"/>
            <p14:sldId id="270"/>
            <p14:sldId id="607"/>
            <p14:sldId id="608"/>
            <p14:sldId id="609"/>
            <p14:sldId id="263"/>
            <p14:sldId id="271"/>
            <p14:sldId id="272"/>
            <p14:sldId id="275"/>
            <p14:sldId id="277"/>
            <p14:sldId id="278"/>
            <p14:sldId id="283"/>
            <p14:sldId id="306"/>
            <p14:sldId id="308"/>
            <p14:sldId id="258"/>
            <p14:sldId id="259"/>
            <p14:sldId id="294"/>
            <p14:sldId id="296"/>
            <p14:sldId id="276"/>
          </p14:sldIdLst>
        </p14:section>
        <p14:section name="Azure Database Services" id="{1F51C4A7-72D8-4F3F-A96D-E9F2B626D057}">
          <p14:sldIdLst>
            <p14:sldId id="1553"/>
            <p14:sldId id="303"/>
            <p14:sldId id="304"/>
            <p14:sldId id="309"/>
            <p14:sldId id="313"/>
            <p14:sldId id="317"/>
            <p14:sldId id="318"/>
            <p14:sldId id="305"/>
            <p14:sldId id="321"/>
            <p14:sldId id="320"/>
            <p14:sldId id="1555"/>
            <p14:sldId id="322"/>
            <p14:sldId id="323"/>
            <p14:sldId id="1556"/>
            <p14:sldId id="298"/>
            <p14:sldId id="299"/>
            <p14:sldId id="297"/>
            <p14:sldId id="1661"/>
          </p14:sldIdLst>
        </p14:section>
        <p14:section name="Migration technics" id="{D37139E6-0A56-4A91-ADD1-15AB80890C49}">
          <p14:sldIdLst>
            <p14:sldId id="1671"/>
            <p14:sldId id="1662"/>
            <p14:sldId id="316"/>
          </p14:sldIdLst>
        </p14:section>
        <p14:section name="Migration Assessment" id="{49B624D4-0B52-44D8-8816-3A49A9E58F65}">
          <p14:sldIdLst>
            <p14:sldId id="1663"/>
            <p14:sldId id="1667"/>
            <p14:sldId id="1668"/>
            <p14:sldId id="1669"/>
            <p14:sldId id="1670"/>
            <p14:sldId id="1672"/>
          </p14:sldIdLst>
        </p14:section>
        <p14:section name="Final slides" id="{74EF2C84-98B9-411B-99DB-212573EED568}">
          <p14:sldIdLst>
            <p14:sldId id="146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2050"/>
    <a:srgbClr val="0078D7"/>
    <a:srgbClr val="00317B"/>
    <a:srgbClr val="737373"/>
    <a:srgbClr val="525252"/>
    <a:srgbClr val="B4009E"/>
    <a:srgbClr val="E3008C"/>
    <a:srgbClr val="107C10"/>
    <a:srgbClr val="004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49" autoAdjust="0"/>
    <p:restoredTop sz="94934" autoAdjust="0"/>
  </p:normalViewPr>
  <p:slideViewPr>
    <p:cSldViewPr snapToGrid="0">
      <p:cViewPr varScale="1">
        <p:scale>
          <a:sx n="93" d="100"/>
          <a:sy n="93" d="100"/>
        </p:scale>
        <p:origin x="81" y="198"/>
      </p:cViewPr>
      <p:guideLst/>
    </p:cSldViewPr>
  </p:slideViewPr>
  <p:notesTextViewPr>
    <p:cViewPr>
      <p:scale>
        <a:sx n="3" d="2"/>
        <a:sy n="3" d="2"/>
      </p:scale>
      <p:origin x="0" y="0"/>
    </p:cViewPr>
  </p:notesTextViewPr>
  <p:sorterViewPr>
    <p:cViewPr>
      <p:scale>
        <a:sx n="100" d="100"/>
        <a:sy n="100" d="100"/>
      </p:scale>
      <p:origin x="0" y="-477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slide" Target="slides/slide35.xml"/><Relationship Id="rId63" Type="http://schemas.openxmlformats.org/officeDocument/2006/relationships/slide" Target="slides/slide43.xml"/><Relationship Id="rId68" Type="http://schemas.openxmlformats.org/officeDocument/2006/relationships/slide" Target="slides/slide48.xml"/><Relationship Id="rId76" Type="http://schemas.openxmlformats.org/officeDocument/2006/relationships/slide" Target="slides/slide56.xml"/><Relationship Id="rId84" Type="http://schemas.openxmlformats.org/officeDocument/2006/relationships/slide" Target="slides/slide64.xml"/><Relationship Id="rId89" Type="http://schemas.openxmlformats.org/officeDocument/2006/relationships/slide" Target="slides/slide69.xml"/><Relationship Id="rId97"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9.xml"/><Relationship Id="rId11" Type="http://schemas.openxmlformats.org/officeDocument/2006/relationships/slideMaster" Target="slideMasters/slideMaster8.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slide" Target="slides/slide38.xml"/><Relationship Id="rId66" Type="http://schemas.openxmlformats.org/officeDocument/2006/relationships/slide" Target="slides/slide46.xml"/><Relationship Id="rId74" Type="http://schemas.openxmlformats.org/officeDocument/2006/relationships/slide" Target="slides/slide54.xml"/><Relationship Id="rId79" Type="http://schemas.openxmlformats.org/officeDocument/2006/relationships/slide" Target="slides/slide59.xml"/><Relationship Id="rId87" Type="http://schemas.openxmlformats.org/officeDocument/2006/relationships/slide" Target="slides/slide67.xml"/><Relationship Id="rId5" Type="http://schemas.openxmlformats.org/officeDocument/2006/relationships/slideMaster" Target="slideMasters/slideMaster2.xml"/><Relationship Id="rId61" Type="http://schemas.openxmlformats.org/officeDocument/2006/relationships/slide" Target="slides/slide41.xml"/><Relationship Id="rId82" Type="http://schemas.openxmlformats.org/officeDocument/2006/relationships/slide" Target="slides/slide62.xml"/><Relationship Id="rId90" Type="http://schemas.openxmlformats.org/officeDocument/2006/relationships/slide" Target="slides/slide70.xml"/><Relationship Id="rId95" Type="http://schemas.openxmlformats.org/officeDocument/2006/relationships/commentAuthors" Target="commentAuthor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slide" Target="slides/slide36.xml"/><Relationship Id="rId64" Type="http://schemas.openxmlformats.org/officeDocument/2006/relationships/slide" Target="slides/slide44.xml"/><Relationship Id="rId69" Type="http://schemas.openxmlformats.org/officeDocument/2006/relationships/slide" Target="slides/slide49.xml"/><Relationship Id="rId77" Type="http://schemas.openxmlformats.org/officeDocument/2006/relationships/slide" Target="slides/slide57.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80" Type="http://schemas.openxmlformats.org/officeDocument/2006/relationships/slide" Target="slides/slide60.xml"/><Relationship Id="rId85" Type="http://schemas.openxmlformats.org/officeDocument/2006/relationships/slide" Target="slides/slide65.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slide" Target="slides/slide39.xml"/><Relationship Id="rId67" Type="http://schemas.openxmlformats.org/officeDocument/2006/relationships/slide" Target="slides/slide47.xml"/><Relationship Id="rId20" Type="http://schemas.openxmlformats.org/officeDocument/2006/relationships/slideMaster" Target="slideMasters/slideMaster17.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slide" Target="slides/slide55.xml"/><Relationship Id="rId83" Type="http://schemas.openxmlformats.org/officeDocument/2006/relationships/slide" Target="slides/slide63.xml"/><Relationship Id="rId88" Type="http://schemas.openxmlformats.org/officeDocument/2006/relationships/slide" Target="slides/slide68.xml"/><Relationship Id="rId91" Type="http://schemas.openxmlformats.org/officeDocument/2006/relationships/slide" Target="slides/slide71.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 Type="http://schemas.openxmlformats.org/officeDocument/2006/relationships/slideMaster" Target="slideMasters/slideMaster7.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slide" Target="slides/slide53.xml"/><Relationship Id="rId78" Type="http://schemas.openxmlformats.org/officeDocument/2006/relationships/slide" Target="slides/slide58.xml"/><Relationship Id="rId81" Type="http://schemas.openxmlformats.org/officeDocument/2006/relationships/slide" Target="slides/slide61.xml"/><Relationship Id="rId86" Type="http://schemas.openxmlformats.org/officeDocument/2006/relationships/slide" Target="slides/slide66.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A4-4C89-9D54-EADC986E37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A4-4C89-9D54-EADC986E37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A4-4C89-9D54-EADC986E376D}"/>
              </c:ext>
            </c:extLst>
          </c:dPt>
          <c:cat>
            <c:strRef>
              <c:f>Sheet2!$A$1:$C$1</c:f>
              <c:strCache>
                <c:ptCount val="3"/>
                <c:pt idx="0">
                  <c:v>I would prefer running the latest version of SQL Server</c:v>
                </c:pt>
                <c:pt idx="1">
                  <c:v>I must run my application using the same version of SQL as on-premises or in SQL VMs</c:v>
                </c:pt>
                <c:pt idx="2">
                  <c:v>Indifferent</c:v>
                </c:pt>
              </c:strCache>
            </c:strRef>
          </c:cat>
          <c:val>
            <c:numRef>
              <c:f>Sheet2!$A$2:$C$2</c:f>
              <c:numCache>
                <c:formatCode>General</c:formatCode>
                <c:ptCount val="3"/>
                <c:pt idx="0">
                  <c:v>114</c:v>
                </c:pt>
                <c:pt idx="1">
                  <c:v>13</c:v>
                </c:pt>
                <c:pt idx="2">
                  <c:v>14</c:v>
                </c:pt>
              </c:numCache>
            </c:numRef>
          </c:val>
          <c:extLst>
            <c:ext xmlns:c16="http://schemas.microsoft.com/office/drawing/2014/chart" uri="{C3380CC4-5D6E-409C-BE32-E72D297353CC}">
              <c16:uniqueId val="{00000006-3CA4-4C89-9D54-EADC986E376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5.emf"/><Relationship Id="rId2" Type="http://schemas.openxmlformats.org/officeDocument/2006/relationships/image" Target="../media/image194.emf"/><Relationship Id="rId1" Type="http://schemas.openxmlformats.org/officeDocument/2006/relationships/image" Target="../media/image193.emf"/><Relationship Id="rId4" Type="http://schemas.openxmlformats.org/officeDocument/2006/relationships/image" Target="../media/image196.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05.emf"/><Relationship Id="rId3" Type="http://schemas.openxmlformats.org/officeDocument/2006/relationships/image" Target="../media/image200.emf"/><Relationship Id="rId7" Type="http://schemas.openxmlformats.org/officeDocument/2006/relationships/image" Target="../media/image204.emf"/><Relationship Id="rId2" Type="http://schemas.openxmlformats.org/officeDocument/2006/relationships/image" Target="../media/image199.emf"/><Relationship Id="rId1" Type="http://schemas.openxmlformats.org/officeDocument/2006/relationships/image" Target="../media/image198.emf"/><Relationship Id="rId6" Type="http://schemas.openxmlformats.org/officeDocument/2006/relationships/image" Target="../media/image203.emf"/><Relationship Id="rId5" Type="http://schemas.openxmlformats.org/officeDocument/2006/relationships/image" Target="../media/image202.emf"/><Relationship Id="rId10" Type="http://schemas.openxmlformats.org/officeDocument/2006/relationships/image" Target="../media/image207.emf"/><Relationship Id="rId4" Type="http://schemas.openxmlformats.org/officeDocument/2006/relationships/image" Target="../media/image201.emf"/><Relationship Id="rId9" Type="http://schemas.openxmlformats.org/officeDocument/2006/relationships/image" Target="../media/image20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6/6/2018 12:25</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6/6/2018 12:22</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go.microsoft.com/fwlink/?LinkId=692100&amp;clcid=0x409" TargetMode="External"/><Relationship Id="rId3" Type="http://schemas.openxmlformats.org/officeDocument/2006/relationships/hyperlink" Target="https://azure.microsoft.com/en-us/services/batch/" TargetMode="External"/><Relationship Id="rId7" Type="http://schemas.openxmlformats.org/officeDocument/2006/relationships/hyperlink" Target="https://azure.microsoft.com/en-us/blog/azure-m-series-vms-are-now-sap-hana-certified/"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azure.microsoft.com/en-us/blog/ncv3-vms-generally-available-other-gpus-expanding-regions/" TargetMode="External"/><Relationship Id="rId5" Type="http://schemas.openxmlformats.org/officeDocument/2006/relationships/hyperlink" Target="https://azure.microsoft.com/en-us/services/virtual-machines/data-science-virtual-machines/" TargetMode="External"/><Relationship Id="rId4" Type="http://schemas.openxmlformats.org/officeDocument/2006/relationships/hyperlink" Target="https://azure.microsoft.com/en-us/services/batch-ai/"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azure.microsoft.com/en-us/blog/nested-virtualization-in-azure/" TargetMode="External"/><Relationship Id="rId13" Type="http://schemas.openxmlformats.org/officeDocument/2006/relationships/hyperlink" Target="https://www.intel.com/content/www/us/en/processors/xeon/scalable/xeon-scalable-platform.html" TargetMode="External"/><Relationship Id="rId3" Type="http://schemas.openxmlformats.org/officeDocument/2006/relationships/hyperlink" Target="https://azure.microsoft.com/en-us/blog/azure-m-series-vms-are-now-sap-hana-certified/" TargetMode="External"/><Relationship Id="rId7" Type="http://schemas.openxmlformats.org/officeDocument/2006/relationships/hyperlink" Target="https://azure.microsoft.com/en-us/blog/ncv3-vms-generally-available-other-gpus-expanding-regions/" TargetMode="External"/><Relationship Id="rId12" Type="http://schemas.openxmlformats.org/officeDocument/2006/relationships/hyperlink" Target="https://aka.ms/azurenvblog"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azure.microsoft.com/en-us/services/virtual-machines/data-science-virtual-machines/" TargetMode="External"/><Relationship Id="rId11" Type="http://schemas.openxmlformats.org/officeDocument/2006/relationships/hyperlink" Target="https://docs.microsoft.com/en-us/azure/virtual-machines/windows/sizes-storage" TargetMode="External"/><Relationship Id="rId5" Type="http://schemas.openxmlformats.org/officeDocument/2006/relationships/hyperlink" Target="https://azure.microsoft.com/en-us/services/batch-ai/" TargetMode="External"/><Relationship Id="rId10" Type="http://schemas.openxmlformats.org/officeDocument/2006/relationships/hyperlink" Target="https://docs.microsoft.com/en-us/azure/virtual-machines/windows/sizes-compute" TargetMode="External"/><Relationship Id="rId4" Type="http://schemas.openxmlformats.org/officeDocument/2006/relationships/hyperlink" Target="https://azure.microsoft.com/en-us/services/batch/" TargetMode="External"/><Relationship Id="rId9" Type="http://schemas.openxmlformats.org/officeDocument/2006/relationships/hyperlink" Target="https://docs.microsoft.com/en-us/azure/virtual-machines/windows/sizes-memory" TargetMode="External"/><Relationship Id="rId14" Type="http://schemas.openxmlformats.org/officeDocument/2006/relationships/hyperlink" Target="https://go.microsoft.com/fwlink/?LinkId=692100&amp;clcid=0x409"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ka.ms/azurenvblo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www.intel.com/content/www/us/en/processors/xeon/scalable/xeon-scalable-platform.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6/6/2018 12:22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069341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3"/>
              </a:rPr>
              <a:t>Batch</a:t>
            </a:r>
            <a:r>
              <a:rPr lang="en-US" sz="900" dirty="0"/>
              <a:t>, </a:t>
            </a:r>
            <a:r>
              <a:rPr lang="en-US" sz="900" dirty="0">
                <a:hlinkClick r:id="rId4"/>
              </a:rPr>
              <a:t>Batch AI</a:t>
            </a:r>
            <a:r>
              <a:rPr lang="en-US" sz="900" dirty="0"/>
              <a:t>, and the </a:t>
            </a:r>
            <a:r>
              <a:rPr lang="en-US" sz="900" dirty="0">
                <a:hlinkClick r:id="rId5"/>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6"/>
              </a:rPr>
              <a:t>https</a:t>
            </a:r>
            <a:r>
              <a:rPr lang="en-US" sz="900" dirty="0">
                <a:hlinkClick r:id="rId6"/>
              </a:rPr>
              <a:t>://azure.microsoft.com/</a:t>
            </a:r>
            <a:r>
              <a:rPr lang="en-US" sz="900" dirty="0" err="1">
                <a:hlinkClick r:id="rId6"/>
              </a:rPr>
              <a:t>en</a:t>
            </a:r>
            <a:r>
              <a:rPr lang="en-US" sz="900" dirty="0">
                <a:hlinkClick r:id="rId6"/>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endParaRPr lang="en-US" sz="900" dirty="0">
              <a:latin typeface="Segoe UI Light"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7"/>
              </a:rPr>
              <a:t>https://azure.microsoft.com/en-us/blog/azure-m-series-vms-are-now-sap-hana-certified/</a:t>
            </a:r>
            <a:r>
              <a:rPr lang="en-US" sz="900" dirty="0"/>
              <a:t> </a:t>
            </a:r>
          </a:p>
          <a:p>
            <a:endParaRPr lang="en-US" sz="900" dirty="0">
              <a:latin typeface="Segoe UI Light" pitchFamily="34" charset="0"/>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8"/>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12:22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30</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2302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Lots and lots of great solutions</a:t>
            </a:r>
            <a:r>
              <a:rPr lang="en-US" baseline="0" dirty="0"/>
              <a:t> provided by our partners</a:t>
            </a:r>
          </a:p>
          <a:p>
            <a:pPr marL="171450" indent="-171450">
              <a:buFontTx/>
              <a:buChar char="-"/>
            </a:pPr>
            <a:r>
              <a:rPr lang="en-US" baseline="0" dirty="0"/>
              <a:t>These can be either individual VM solutions or multi-VM</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9095CD6-0A44-4E02-9A31-9477FA89C6C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85609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a:t>
            </a:r>
            <a:r>
              <a:rPr lang="en-US" baseline="0" dirty="0"/>
              <a:t> VMs are great</a:t>
            </a:r>
            <a:r>
              <a:rPr lang="is-IS" baseline="0" dirty="0"/>
              <a:t>… but managing a lot of them individually can be hard. </a:t>
            </a:r>
            <a:r>
              <a:rPr lang="en-US" dirty="0"/>
              <a:t>That’s where VM scale</a:t>
            </a:r>
            <a:r>
              <a:rPr lang="en-US" baseline="0" dirty="0"/>
              <a:t> sets comes in..</a:t>
            </a:r>
          </a:p>
          <a:p>
            <a:pPr marL="171450" indent="-171450">
              <a:buFontTx/>
              <a:buChar char="-"/>
            </a:pPr>
            <a:r>
              <a:rPr lang="en-US" baseline="0" dirty="0"/>
              <a:t>The goal here is to enable management of like VMs as a group and make it easy to scale them in/out based on demand.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34983845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44E7DB0-0DD3-4EE3-9DF8-94AC5CA393B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78640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So with that little bit of context</a:t>
            </a:r>
            <a:r>
              <a:rPr lang="en-US" baseline="0" dirty="0"/>
              <a:t> on VM scale sets, let’s start slowly moving up the stack</a:t>
            </a:r>
            <a:r>
              <a:rPr lang="is-IS" baseline="0" dirty="0"/>
              <a:t>…</a:t>
            </a:r>
          </a:p>
          <a:p>
            <a:pPr marL="171450" indent="-171450">
              <a:buFontTx/>
              <a:buChar char="-"/>
            </a:pPr>
            <a:r>
              <a:rPr lang="is-IS" baseline="0" dirty="0"/>
              <a:t>While you can use VMSS directly, we expect most customers will interact with them through a higher-level abstraction.</a:t>
            </a:r>
          </a:p>
          <a:p>
            <a:pPr marL="171450" indent="-171450">
              <a:buFontTx/>
              <a:buChar char="-"/>
            </a:pPr>
            <a:r>
              <a:rPr lang="is-IS" baseline="0" dirty="0"/>
              <a:t>One of those is Azure Batch, which enables highly-parallelizable job processing. You provide it with your job, configure the amount of compute you want to throw at it, and Batch will both schedule it efficiently and restart failed tasks as required.</a:t>
            </a:r>
          </a:p>
          <a:p>
            <a:pPr marL="171450" indent="-171450">
              <a:buFontTx/>
              <a:buChar char="-"/>
            </a:pPr>
            <a:r>
              <a:rPr lang="is-IS" baseline="0" dirty="0"/>
              <a:t>Common scenarios include financial risk modeling, climate analysis, and media encoding</a:t>
            </a:r>
          </a:p>
          <a:p>
            <a:pPr marL="171450" indent="-171450">
              <a:buFontTx/>
              <a:buChar char="-"/>
            </a:pPr>
            <a:endParaRPr lang="is-IS" baseline="0" dirty="0"/>
          </a:p>
          <a:p>
            <a:pPr marL="171450" indent="-171450">
              <a:buFontTx/>
              <a:buChar char="-"/>
            </a:pPr>
            <a:endParaRPr lang="is-IS" baseline="0"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2742"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prstClr val="black"/>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84271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2259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Running alongside</a:t>
            </a:r>
            <a:r>
              <a:rPr lang="en-US" baseline="0" dirty="0"/>
              <a:t> excitement in containers has been excitement about container orchestrators. </a:t>
            </a:r>
          </a:p>
          <a:p>
            <a:pPr marL="171450" indent="-171450">
              <a:buFontTx/>
              <a:buChar char="-"/>
            </a:pPr>
            <a:r>
              <a:rPr lang="en-US" baseline="0" dirty="0"/>
              <a:t>The core job of the orchestrator is to take your containers and deploy them within a pool of compute infrastructure, then monitor their health and resource usage as they run, restarting or load balancing them as required.</a:t>
            </a:r>
          </a:p>
          <a:p>
            <a:pPr marL="171450" indent="-171450">
              <a:buFontTx/>
              <a:buChar char="-"/>
            </a:pPr>
            <a:r>
              <a:rPr lang="en-US" baseline="0" dirty="0"/>
              <a:t>Two popular OSS orchestrators are DC/OS and Swarm. DC/OS is developed by Mesosphere and is based on the Apache </a:t>
            </a:r>
            <a:r>
              <a:rPr lang="en-US" baseline="0" dirty="0" err="1"/>
              <a:t>Mesos</a:t>
            </a:r>
            <a:r>
              <a:rPr lang="en-US" baseline="0" dirty="0"/>
              <a:t> scheduler, whereas Swarm is built by Docker Inc.</a:t>
            </a:r>
          </a:p>
          <a:p>
            <a:pPr marL="171450" indent="-171450">
              <a:buFontTx/>
              <a:buChar char="-"/>
            </a:pPr>
            <a:r>
              <a:rPr lang="en-US" baseline="0" dirty="0"/>
              <a:t>So what is the role of ACS relative to the orchestrators? Well, historically they’ve been a pretty big pain to set up since each has a set of specific dependencies and expects a particular topology, including the deployment of a master node alongside a set of workers. ACS provides an easy way to configure an Azure environment that covers all of that and creates an environment that incorporates a number of best practices.</a:t>
            </a:r>
          </a:p>
          <a:p>
            <a:pPr marL="171450" indent="-171450">
              <a:buFontTx/>
              <a:buChar char="-"/>
            </a:pPr>
            <a:r>
              <a:rPr lang="en-US" baseline="0" dirty="0"/>
              <a:t>One important thing to note here is that EVERYTHING is OSS. You could easily take apps running on ACS and move them to another environment without changing anything you do.</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Calibri"/>
                <a:ea typeface="+mn-ea"/>
                <a:cs typeface="+mn-cs"/>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7376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2016</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7969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767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kern="0">
                <a:gradFill>
                  <a:gsLst>
                    <a:gs pos="0">
                      <a:srgbClr val="FFFFFF"/>
                    </a:gs>
                    <a:gs pos="100000">
                      <a:srgbClr val="FFFFFF"/>
                    </a:gs>
                  </a:gsLst>
                  <a:lin ang="5400000" scaled="0"/>
                </a:gradFill>
                <a:latin typeface="Segoe UI"/>
                <a:ea typeface="Segoe UI" pitchFamily="34" charset="0"/>
                <a:cs typeface="Segoe UI" pitchFamily="34" charset="0"/>
              </a:rPr>
              <a:t>These are all the component pieces of Azure’s networking infrastructure</a:t>
            </a:r>
          </a:p>
          <a:p>
            <a:endParaRPr lang="en-US"/>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5312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FD00E60-4F94-4CEC-A663-EF88E7844A3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7535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AZURE STORAGE SERVICES</a:t>
            </a:r>
          </a:p>
          <a:p>
            <a:pPr marL="171450" indent="-171450">
              <a:buFont typeface="Arial" panose="020B0604020202020204" pitchFamily="34" charset="0"/>
              <a:buChar char="•"/>
            </a:pPr>
            <a:r>
              <a:rPr lang="en-US" baseline="0" dirty="0"/>
              <a:t>We can break them out broadly into the </a:t>
            </a:r>
            <a:r>
              <a:rPr lang="en-US" b="1" baseline="0" dirty="0"/>
              <a:t>2 deployment models</a:t>
            </a:r>
            <a:r>
              <a:rPr lang="en-US" baseline="0" dirty="0"/>
              <a:t>, </a:t>
            </a:r>
            <a:r>
              <a:rPr lang="en-US" b="1" baseline="0" dirty="0"/>
              <a:t>IaaS</a:t>
            </a:r>
            <a:r>
              <a:rPr lang="en-US" baseline="0" dirty="0"/>
              <a:t> where you’re running your own infrastructure or </a:t>
            </a:r>
            <a:r>
              <a:rPr lang="en-US" b="1" baseline="0" dirty="0"/>
              <a:t>PaaS</a:t>
            </a:r>
            <a:r>
              <a:rPr lang="en-US" baseline="0" dirty="0"/>
              <a:t> where you are using </a:t>
            </a:r>
            <a:r>
              <a:rPr lang="en-US" b="1" baseline="0" dirty="0"/>
              <a:t>higher level services and applications</a:t>
            </a:r>
            <a:r>
              <a:rPr lang="en-US" baseline="0" dirty="0"/>
              <a:t> which are developed against the public cloud infrastructure. </a:t>
            </a:r>
          </a:p>
          <a:p>
            <a:pPr marL="171450" indent="-171450">
              <a:buFont typeface="Arial" panose="020B0604020202020204" pitchFamily="34" charset="0"/>
              <a:buChar char="•"/>
            </a:pPr>
            <a:r>
              <a:rPr lang="en-US" baseline="0" dirty="0"/>
              <a:t>On the </a:t>
            </a:r>
            <a:r>
              <a:rPr lang="en-US" b="1" baseline="0" dirty="0"/>
              <a:t>Infrastructure side (IaaS)</a:t>
            </a:r>
            <a:r>
              <a:rPr lang="en-US" baseline="0" dirty="0"/>
              <a:t> we provide DISKS and FILES, </a:t>
            </a:r>
            <a:r>
              <a:rPr lang="en-US" b="1" baseline="0" dirty="0"/>
              <a:t>Disks are single instance Disks which are attached to VMs</a:t>
            </a:r>
            <a:r>
              <a:rPr lang="en-US" baseline="0" dirty="0"/>
              <a:t>. There are two flavors, Standard and Premium. And </a:t>
            </a:r>
            <a:r>
              <a:rPr lang="en-US" b="1" baseline="0" dirty="0"/>
              <a:t>Files are shared storage over SMB</a:t>
            </a:r>
            <a:r>
              <a:rPr lang="en-US" baseline="0" dirty="0"/>
              <a:t>. Both of these are provided as </a:t>
            </a:r>
            <a:r>
              <a:rPr lang="en-US" b="1" baseline="0" dirty="0"/>
              <a:t>services to your VMs</a:t>
            </a:r>
            <a:r>
              <a:rPr lang="en-US" baseline="0" dirty="0"/>
              <a:t>. </a:t>
            </a:r>
          </a:p>
          <a:p>
            <a:pPr marL="171450" indent="-171450">
              <a:buFont typeface="Arial" panose="020B0604020202020204" pitchFamily="34" charset="0"/>
              <a:buChar char="•"/>
            </a:pPr>
            <a:r>
              <a:rPr lang="en-US" baseline="0" dirty="0"/>
              <a:t>For PaaS we have three core objects which are Objects, Tables and Queues. </a:t>
            </a:r>
          </a:p>
          <a:p>
            <a:pPr marL="171450" indent="-171450">
              <a:buFont typeface="Arial" panose="020B0604020202020204" pitchFamily="34" charset="0"/>
              <a:buChar char="•"/>
            </a:pPr>
            <a:r>
              <a:rPr lang="en-US" baseline="0" dirty="0"/>
              <a:t>Our </a:t>
            </a:r>
            <a:r>
              <a:rPr lang="en-US" b="1" baseline="0" dirty="0"/>
              <a:t>unstructured Object Store (or Blob Storage) offers Exabyte scale and the ability to store trillions of objects across different tiers</a:t>
            </a:r>
            <a:r>
              <a:rPr lang="en-US" baseline="0" dirty="0"/>
              <a:t>. Our current tiers are </a:t>
            </a:r>
            <a:r>
              <a:rPr lang="en-US" b="1" baseline="0" dirty="0"/>
              <a:t>Hot storage </a:t>
            </a:r>
            <a:r>
              <a:rPr lang="en-US" baseline="0" dirty="0"/>
              <a:t>for higher performance and frequently accessed data and </a:t>
            </a:r>
            <a:r>
              <a:rPr lang="en-US" b="1" baseline="0" dirty="0"/>
              <a:t>Cool storage </a:t>
            </a:r>
            <a:r>
              <a:rPr lang="en-US" baseline="0" dirty="0"/>
              <a:t>for less active &amp; archived data.</a:t>
            </a:r>
          </a:p>
          <a:p>
            <a:pPr marL="171450" indent="-171450">
              <a:buFont typeface="Arial" panose="020B0604020202020204" pitchFamily="34" charset="0"/>
              <a:buChar char="•"/>
            </a:pPr>
            <a:r>
              <a:rPr lang="en-US" b="1" baseline="0" dirty="0"/>
              <a:t>Tables is our massively scalable </a:t>
            </a:r>
            <a:r>
              <a:rPr lang="en-US" baseline="0" dirty="0"/>
              <a:t>NoSQL key-value store for structured and semi-structured data.</a:t>
            </a:r>
          </a:p>
          <a:p>
            <a:pPr marL="171450" indent="-171450">
              <a:buFont typeface="Arial" panose="020B0604020202020204" pitchFamily="34" charset="0"/>
              <a:buChar char="•"/>
            </a:pPr>
            <a:r>
              <a:rPr lang="en-US" b="1" baseline="0" dirty="0"/>
              <a:t>Queues service for reliable intra and inter-service communications</a:t>
            </a:r>
            <a:r>
              <a:rPr lang="en-US" baseline="0" dirty="0"/>
              <a:t>, great for decoupling your work flows. </a:t>
            </a:r>
          </a:p>
          <a:p>
            <a:endParaRPr lang="en-US" baseline="0" dirty="0"/>
          </a:p>
          <a:p>
            <a:r>
              <a:rPr lang="en-US" baseline="0" dirty="0"/>
              <a:t>All of these services are built on the </a:t>
            </a:r>
            <a:r>
              <a:rPr lang="en-US" b="1" baseline="0" dirty="0"/>
              <a:t>common unified distributed storage system</a:t>
            </a:r>
            <a:r>
              <a:rPr lang="en-US" baseline="0" dirty="0"/>
              <a:t>. So all of the capabilities we talked about previously are available to all of these services.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Microsoft Build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1194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5C472B-0BE7-420F-A37B-44BBF15E792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8750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5400" dirty="0">
                <a:solidFill>
                  <a:schemeClr val="bg2">
                    <a:lumMod val="50000"/>
                  </a:schemeClr>
                </a:solidFill>
              </a:rPr>
              <a:t>Are you interested in moving to cloud?</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close your data center</a:t>
            </a:r>
          </a:p>
          <a:p>
            <a:pPr marL="800100" lvl="1" indent="-571500">
              <a:lnSpc>
                <a:spcPct val="150000"/>
              </a:lnSpc>
              <a:buFont typeface="Arial" panose="020B0604020202020204" pitchFamily="34" charset="0"/>
              <a:buChar char="•"/>
            </a:pPr>
            <a:r>
              <a:rPr lang="en-US" sz="3600" dirty="0">
                <a:solidFill>
                  <a:schemeClr val="bg2">
                    <a:lumMod val="50000"/>
                  </a:schemeClr>
                </a:solidFill>
              </a:rPr>
              <a:t>Current hosting solution is high maintenance</a:t>
            </a:r>
          </a:p>
          <a:p>
            <a:pPr marL="800100" lvl="1" indent="-571500">
              <a:lnSpc>
                <a:spcPct val="150000"/>
              </a:lnSpc>
              <a:buFont typeface="Arial" panose="020B0604020202020204" pitchFamily="34" charset="0"/>
              <a:buChar char="•"/>
            </a:pPr>
            <a:r>
              <a:rPr lang="en-US" sz="3600" dirty="0">
                <a:solidFill>
                  <a:schemeClr val="bg2">
                    <a:lumMod val="50000"/>
                  </a:schemeClr>
                </a:solidFill>
              </a:rPr>
              <a:t>You’re asked to do more with less</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expand your reach globally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7413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0504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3919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5063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902290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95123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68170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46298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6/6/2018 12:22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44189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728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3422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PaaS model for these services has many advantages:</a:t>
            </a:r>
            <a:r>
              <a:rPr lang="en-US" baseline="0" dirty="0"/>
              <a:t> provisioning on demand, scale-up and down, start/pause, etc.  Also, it opens up opportunities with connecting to other Azure services easily, and enriching your data integration, BI or reporting workflows… opens up the way to modernization.</a:t>
            </a:r>
          </a:p>
          <a:p>
            <a:endParaRPr lang="en-US" baseline="0" dirty="0"/>
          </a:p>
          <a:p>
            <a:r>
              <a:rPr lang="en-US" baseline="0" dirty="0"/>
              <a:t>VMs are the fallback option… and for SSRS this is currently the only option. There is a licensing aspect here as well, as to run SSIS / SSAS or SSRS in a VM, you need a SQL Server license. In PaaS services, you pay exactly what you’re using, so you should have more cost control this way.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4536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3431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FAA446-E61B-4D43-A3B1-7749AA6DC1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91984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544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 Sync allows developers to easily synchronize reference data across multiple SQL Server, SQL VM, and Azure SQL databases.  Increasing number of developers and ISVs are developing and running their geo-distributed SaaS and hybrid applications on Azure and utilizing Azure SQL Database as the data-tier.  For on-</a:t>
            </a:r>
            <a:r>
              <a:rPr lang="en-US" dirty="0" err="1"/>
              <a:t>prem</a:t>
            </a:r>
            <a:r>
              <a:rPr lang="en-US" dirty="0"/>
              <a:t> SQL Servers with intermittent connectivity to the cloud or for Azure applications that desire low latency, a copy of the reference data needs to be co-located with the application for optimal lookup and update speeds.</a:t>
            </a:r>
          </a:p>
          <a:p>
            <a:r>
              <a:rPr lang="en-US" dirty="0"/>
              <a:t>With the ability to sync one-way or bi-directionally, SQL Data Sync enables developers to set up scheduled synchronization without having to write any custom code or managing their own cloud infrastructure.  Besides going through Microsoft Azure Portal, users can also use </a:t>
            </a:r>
            <a:r>
              <a:rPr lang="en-US" dirty="0" err="1"/>
              <a:t>Powershell</a:t>
            </a:r>
            <a:r>
              <a:rPr lang="en-US" dirty="0"/>
              <a:t> and REST APIs to get diagnostic logs and alerting.</a:t>
            </a:r>
          </a:p>
          <a:p>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1EBD79-A731-4506-95CF-27EE603149B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084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2466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0078D7"/>
                </a:solidFill>
                <a:latin typeface="Segoe UI"/>
                <a:ea typeface="Segoe UI" charset="0"/>
                <a:cs typeface="Segoe UI" charset="0"/>
              </a:rPr>
              <a:t>Managed community database engines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rgbClr val="0078D7"/>
                </a:solidFill>
                <a:latin typeface="Segoe UI"/>
                <a:ea typeface="Segoe UI" charset="0"/>
                <a:cs typeface="Segoe UI" charset="0"/>
              </a:rPr>
              <a:t>We are specifically not “forking” the OSS-versions of MySQL, PostgreSQL and MariaDB, but rather picking-up the community editions as they are.  This means that customers should have no concerns about application compatibility when moving from either on-premises, IaaS or another cloud to Azure as their applications will work the same.  Being a fully-managed service means developers can focus on writing great apps instead of tuning and patching the host OS and database engine.  In addition, key requirements for a mission-critical database such as backups, HA and the ability to scale performance with little/no downtime are built-in and more importantly – at no additional cost! With Azure Database Services, you can be assured that Microsoft will keep your database service up to date and tuned for the best performance.</a:t>
            </a:r>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7093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8EF6959A-04A4-40E8-BC35-59B52226F369}" type="slidenum">
              <a:rPr kumimoji="0" lang="en-IN"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14517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30720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fld id="{79C601B9-5273-467A-8E48-EC9939578C8F}" type="datetime8">
              <a:rPr lang="en-US" smtClean="0"/>
              <a:t>6/6/2018 12:22</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22711038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6/6/2018 12:22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8140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508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Really the basic building block of</a:t>
            </a:r>
            <a:r>
              <a:rPr lang="en-US" baseline="0" dirty="0"/>
              <a:t> all other compute services</a:t>
            </a:r>
          </a:p>
          <a:p>
            <a:pPr marL="171450" indent="-171450">
              <a:buFontTx/>
              <a:buChar char="-"/>
            </a:pPr>
            <a:r>
              <a:rPr lang="en-US" baseline="0" dirty="0"/>
              <a:t>Valuable for cases where you’re simply lifting-and-shifting an existing workload to the cloud and want to maintain the existing topology.</a:t>
            </a:r>
          </a:p>
          <a:p>
            <a:pPr marL="171450" indent="-171450">
              <a:buFontTx/>
              <a:buChar char="-"/>
            </a:pPr>
            <a:r>
              <a:rPr lang="en-US" dirty="0"/>
              <a:t>Huge</a:t>
            </a:r>
            <a:r>
              <a:rPr lang="en-US" baseline="0" dirty="0"/>
              <a:t> variety of OS images available, including all the popular Linux distros</a:t>
            </a:r>
          </a:p>
          <a:p>
            <a:pPr marL="171450" indent="-171450">
              <a:buFontTx/>
              <a:buChar char="-"/>
            </a:pPr>
            <a:r>
              <a:rPr lang="en-US" baseline="0" dirty="0"/>
              <a:t>Support for many popular configuration tools, including Chef and Puppet.</a:t>
            </a:r>
          </a:p>
          <a:p>
            <a:pPr marL="171450" indent="-171450">
              <a:buFontTx/>
              <a:buChar char="-"/>
            </a:pPr>
            <a:r>
              <a:rPr lang="en-US" baseline="0" dirty="0"/>
              <a:t>Available in many different sizes to fit your workload, including the recently announced N-series which offer </a:t>
            </a:r>
            <a:r>
              <a:rPr lang="en-US" baseline="0" dirty="0" err="1"/>
              <a:t>Nvidia</a:t>
            </a:r>
            <a:r>
              <a:rPr lang="en-US" baseline="0" dirty="0"/>
              <a:t> GPUs for graphically intense workloads.</a:t>
            </a:r>
          </a:p>
          <a:p>
            <a:pPr marL="171450" indent="-171450">
              <a:buFontTx/>
              <a:buChar char="-"/>
            </a:pPr>
            <a:r>
              <a:rPr lang="en-US" baseline="0" dirty="0"/>
              <a:t>And of course, since VMs make up the basic building blocks in our Compute story, many people have built interesting things out of them, which are available in the marketplace</a:t>
            </a:r>
            <a:r>
              <a:rPr lang="is-IS" baseline="0" dirty="0"/>
              <a:t>…</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4B3C87-3D8D-4CFE-9DF8-ACB5F82F8CF7}" type="datetime8">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6/6/2018 12:22</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72FC2E-5954-4E65-BEEE-BF75C4846817}" type="slidenum">
              <a:rPr kumimoji="0" lang="en-US" alt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altLang="en-US" sz="1800" b="0" i="0" u="none" strike="noStrike" kern="0" cap="none" spc="0" normalizeH="0" baseline="0" noProof="0">
              <a:ln>
                <a:noFill/>
              </a:ln>
              <a:solidFill>
                <a:sysClr val="windowText" lastClr="000000"/>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82230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dirty="0">
                <a:cs typeface="Calibri"/>
              </a:rPr>
              <a:t>Key Messages: This slide simply sets the stage. Azure compute offers a rich development environment and IaaS capabilities that can help you develop a broad range of applications. For each type of application you can select the right VM that best suits your needs. We continue to expand and enrich the variety of VMs available to you so you can continue to fuel your innovation and growth to Azure. </a:t>
            </a:r>
          </a:p>
          <a:p>
            <a:endParaRPr lang="en-US" sz="900" b="1" dirty="0"/>
          </a:p>
          <a:p>
            <a:r>
              <a:rPr lang="en-US" sz="900" dirty="0">
                <a:cs typeface="Calibri"/>
              </a:rPr>
              <a:t>Products recently introduced include:</a:t>
            </a:r>
          </a:p>
          <a:p>
            <a:pPr>
              <a:defRPr/>
            </a:pPr>
            <a:endParaRPr lang="en-US" sz="900" dirty="0"/>
          </a:p>
          <a:p>
            <a:pPr marL="0" indent="0">
              <a:buFontTx/>
              <a:buNone/>
              <a:defRPr/>
            </a:pPr>
            <a:r>
              <a:rPr lang="en-US" sz="900" b="1" dirty="0"/>
              <a:t>1. M-Series VMs now certified for SAP HANA. You can now develop applications on Azure for the SAP HANA platform that has been recently certified for M-Series. </a:t>
            </a:r>
            <a:r>
              <a:rPr lang="en-US" sz="900" dirty="0"/>
              <a:t>The</a:t>
            </a:r>
            <a:r>
              <a:rPr lang="en-US" sz="900" kern="1200" dirty="0">
                <a:effectLst/>
                <a:ea typeface="+mn-ea"/>
                <a:cs typeface="+mn-cs"/>
              </a:rPr>
              <a:t> M-series family of Azure virtual machines are the largest memory-optimized VMs to date. These VMs are ideal for heavy in-memory workloads such as SAP HANA. </a:t>
            </a:r>
            <a:r>
              <a:rPr lang="en-US" sz="900" b="0" i="0" u="none" strike="noStrike" kern="1200" dirty="0">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r>
              <a:rPr lang="en-US" sz="900" dirty="0">
                <a:cs typeface="Calibri"/>
              </a:rPr>
              <a:t>Refer to the blog for the announcement </a:t>
            </a:r>
            <a:r>
              <a:rPr lang="en-US" sz="900" dirty="0">
                <a:hlinkClick r:id="rId3"/>
              </a:rPr>
              <a:t>https://azure.microsoft.com/en-us/blog/azure-m-series-vms-are-now-sap-hana-certified/</a:t>
            </a:r>
            <a:r>
              <a:rPr lang="en-US" sz="900" dirty="0"/>
              <a:t> </a:t>
            </a:r>
          </a:p>
          <a:p>
            <a:pPr marL="0" indent="0">
              <a:buFontTx/>
              <a:buNone/>
              <a:defRPr/>
            </a:pPr>
            <a:endParaRPr lang="en-US" sz="900" b="0" i="0" u="none" strike="noStrike" kern="1200" dirty="0">
              <a:cs typeface="Calibri"/>
            </a:endParaRPr>
          </a:p>
          <a:p>
            <a:pPr marL="0" indent="0">
              <a:buFontTx/>
              <a:buNone/>
              <a:defRPr/>
            </a:pPr>
            <a:r>
              <a:rPr lang="en-US" sz="900" b="1" dirty="0"/>
              <a:t>2. NVIDIA’s latest GPU for HPC and AI is available in Azure</a:t>
            </a:r>
            <a:r>
              <a:rPr lang="en-US" sz="900" dirty="0"/>
              <a:t>. For those of you focused on HPC applications and AI, not too long ago we announced major expansion of our GPU fleet. NVIDIA GPUs are at the heart of a lot of discovery and innovation. And with our tools like </a:t>
            </a:r>
            <a:r>
              <a:rPr lang="en-US" sz="900" dirty="0">
                <a:hlinkClick r:id="rId4"/>
              </a:rPr>
              <a:t>Batch</a:t>
            </a:r>
            <a:r>
              <a:rPr lang="en-US" sz="900" dirty="0"/>
              <a:t>, </a:t>
            </a:r>
            <a:r>
              <a:rPr lang="en-US" sz="900" dirty="0">
                <a:hlinkClick r:id="rId5"/>
              </a:rPr>
              <a:t>Batch AI</a:t>
            </a:r>
            <a:r>
              <a:rPr lang="en-US" sz="900" dirty="0"/>
              <a:t>, and the </a:t>
            </a:r>
            <a:r>
              <a:rPr lang="en-US" sz="900" dirty="0">
                <a:hlinkClick r:id="rId6"/>
              </a:rPr>
              <a:t>Data Science Virtual Machine</a:t>
            </a:r>
            <a:r>
              <a:rPr lang="en-US" sz="900" dirty="0"/>
              <a:t> images, Azure customers and developers are in a great position to expand what is possible and bring to market innovative AI and HPC </a:t>
            </a:r>
            <a:r>
              <a:rPr lang="en-US" sz="900" dirty="0" err="1"/>
              <a:t>applications.</a:t>
            </a:r>
            <a:r>
              <a:rPr lang="en-US" sz="900" dirty="0" err="1">
                <a:hlinkClick r:id="rId7"/>
              </a:rPr>
              <a:t>https</a:t>
            </a:r>
            <a:r>
              <a:rPr lang="en-US" sz="900" dirty="0">
                <a:hlinkClick r:id="rId7"/>
              </a:rPr>
              <a:t>://azure.microsoft.com/</a:t>
            </a:r>
            <a:r>
              <a:rPr lang="en-US" sz="900" dirty="0" err="1">
                <a:hlinkClick r:id="rId7"/>
              </a:rPr>
              <a:t>en</a:t>
            </a:r>
            <a:r>
              <a:rPr lang="en-US" sz="900" dirty="0">
                <a:hlinkClick r:id="rId7"/>
              </a:rPr>
              <a:t>-us/blog/ncv3-vms-generally-available-other-gpus-expanding-regions/</a:t>
            </a:r>
            <a:r>
              <a:rPr lang="en-US" sz="900" dirty="0"/>
              <a:t>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40-50% performance boost they saw on their reservoir simulations. The ND-series, powered by NVIDIA Tesla P40 GPUs based on the new Pascal Architecture, will be excellent for training and inference. These instances will provide more than twice the performance over the previous generation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a:t>
            </a:r>
            <a:r>
              <a:rPr lang="en-US" sz="900" dirty="0"/>
              <a:t> </a:t>
            </a:r>
            <a:endParaRPr lang="en-US" sz="900" b="1" dirty="0">
              <a:cs typeface="Calibri"/>
            </a:endParaRPr>
          </a:p>
          <a:p>
            <a:pPr marL="0" indent="0">
              <a:buFontTx/>
              <a:buNone/>
              <a:defRPr/>
            </a:pPr>
            <a:endParaRPr lang="en-US" sz="900" b="1" dirty="0">
              <a:cs typeface="Calibri"/>
            </a:endParaRPr>
          </a:p>
          <a:p>
            <a:pPr marL="0" indent="0">
              <a:buFontTx/>
              <a:buNone/>
              <a:defRPr/>
            </a:pPr>
            <a:r>
              <a:rPr lang="en-US" sz="900" b="1" dirty="0">
                <a:cs typeface="Calibri"/>
              </a:rPr>
              <a:t>3. </a:t>
            </a:r>
            <a:r>
              <a:rPr lang="en-US" sz="900" b="0" dirty="0">
                <a:cs typeface="Calibri"/>
              </a:rPr>
              <a:t>W</a:t>
            </a:r>
            <a:r>
              <a:rPr lang="en-US" sz="900" b="0" dirty="0"/>
              <a:t>e have also announced two new VM sizes, E64i_v3 and E64is_v3</a:t>
            </a:r>
            <a:r>
              <a:rPr lang="en-US" sz="900" dirty="0"/>
              <a:t>, which are isolated to hardware and dedicated to a single customer.  These VMs are best suited for workloads that require a high degree of isolation from other customers for compliance and regulatory requirements. You can also choose to further subdivide the resources by using </a:t>
            </a:r>
            <a:r>
              <a:rPr lang="en-US" sz="900" u="sng" dirty="0">
                <a:hlinkClick r:id="rId8"/>
              </a:rPr>
              <a:t>Azure’s support for nested VMs</a:t>
            </a:r>
            <a:r>
              <a:rPr lang="en-US" sz="900" u="sng" dirty="0"/>
              <a:t>. </a:t>
            </a:r>
            <a:r>
              <a:rPr lang="en-US" sz="900" dirty="0"/>
              <a:t>The E64i_v3 and E64is_v3 will have the exact same performance and price as their cousins E64_v3 and E64s_v3 and will be available in each of the regions where E64_v3 and E64s_v3 are available today.  The small letter ‘</a:t>
            </a:r>
            <a:r>
              <a:rPr lang="en-US" sz="900" dirty="0" err="1"/>
              <a:t>i</a:t>
            </a:r>
            <a:r>
              <a:rPr lang="en-US" sz="900" dirty="0"/>
              <a:t>’ in the VM name denotes that they are “Isolated” sizes. Unlike the E64_v3 and E64s_v3, the two new E64i_v3 and E64is_v3 sizes are hardware bound sizes.  They will live and operate on our Intel® Xeon® Processor E5-2673 v4 2.3GHz hardware only and will be available until at least December 2021.  We will provide reminders 12 months in advance of the official decommissioning of the sizes and offer an updated isolated size like these sizes on our next hardware version. These two new E64i_v3 and E64is_v3 sizes will be available in the on-demand portal.  Starting on May 1st, 2018, they will also be made available for purchase as 1-year Reserved VM Instances.</a:t>
            </a:r>
            <a:endParaRPr lang="en-US" sz="900" dirty="0">
              <a:cs typeface="Calibri"/>
            </a:endParaRPr>
          </a:p>
          <a:p>
            <a:endParaRPr lang="en-US" sz="900" dirty="0">
              <a:solidFill>
                <a:srgbClr val="FFFFFF"/>
              </a:solidFill>
            </a:endParaRPr>
          </a:p>
          <a:p>
            <a:r>
              <a:rPr lang="en-US" sz="900" dirty="0"/>
              <a:t>The E64i_v3 and E64is_v3 are joining our other Isolated VM sizes in the Azure family:</a:t>
            </a:r>
          </a:p>
          <a:p>
            <a:endParaRPr lang="en-US" sz="900" dirty="0">
              <a:solidFill>
                <a:srgbClr val="FFFFFF"/>
              </a:solidFill>
            </a:endParaRPr>
          </a:p>
          <a:p>
            <a:r>
              <a:rPr lang="en-US" sz="900" u="sng" dirty="0">
                <a:hlinkClick r:id="rId9"/>
              </a:rPr>
              <a:t>Standard_D15_v2</a:t>
            </a:r>
            <a:endParaRPr lang="en-US" sz="900" dirty="0"/>
          </a:p>
          <a:p>
            <a:r>
              <a:rPr lang="en-US" sz="900" u="sng" dirty="0">
                <a:hlinkClick r:id="rId9"/>
              </a:rPr>
              <a:t>Standard_DS15_v2</a:t>
            </a:r>
            <a:endParaRPr lang="en-US" sz="900" dirty="0"/>
          </a:p>
          <a:p>
            <a:r>
              <a:rPr lang="en-US" sz="900" u="sng" dirty="0">
                <a:hlinkClick r:id="rId9"/>
              </a:rPr>
              <a:t>Standard_E64i_v3</a:t>
            </a:r>
            <a:endParaRPr lang="en-US" sz="900" dirty="0"/>
          </a:p>
          <a:p>
            <a:r>
              <a:rPr lang="en-US" sz="900" u="sng" dirty="0">
                <a:hlinkClick r:id="rId9"/>
              </a:rPr>
              <a:t>Standard_E64is_v3</a:t>
            </a:r>
            <a:endParaRPr lang="en-US" sz="900" dirty="0"/>
          </a:p>
          <a:p>
            <a:r>
              <a:rPr lang="en-US" sz="900" u="sng" dirty="0">
                <a:hlinkClick r:id="rId10"/>
              </a:rPr>
              <a:t>Standard_F72s</a:t>
            </a:r>
            <a:endParaRPr lang="en-US" sz="900" dirty="0"/>
          </a:p>
          <a:p>
            <a:r>
              <a:rPr lang="en-US" sz="900" u="sng" dirty="0">
                <a:hlinkClick r:id="rId9"/>
              </a:rPr>
              <a:t>Standard_G5</a:t>
            </a:r>
            <a:endParaRPr lang="en-US" sz="900" dirty="0"/>
          </a:p>
          <a:p>
            <a:r>
              <a:rPr lang="en-US" sz="900" u="sng" dirty="0">
                <a:hlinkClick r:id="rId9"/>
              </a:rPr>
              <a:t>Standard_GS5</a:t>
            </a:r>
            <a:endParaRPr lang="en-US" sz="900" dirty="0"/>
          </a:p>
          <a:p>
            <a:r>
              <a:rPr lang="en-US" sz="900" u="sng" dirty="0">
                <a:hlinkClick r:id="rId11"/>
              </a:rPr>
              <a:t>Standard_L32s</a:t>
            </a:r>
            <a:endParaRPr lang="en-US" sz="900" dirty="0"/>
          </a:p>
          <a:p>
            <a:r>
              <a:rPr lang="en-US" sz="900" u="sng" dirty="0">
                <a:hlinkClick r:id="rId9"/>
              </a:rPr>
              <a:t>Standard_M128ms</a:t>
            </a:r>
            <a:endParaRPr lang="en-US" sz="900" dirty="0"/>
          </a:p>
          <a:p>
            <a:r>
              <a:rPr lang="en-US" sz="900" u="sng" dirty="0">
                <a:hlinkClick r:id="rId9"/>
              </a:rPr>
              <a:t>Standard_M128s</a:t>
            </a:r>
            <a:endParaRPr lang="en-US" sz="900" dirty="0"/>
          </a:p>
          <a:p>
            <a:endParaRPr lang="en-US" sz="900" dirty="0">
              <a:solidFill>
                <a:srgbClr val="FFFFFF"/>
              </a:solidFill>
            </a:endParaRPr>
          </a:p>
          <a:p>
            <a:r>
              <a:rPr lang="en-US" sz="900" dirty="0"/>
              <a:t>We encourage you to use these VMs for workloads needing a high degree of isolation.</a:t>
            </a:r>
          </a:p>
          <a:p>
            <a:endParaRPr lang="en-US" sz="900" b="1" dirty="0">
              <a:cs typeface="Calibri"/>
            </a:endParaRPr>
          </a:p>
          <a:p>
            <a:r>
              <a:rPr lang="en-US" sz="900" b="1" dirty="0">
                <a:cs typeface="Calibri"/>
              </a:rPr>
              <a:t>----------------------------------------</a:t>
            </a:r>
          </a:p>
          <a:p>
            <a:endParaRPr lang="en-US" sz="900" b="1" dirty="0">
              <a:cs typeface="Calibri"/>
            </a:endParaRPr>
          </a:p>
          <a:p>
            <a:r>
              <a:rPr lang="en-US" sz="900" b="1" dirty="0">
                <a:cs typeface="Calibri"/>
              </a:rPr>
              <a:t>BACKGROUND INFO </a:t>
            </a:r>
            <a:endParaRPr lang="en-US" sz="900" b="1" dirty="0"/>
          </a:p>
          <a:p>
            <a:endParaRPr lang="en-US" sz="900" b="1" dirty="0"/>
          </a:p>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12"/>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13"/>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b="0" i="0" u="none" strike="noStrike" kern="1200" dirty="0">
              <a:solidFill>
                <a:schemeClr val="tx1"/>
              </a:solidFill>
              <a:effectLst/>
              <a:ea typeface="+mn-ea"/>
              <a:cs typeface="+mn-cs"/>
            </a:endParaRPr>
          </a:p>
          <a:p>
            <a:r>
              <a:rPr lang="en-US" sz="900" b="1" i="0" u="none" strike="noStrike" kern="1200" dirty="0">
                <a:solidFill>
                  <a:schemeClr val="tx1"/>
                </a:solidFill>
                <a:effectLst/>
                <a:ea typeface="+mn-ea"/>
                <a:cs typeface="+mn-cs"/>
              </a:rPr>
              <a:t>Memory Optimized</a:t>
            </a:r>
          </a:p>
          <a:p>
            <a:r>
              <a:rPr lang="en-US" sz="900" kern="1200" dirty="0">
                <a:solidFill>
                  <a:schemeClr val="tx1"/>
                </a:solidFill>
                <a:effectLst/>
                <a:ea typeface="+mn-ea"/>
                <a:cs typeface="+mn-cs"/>
              </a:rPr>
              <a:t>The M-series family of Azure virtual machines are the largest memory optimized VMs to date. These VMs are ideal for heavy in-memory workloads, such as SAP HANA. </a:t>
            </a:r>
            <a:r>
              <a:rPr lang="en-US" sz="900" b="0" i="0" u="none" strike="noStrike" kern="1200" dirty="0">
                <a:solidFill>
                  <a:schemeClr val="tx1"/>
                </a:solidFill>
                <a:effectLst/>
                <a:ea typeface="+mn-ea"/>
                <a:cs typeface="+mn-cs"/>
              </a:rPr>
              <a:t>With the M-series, these databases can load large datasets into memory and utilize the fast memory access with huge amounts of vCPU parallel processing to speed up queries and enable real-time analytics. You can deploy these large workloads in minutes and on-demand, scaling elastically as your usage demands. </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G-series VMs feature the latest </a:t>
            </a:r>
            <a:r>
              <a:rPr lang="en-US" sz="900" b="0" i="0" u="none" strike="noStrike" kern="1200" dirty="0">
                <a:solidFill>
                  <a:schemeClr val="tx1"/>
                </a:solidFill>
                <a:effectLst/>
                <a:ea typeface="+mn-ea"/>
                <a:cs typeface="+mn-cs"/>
                <a:hlinkClick r:id="rId14"/>
              </a:rPr>
              <a:t>Intel Xeon processor E5 v3 family</a:t>
            </a:r>
            <a:r>
              <a:rPr lang="en-US" sz="900" b="0" i="0" u="none" strike="noStrike" kern="1200" dirty="0">
                <a:solidFill>
                  <a:schemeClr val="tx1"/>
                </a:solidFill>
                <a:effectLst/>
                <a:ea typeface="+mn-ea"/>
                <a:cs typeface="+mn-cs"/>
              </a:rPr>
              <a:t>, two times more memory, and four times more Solid State Drive storage (SSDs) than the General Purpose D-series. G-series sport RAM of up to ½ TB and 32 CPU cores, and provide unparalleled computational performance, memory, and local SSD storage for your most demanding applications. Example use cases include large SQL and NoSQL databases, ERP, SAP, and data warehousing solutions.</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Optimized for in-memory hyper-threaded applications, the E-series family of Azure virtual machines are optimized for heavy in-memory applications such as SAP HANA. These VMs are set up with high memory-to-core ratios that make them well-suited for relational database servers, with medium-to-large caches, and in-memory analytics. The E-series VMs range from 2 to 64 vCPUs and 16 to 432 </a:t>
            </a:r>
            <a:r>
              <a:rPr lang="en-US" sz="900" b="0" i="0" u="none" strike="noStrike" kern="1200" dirty="0" err="1">
                <a:solidFill>
                  <a:schemeClr val="tx1"/>
                </a:solidFill>
                <a:effectLst/>
                <a:ea typeface="+mn-ea"/>
                <a:cs typeface="+mn-cs"/>
              </a:rPr>
              <a:t>GiB</a:t>
            </a:r>
            <a:r>
              <a:rPr lang="en-US" sz="900" b="0" i="0" u="none" strike="noStrike" kern="1200" dirty="0">
                <a:solidFill>
                  <a:schemeClr val="tx1"/>
                </a:solidFill>
                <a:effectLst/>
                <a:ea typeface="+mn-ea"/>
                <a:cs typeface="+mn-cs"/>
              </a:rPr>
              <a:t> RAM, respectively.</a:t>
            </a:r>
          </a:p>
          <a:p>
            <a:endParaRPr lang="en-US" sz="900" b="0" i="0" u="none" strike="noStrike" kern="1200" dirty="0">
              <a:solidFill>
                <a:schemeClr val="tx1"/>
              </a:solidFill>
              <a:effectLst/>
              <a:ea typeface="+mn-ea"/>
              <a:cs typeface="+mn-cs"/>
            </a:endParaRPr>
          </a:p>
          <a:p>
            <a:pPr rtl="0" fontAlgn="base"/>
            <a:r>
              <a:rPr lang="en-US" sz="900" b="0" i="0" u="none" strike="noStrike" kern="1200" dirty="0">
                <a:solidFill>
                  <a:srgbClr val="FF0000"/>
                </a:solidFill>
                <a:effectLst/>
                <a:highlight>
                  <a:srgbClr val="FFFF00"/>
                </a:highlight>
                <a:ea typeface="+mn-ea"/>
                <a:cs typeface="+mn-cs"/>
              </a:rPr>
              <a:t>Two new VM sizes, E64i_v3 and E64is_v3, which are isolated to hardware and dedicated to a single customer. These VMs are best suited for workloads that require a high degree of isolation from other customers for compliance and regulatory requirements. The E64i_v3 and E64is_v3 will have the exact same performance and price as their cousins E64_v3 and E64s_v3, and they will be available in each of the regions where E64_v3 and E64s_v3 are available today. The small letter “I” in the VM name denotes that they are “Isolated” sizes. </a:t>
            </a:r>
          </a:p>
          <a:p>
            <a:pPr lvl="0"/>
            <a:endParaRPr lang="en-US" sz="900" dirty="0"/>
          </a:p>
          <a:p>
            <a:pPr lvl="0"/>
            <a:r>
              <a:rPr lang="en-US" sz="900" b="1" dirty="0"/>
              <a:t>Graphics Intensive</a:t>
            </a:r>
          </a:p>
          <a:p>
            <a:pPr lvl="0"/>
            <a:r>
              <a:rPr lang="en-US" sz="900" dirty="0"/>
              <a:t>NCv3 is available in East and South Central regions in the US. </a:t>
            </a:r>
            <a:r>
              <a:rPr lang="en-US" sz="900" b="0" i="0" u="none" strike="noStrike" kern="1200" dirty="0">
                <a:effectLst/>
                <a:ea typeface="+mn-ea"/>
                <a:cs typeface="+mn-cs"/>
              </a:rPr>
              <a:t>NCv3 brings NVIDIA’s latest GPU – the Tesla V100 – to our best-in-class HPC, machine learning, and AI products to bring huge amounts of value across a variety of industries. One preview customer told us their speech recognition models trained in less than 20 minutes, instead of the 1-2 hours that previous generation GPUs required. Another customer told us about the </a:t>
            </a:r>
            <a:br>
              <a:rPr lang="en-US" sz="900" b="0" i="0" u="none" strike="noStrike" kern="1200" dirty="0">
                <a:cs typeface="Calibri"/>
              </a:rPr>
            </a:br>
            <a:r>
              <a:rPr lang="en-US" sz="900" b="0" i="0" u="none" strike="noStrike" kern="1200" dirty="0">
                <a:effectLst/>
                <a:ea typeface="+mn-ea"/>
                <a:cs typeface="+mn-cs"/>
              </a:rPr>
              <a:t>40-50% performance boost they saw on their reservoir simulations.</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0" i="0" u="none" strike="noStrike" kern="1200" dirty="0">
                <a:effectLst/>
                <a:ea typeface="+mn-ea"/>
                <a:cs typeface="+mn-cs"/>
              </a:rPr>
              <a:t>The ND-series, powered by NVIDIA Tesla P40 GPUs based on the new Pascal Architecture, will be excellent for training and inference. These instances will provide more than twice the performance over the previous generation for FP32 (single-precision floating-point operations), for AI workloads utilizing CNTK, TensorFlow, Caffe, and other frameworks. The ND-series also offer a much larger GPU memory size (24 gigabytes), enabling you to fit much larger neural net models. Also, like our NC-series, the ND-series will offer RDMA and InfiniBand connectivity, so you will be able to run large-scale training jobs spanning hundreds of GPUs. They are available in East and West US and Southeast Asia.</a:t>
            </a:r>
            <a:endParaRPr lang="en-US" sz="900" b="0" i="0" u="none" strike="noStrike" kern="1200" dirty="0">
              <a:cs typeface="Calibri"/>
            </a:endParaRPr>
          </a:p>
          <a:p>
            <a:pPr lvl="0"/>
            <a:endParaRPr lang="en-US" sz="900" b="0" i="0" u="none" strike="noStrike" kern="1200" dirty="0">
              <a:solidFill>
                <a:schemeClr val="tx1"/>
              </a:solidFill>
              <a:effectLst/>
              <a:ea typeface="+mn-ea"/>
              <a:cs typeface="+mn-cs"/>
            </a:endParaRPr>
          </a:p>
          <a:p>
            <a:pPr lvl="0"/>
            <a:r>
              <a:rPr lang="en-US" sz="900" b="1" i="0" u="none" strike="noStrike" kern="1200" dirty="0">
                <a:solidFill>
                  <a:schemeClr val="tx1"/>
                </a:solidFill>
                <a:effectLst/>
                <a:ea typeface="+mn-ea"/>
                <a:cs typeface="+mn-cs"/>
              </a:rPr>
              <a:t>HPC</a:t>
            </a:r>
          </a:p>
          <a:p>
            <a:pPr lvl="0"/>
            <a:r>
              <a:rPr lang="en-US" sz="900" b="0" i="0" u="none" strike="noStrike" kern="1200" dirty="0">
                <a:solidFill>
                  <a:schemeClr val="tx1"/>
                </a:solidFill>
                <a:effectLst/>
                <a:ea typeface="+mn-ea"/>
                <a:cs typeface="+mn-cs"/>
              </a:rPr>
              <a:t>H-series VM sizes are suitable for any compute-intensive workload like complex engineering and scientific workloads like computational fluid dynamics, crash simulations, seismic exploration, and weather forecasting simulations. H-series VMs come with the fastest CPUs in public cloud, as well as RDMA with InfiniBand, which allows you to run high-performance computing (HPC) apps. The H-series is available across multiple regions in the US, Europe, and Asia. </a:t>
            </a:r>
          </a:p>
          <a:p>
            <a:pPr lvl="0"/>
            <a:endParaRPr lang="en-US" sz="900" dirty="0"/>
          </a:p>
          <a:p>
            <a:pPr lvl="0"/>
            <a:r>
              <a:rPr lang="en-US" sz="900" dirty="0"/>
              <a:t>Azure offers a comprehensive set of compute options for all types of apps, including entry-level, general purpose, memory optimized, storage optimized, and compute intensive.</a:t>
            </a:r>
          </a:p>
          <a:p>
            <a:pPr lvl="0"/>
            <a:endParaRPr lang="en-US" sz="900" dirty="0"/>
          </a:p>
          <a:p>
            <a:pPr defTabSz="950464">
              <a:defRPr/>
            </a:pPr>
            <a:r>
              <a:rPr lang="en-US" sz="900" dirty="0"/>
              <a:t>Our HPC and GPU fleet has fast performance with built-in </a:t>
            </a:r>
            <a:r>
              <a:rPr lang="en-US" sz="900" dirty="0" err="1"/>
              <a:t>Infiband</a:t>
            </a:r>
            <a:r>
              <a:rPr lang="en-US" sz="900" dirty="0"/>
              <a:t> support. Let’s take a look at some of the new compute types we’ve added:</a:t>
            </a:r>
          </a:p>
          <a:p>
            <a:pPr marL="171450" indent="-171450" defTabSz="950464">
              <a:buFont typeface="Arial" panose="020B0604020202020204" pitchFamily="34" charset="0"/>
              <a:buChar char="•"/>
              <a:defRPr/>
            </a:pPr>
            <a:r>
              <a:rPr lang="en-US" sz="900" dirty="0"/>
              <a:t>H-series: InfiniBand networking (industry-leading)</a:t>
            </a:r>
          </a:p>
          <a:p>
            <a:pPr marL="171450" indent="-171450">
              <a:buFont typeface="Arial" panose="020B0604020202020204" pitchFamily="34" charset="0"/>
              <a:buChar char="•"/>
            </a:pPr>
            <a:r>
              <a:rPr lang="en-US" sz="900" dirty="0"/>
              <a:t>SAP Large Instances up to </a:t>
            </a:r>
            <a:r>
              <a:rPr lang="en-US" sz="900" dirty="0" err="1"/>
              <a:t>to</a:t>
            </a:r>
            <a:r>
              <a:rPr lang="en-US" sz="900" dirty="0"/>
              <a:t> 20 TB (industry-leading) </a:t>
            </a:r>
          </a:p>
          <a:p>
            <a:pPr marL="171450" indent="-171450">
              <a:buFont typeface="Arial" panose="020B0604020202020204" pitchFamily="34" charset="0"/>
              <a:buChar char="•"/>
            </a:pPr>
            <a:r>
              <a:rPr lang="en-US" sz="900" dirty="0"/>
              <a:t>Fast networking (FPGA) – up to 30 </a:t>
            </a:r>
            <a:r>
              <a:rPr lang="en-US" sz="900" dirty="0" err="1"/>
              <a:t>gb</a:t>
            </a:r>
            <a:r>
              <a:rPr lang="en-US" sz="900" dirty="0"/>
              <a:t>/s from 25 </a:t>
            </a:r>
            <a:r>
              <a:rPr lang="en-US" sz="900" dirty="0" err="1"/>
              <a:t>gb</a:t>
            </a:r>
            <a:r>
              <a:rPr lang="en-US" sz="900" dirty="0"/>
              <a:t>/s last year (industry-leading)</a:t>
            </a:r>
          </a:p>
          <a:p>
            <a:pPr lvl="0"/>
            <a:endParaRPr lang="en-US" sz="900" dirty="0">
              <a:latin typeface="Segoe UI Light" pitchFamily="34" charset="0"/>
            </a:endParaRP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12:22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28</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908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900" b="1" dirty="0"/>
              <a:t>Entry Level</a:t>
            </a:r>
          </a:p>
          <a:p>
            <a:r>
              <a:rPr lang="en-US" sz="900" b="0" i="0" u="none" strike="noStrike" kern="1200" dirty="0">
                <a:solidFill>
                  <a:schemeClr val="tx1"/>
                </a:solidFill>
                <a:effectLst/>
                <a:ea typeface="+mn-ea"/>
                <a:cs typeface="+mn-cs"/>
              </a:rPr>
              <a:t>A-series VMs have CPU performance and memory configurations best suited for entry-level workloads like development and test. They are economical and provide a low-cost option to get started with Azure.</a:t>
            </a:r>
          </a:p>
          <a:p>
            <a:r>
              <a:rPr lang="en-US" sz="900" b="0" i="0" u="none" strike="noStrike" kern="1200" dirty="0">
                <a:solidFill>
                  <a:schemeClr val="tx1"/>
                </a:solidFill>
                <a:effectLst/>
                <a:ea typeface="+mn-ea"/>
                <a:cs typeface="+mn-cs"/>
              </a:rPr>
              <a:t>Example use cases include development and test servers, low-traffic web servers, small-to-medium databases, servers for proof-of-concepts, and code repositories.</a:t>
            </a:r>
          </a:p>
          <a:p>
            <a:pPr lvl="0"/>
            <a:endParaRPr lang="en-US" sz="900" b="1" dirty="0"/>
          </a:p>
          <a:p>
            <a:pPr lvl="0"/>
            <a:r>
              <a:rPr lang="en-US" sz="900" b="1" dirty="0"/>
              <a:t>Burstable</a:t>
            </a:r>
          </a:p>
          <a:p>
            <a:r>
              <a:rPr lang="en-US" sz="900" kern="1200" dirty="0">
                <a:solidFill>
                  <a:schemeClr val="tx1"/>
                </a:solidFill>
                <a:effectLst/>
                <a:ea typeface="+mn-ea"/>
                <a:cs typeface="+mn-cs"/>
              </a:rPr>
              <a:t>B-series are economical virtual machines that provide a low-cost option for workloads that typically run at a low-to-moderate baseline CPU utilization, but sometimes need to burst to significantly higher CPU utilization when the demand rises. </a:t>
            </a:r>
          </a:p>
          <a:p>
            <a:r>
              <a:rPr lang="en-US" sz="900" b="0" kern="1200" dirty="0">
                <a:solidFill>
                  <a:schemeClr val="tx1"/>
                </a:solidFill>
                <a:effectLst/>
                <a:ea typeface="+mn-ea"/>
                <a:cs typeface="+mn-cs"/>
              </a:rPr>
              <a:t>Example use cases include </a:t>
            </a:r>
            <a:r>
              <a:rPr lang="en-US" sz="900" kern="1200" dirty="0">
                <a:solidFill>
                  <a:schemeClr val="tx1"/>
                </a:solidFill>
                <a:effectLst/>
                <a:ea typeface="+mn-ea"/>
                <a:cs typeface="+mn-cs"/>
              </a:rPr>
              <a:t>development and test servers, low-traffic web servers, small databases, micro services, servers for proof-of-concepts, and build servers.</a:t>
            </a:r>
          </a:p>
          <a:p>
            <a:pPr lvl="0"/>
            <a:endParaRPr lang="en-US" sz="900" b="1" dirty="0"/>
          </a:p>
          <a:p>
            <a:pPr lvl="0"/>
            <a:r>
              <a:rPr lang="en-US" sz="900" b="1" dirty="0"/>
              <a:t>General Purpose</a:t>
            </a:r>
          </a:p>
          <a:p>
            <a:r>
              <a:rPr lang="en-US" sz="900" b="0" i="0" u="none" strike="noStrike" kern="1200" dirty="0">
                <a:effectLst/>
                <a:ea typeface="+mn-ea"/>
                <a:cs typeface="+mn-cs"/>
              </a:rPr>
              <a:t>The Dv3 and Ev3 sizes are able to run Windows 2016 hosts and enable Nested Virtualization and Hyper-V Containers for these new VM sizes. Nested virtualization allows you to run a Hyper-V server on an Azure virtual machine. With nested virtualization, you can run a Hyper-V Container in a virtualized container host, set up a Hyper-V lab in a virtualized environment, or to test multi-machine scenarios. You can find more information on </a:t>
            </a:r>
            <a:r>
              <a:rPr lang="en-US" sz="900" b="0" i="0" u="none" strike="noStrike" kern="1200" dirty="0">
                <a:effectLst/>
                <a:ea typeface="+mn-ea"/>
                <a:cs typeface="+mn-cs"/>
                <a:hlinkClick r:id="rId3"/>
              </a:rPr>
              <a:t>Nested Virtualization on Azure</a:t>
            </a:r>
            <a:r>
              <a:rPr lang="en-US" sz="900" b="0" i="0" u="none" strike="noStrike" kern="1200" dirty="0">
                <a:effectLst/>
                <a:ea typeface="+mn-ea"/>
                <a:cs typeface="+mn-cs"/>
              </a:rPr>
              <a:t>. </a:t>
            </a:r>
            <a:br>
              <a:rPr lang="en-US" sz="900" b="0" i="0" u="none" strike="noStrike" kern="1200" dirty="0">
                <a:cs typeface="Calibri"/>
              </a:rPr>
            </a:br>
            <a:endParaRPr lang="en-US" sz="900" b="0" i="0" u="none" strike="noStrike" kern="1200" dirty="0">
              <a:solidFill>
                <a:schemeClr val="tx1"/>
              </a:solidFill>
              <a:effectLst/>
              <a:ea typeface="+mn-ea"/>
              <a:cs typeface="+mn-cs"/>
            </a:endParaRPr>
          </a:p>
          <a:p>
            <a:r>
              <a:rPr lang="en-US" sz="900" b="0" i="0" u="none" strike="noStrike" kern="1200" dirty="0">
                <a:effectLst/>
                <a:ea typeface="+mn-ea"/>
                <a:cs typeface="+mn-cs"/>
              </a:rPr>
              <a:t>Our new Dv3 VM sizes are a good balance of memory to vCPU performance, with up to 64 vCPUs and 256 </a:t>
            </a:r>
            <a:r>
              <a:rPr lang="en-US" sz="900" b="0" i="0" u="none" strike="noStrike" kern="1200" dirty="0" err="1">
                <a:effectLst/>
                <a:ea typeface="+mn-ea"/>
                <a:cs typeface="+mn-cs"/>
              </a:rPr>
              <a:t>GiB</a:t>
            </a:r>
            <a:r>
              <a:rPr lang="en-US" sz="900" b="0" i="0" u="none" strike="noStrike" kern="1200" dirty="0">
                <a:effectLst/>
                <a:ea typeface="+mn-ea"/>
                <a:cs typeface="+mn-cs"/>
              </a:rPr>
              <a:t> of RAM. Our newly named Ev3 sizes provide you with more memory to vCPU than the Dv3, so you can run larger workloads on sizes up to our largest E64 size, with 64 vCPUs and </a:t>
            </a:r>
            <a:br>
              <a:rPr lang="en-US" sz="900" b="0" i="0" u="none" strike="noStrike" kern="1200" dirty="0">
                <a:cs typeface="Calibri"/>
              </a:rPr>
            </a:br>
            <a:r>
              <a:rPr lang="en-US" sz="900" b="0" i="0" u="none" strike="noStrike" kern="1200" dirty="0">
                <a:effectLst/>
                <a:ea typeface="+mn-ea"/>
                <a:cs typeface="+mn-cs"/>
              </a:rPr>
              <a:t>432 </a:t>
            </a:r>
            <a:r>
              <a:rPr lang="en-US" sz="900" b="0" i="0" u="none" strike="noStrike" kern="1200" dirty="0" err="1">
                <a:effectLst/>
                <a:ea typeface="+mn-ea"/>
                <a:cs typeface="+mn-cs"/>
              </a:rPr>
              <a:t>GiB</a:t>
            </a:r>
            <a:r>
              <a:rPr lang="en-US" sz="900" b="0" i="0" u="none" strike="noStrike" kern="1200" dirty="0">
                <a:effectLst/>
                <a:ea typeface="+mn-ea"/>
                <a:cs typeface="+mn-cs"/>
              </a:rPr>
              <a:t> of RAM. D2v3 instances are the latest hyper-threaded generation of general purpose instances.</a:t>
            </a:r>
            <a:r>
              <a:rPr lang="en-US" sz="900" dirty="0"/>
              <a:t> </a:t>
            </a:r>
            <a:endParaRPr lang="en-US" sz="900" b="0" i="0" u="none" strike="noStrike" kern="1200" dirty="0">
              <a:cs typeface="Calibri"/>
            </a:endParaRPr>
          </a:p>
          <a:p>
            <a:pPr lvl="0"/>
            <a:endParaRPr lang="en-US" sz="900" dirty="0"/>
          </a:p>
          <a:p>
            <a:pPr lvl="0"/>
            <a:r>
              <a:rPr lang="en-US" sz="900" b="1" dirty="0"/>
              <a:t>Compute Intensive</a:t>
            </a:r>
          </a:p>
          <a:p>
            <a:r>
              <a:rPr lang="en-US" sz="900" dirty="0"/>
              <a:t>The F-series </a:t>
            </a:r>
            <a:r>
              <a:rPr lang="en-US" sz="900" b="0" i="0" u="none" strike="noStrike" kern="1200" dirty="0">
                <a:solidFill>
                  <a:schemeClr val="tx1"/>
                </a:solidFill>
                <a:effectLst/>
                <a:ea typeface="+mn-ea"/>
                <a:cs typeface="+mn-cs"/>
              </a:rPr>
              <a:t>VM sizes sport a higher CPU-to-memory ratio. They feature 2 GB RAM and 16 GB of local Solid State Drive (SSD) per CPU core, and are optimized for compute-intensive workloads. The F-series is based on the 2.4 GHz Intel Xeon E5-2673 v3 (Haswell) processor, which can achieve clock speeds as high as 3.1 GHz with the Intel Turbo Boost Technology 2.0. Example use cases include scenarios like batch processing, web servers, analytics, and gaming.</a:t>
            </a:r>
          </a:p>
          <a:p>
            <a:endParaRPr lang="en-US" sz="900" b="0" i="0" u="none" strike="noStrike" kern="1200" dirty="0">
              <a:solidFill>
                <a:schemeClr val="tx1"/>
              </a:solidFill>
              <a:effectLst/>
              <a:ea typeface="+mn-ea"/>
              <a:cs typeface="+mn-cs"/>
            </a:endParaRPr>
          </a:p>
          <a:p>
            <a:r>
              <a:rPr lang="en-US" sz="900" b="0" i="0" u="none" strike="noStrike" kern="1200" dirty="0">
                <a:solidFill>
                  <a:schemeClr val="tx1"/>
                </a:solidFill>
                <a:effectLst/>
                <a:ea typeface="+mn-ea"/>
                <a:cs typeface="+mn-cs"/>
              </a:rPr>
              <a:t>Azure now offers the fastest </a:t>
            </a:r>
            <a:r>
              <a:rPr lang="en-US" sz="900" b="0" i="0" u="none" strike="noStrike" kern="1200" dirty="0">
                <a:solidFill>
                  <a:schemeClr val="tx1"/>
                </a:solidFill>
                <a:effectLst/>
                <a:ea typeface="+mn-ea"/>
                <a:cs typeface="+mn-cs"/>
                <a:hlinkClick r:id="rId4"/>
              </a:rPr>
              <a:t>Intel Xeon Scalable</a:t>
            </a:r>
            <a:r>
              <a:rPr lang="en-US" sz="900" b="0" i="0" u="none" strike="noStrike" kern="1200" dirty="0">
                <a:solidFill>
                  <a:schemeClr val="tx1"/>
                </a:solidFill>
                <a:effectLst/>
                <a:ea typeface="+mn-ea"/>
                <a:cs typeface="+mn-cs"/>
              </a:rPr>
              <a:t> processor, code-named Skylake, in the public cloud. In Azure, we have seen growing demand for massive large-scale computation by customers doing financial modeling, scientific analysis, genomics, geothermal visualization, and deep learning. Our drive to continuously innovate in Azure allows us to offer cost-effective and best-in-class hardware for these world-changing workloads. </a:t>
            </a:r>
          </a:p>
          <a:p>
            <a:endParaRPr lang="en-US" sz="900" dirty="0">
              <a:latin typeface="Segoe UI Light" pitchFamily="34" charset="0"/>
            </a:endParaRPr>
          </a:p>
          <a:p>
            <a:r>
              <a:rPr lang="en-US" sz="900" dirty="0">
                <a:latin typeface="Segoe UI Light" pitchFamily="34" charset="0"/>
              </a:rPr>
              <a:t>B-series: </a:t>
            </a:r>
          </a:p>
          <a:p>
            <a:r>
              <a:rPr lang="en-US" sz="900" dirty="0">
                <a:latin typeface="Segoe UI Light" pitchFamily="34" charset="0"/>
              </a:rPr>
              <a:t>Web servers, small DBs, and dev/test</a:t>
            </a:r>
          </a:p>
          <a:p>
            <a:endParaRPr lang="en-US" sz="900" dirty="0">
              <a:latin typeface="Segoe UI Light" pitchFamily="34" charset="0"/>
            </a:endParaRPr>
          </a:p>
          <a:p>
            <a:r>
              <a:rPr lang="en-US" sz="900" dirty="0">
                <a:latin typeface="Segoe UI Light" pitchFamily="34" charset="0"/>
              </a:rPr>
              <a:t>Dv3</a:t>
            </a:r>
          </a:p>
          <a:p>
            <a:r>
              <a:rPr lang="en-US" sz="900" dirty="0">
                <a:latin typeface="Segoe UI Light" pitchFamily="34" charset="0"/>
              </a:rPr>
              <a:t>Hyper-Threaded CPUs unlock full potential of latest processors</a:t>
            </a:r>
          </a:p>
          <a:p>
            <a:r>
              <a:rPr lang="en-US" sz="900" dirty="0">
                <a:latin typeface="Segoe UI Light" pitchFamily="34" charset="0"/>
              </a:rPr>
              <a:t>First wave for Nested virtualization and Hyper-V containers</a:t>
            </a:r>
          </a:p>
          <a:p>
            <a:r>
              <a:rPr lang="en-US" sz="900" dirty="0">
                <a:latin typeface="Segoe UI Light" pitchFamily="34" charset="0"/>
              </a:rPr>
              <a:t> </a:t>
            </a:r>
          </a:p>
          <a:p>
            <a:r>
              <a:rPr lang="en-US" sz="900" dirty="0">
                <a:latin typeface="Segoe UI Light" pitchFamily="34" charset="0"/>
              </a:rPr>
              <a:t>Fv2:</a:t>
            </a:r>
          </a:p>
          <a:p>
            <a:r>
              <a:rPr lang="en-US" sz="900" dirty="0">
                <a:latin typeface="Segoe UI Light" pitchFamily="34" charset="0"/>
              </a:rPr>
              <a:t>For HPC scenarios: Scientific modeling, cluster computing, gaming and analytics</a:t>
            </a:r>
          </a:p>
        </p:txBody>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615612" marR="0" lvl="0" indent="0" algn="l" defTabSz="9846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6/6/2018 12:22</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29</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66374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8.jpg"/><Relationship Id="rId1" Type="http://schemas.openxmlformats.org/officeDocument/2006/relationships/slideMaster" Target="../slideMasters/slideMaster6.xml"/><Relationship Id="rId4" Type="http://schemas.openxmlformats.org/officeDocument/2006/relationships/image" Target="../media/image39.png"/></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8.xml"/><Relationship Id="rId4" Type="http://schemas.openxmlformats.org/officeDocument/2006/relationships/image" Target="../media/image44.png"/></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9.xml"/><Relationship Id="rId4" Type="http://schemas.openxmlformats.org/officeDocument/2006/relationships/image" Target="../media/image44.png"/></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Master" Target="../slideMasters/slideMaster10.xml"/><Relationship Id="rId5" Type="http://schemas.openxmlformats.org/officeDocument/2006/relationships/image" Target="../media/image55.png"/><Relationship Id="rId4" Type="http://schemas.openxmlformats.org/officeDocument/2006/relationships/image" Target="../media/image54.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png"/><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Master" Target="../slideMasters/slideMaster13.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2.jpeg"/><Relationship Id="rId1" Type="http://schemas.openxmlformats.org/officeDocument/2006/relationships/slideMaster" Target="../slideMasters/slideMaster15.xml"/><Relationship Id="rId4" Type="http://schemas.openxmlformats.org/officeDocument/2006/relationships/image" Target="../media/image35.emf"/></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8.jpg"/><Relationship Id="rId1" Type="http://schemas.openxmlformats.org/officeDocument/2006/relationships/slideMaster" Target="../slideMasters/slideMaster16.xml"/><Relationship Id="rId4" Type="http://schemas.openxmlformats.org/officeDocument/2006/relationships/image" Target="../media/image39.png"/></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6.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7.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4.jpeg"/><Relationship Id="rId1" Type="http://schemas.openxmlformats.org/officeDocument/2006/relationships/slideMaster" Target="../slideMasters/slideMaster17.xml"/><Relationship Id="rId4" Type="http://schemas.openxmlformats.org/officeDocument/2006/relationships/image" Target="../media/image65.emf"/></Relationships>
</file>

<file path=ppt/slideLayouts/_rels/slideLayout38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6.jpeg"/><Relationship Id="rId1" Type="http://schemas.openxmlformats.org/officeDocument/2006/relationships/slideMaster" Target="../slideMasters/slideMaster17.xml"/><Relationship Id="rId4" Type="http://schemas.openxmlformats.org/officeDocument/2006/relationships/image" Target="../media/image65.emf"/></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7.jpeg"/><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Master" Target="../slideMasters/slideMaster17.xml"/><Relationship Id="rId4" Type="http://schemas.openxmlformats.org/officeDocument/2006/relationships/image" Target="../media/image7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11.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5.jp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jp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3.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4.jp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9.jp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0.jp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1025"/>
            <a:ext cx="6400800" cy="1042416"/>
          </a:xfrm>
        </p:spPr>
        <p:txBody>
          <a:bodyPr lIns="182880" tIns="146304" rIns="182880" bIns="146304"/>
          <a:lstStyle>
            <a:lvl1pPr marL="0" indent="0">
              <a:buNone/>
              <a:defRPr sz="5399"/>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6148" y="265145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2651450"/>
            <a:ext cx="6400800" cy="1043363"/>
          </a:xfrm>
        </p:spPr>
        <p:txBody>
          <a:bodyPr lIns="182880" tIns="146304" rIns="182880" bIns="146304"/>
          <a:lstStyle>
            <a:lvl1pPr marL="0" indent="0">
              <a:buNone/>
              <a:defRPr sz="5399"/>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45275"/>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45275"/>
            <a:ext cx="6400800" cy="1043363"/>
          </a:xfrm>
        </p:spPr>
        <p:txBody>
          <a:bodyPr lIns="182880" tIns="146304" rIns="182880" bIns="146304"/>
          <a:lstStyle>
            <a:lvl1pPr marL="0" indent="0">
              <a:buNone/>
              <a:defRPr sz="5399"/>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9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771952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6994506" y="6118886"/>
            <a:ext cx="5321095" cy="640363"/>
            <a:chOff x="274638" y="4554931"/>
            <a:chExt cx="5321094" cy="640363"/>
          </a:xfrm>
        </p:grpSpPr>
        <p:sp>
          <p:nvSpPr>
            <p:cNvPr id="7" name="TextBox 6"/>
            <p:cNvSpPr txBox="1"/>
            <p:nvPr userDrawn="1"/>
          </p:nvSpPr>
          <p:spPr>
            <a:xfrm>
              <a:off x="274638" y="4554931"/>
              <a:ext cx="5321094"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1871024"/>
            <a:ext cx="8181016"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90" y="2651450"/>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90" y="3445275"/>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90" y="4225701"/>
            <a:ext cx="6548093"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531852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
        <p:nvSpPr>
          <p:cNvPr id="10" name="TextBox 7">
            <a:extLst>
              <a:ext uri="{FF2B5EF4-FFF2-40B4-BE49-F238E27FC236}">
                <a16:creationId xmlns:a16="http://schemas.microsoft.com/office/drawing/2014/main" id="{0C0E147A-0C9D-4F65-A150-FE7584A3FA8B}"/>
              </a:ext>
            </a:extLst>
          </p:cNvPr>
          <p:cNvSpPr txBox="1"/>
          <p:nvPr userDrawn="1"/>
        </p:nvSpPr>
        <p:spPr bwMode="white">
          <a:xfrm>
            <a:off x="9936571" y="6293739"/>
            <a:ext cx="2037001" cy="219601"/>
          </a:xfrm>
          <a:prstGeom prst="rect">
            <a:avLst/>
          </a:prstGeom>
          <a:noFill/>
        </p:spPr>
        <p:txBody>
          <a:bodyPr wrap="none" lIns="0" tIns="0" rIns="0" bIns="0" rtlCol="0" anchor="b">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r"/>
            <a:r>
              <a:rPr lang="en-US" sz="139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DIGITAL READY TALK</a:t>
            </a:r>
          </a:p>
        </p:txBody>
      </p:sp>
    </p:spTree>
    <p:extLst>
      <p:ext uri="{BB962C8B-B14F-4D97-AF65-F5344CB8AC3E}">
        <p14:creationId xmlns:p14="http://schemas.microsoft.com/office/powerpoint/2010/main" val="2206214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316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2435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7820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111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Rectangle 3">
            <a:extLst>
              <a:ext uri="{FF2B5EF4-FFF2-40B4-BE49-F238E27FC236}">
                <a16:creationId xmlns:a16="http://schemas.microsoft.com/office/drawing/2014/main" id="{78719803-4E5B-4745-B9BA-4ABC5F1DD47E}"/>
              </a:ext>
            </a:extLst>
          </p:cNvPr>
          <p:cNvSpPr/>
          <p:nvPr userDrawn="1"/>
        </p:nvSpPr>
        <p:spPr bwMode="auto">
          <a:xfrm>
            <a:off x="82193" y="6657654"/>
            <a:ext cx="1910994" cy="336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06443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48467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4763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155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5123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67382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977FF66-E357-4809-9A49-1DFB756FEF11}"/>
              </a:ext>
            </a:extLst>
          </p:cNvPr>
          <p:cNvSpPr/>
          <p:nvPr userDrawn="1"/>
        </p:nvSpPr>
        <p:spPr bwMode="auto">
          <a:xfrm>
            <a:off x="82193" y="6657654"/>
            <a:ext cx="1910994" cy="336871"/>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388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1560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575672" y="5012633"/>
            <a:ext cx="9285132" cy="1698573"/>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dirty="0">
                <a:gradFill>
                  <a:gsLst>
                    <a:gs pos="2917">
                      <a:schemeClr val="tx1"/>
                    </a:gs>
                    <a:gs pos="30000">
                      <a:schemeClr val="tx1"/>
                    </a:gs>
                  </a:gsLst>
                  <a:lin ang="5400000" scaled="0"/>
                </a:gradFill>
              </a:rPr>
              <a:t>Microsoft Ready content is </a:t>
            </a: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32563" rtl="0" eaLnBrk="1" fontAlgn="auto" latinLnBrk="0" hangingPunct="1">
              <a:lnSpc>
                <a:spcPct val="90000"/>
              </a:lnSpc>
              <a:spcBef>
                <a:spcPts val="1199"/>
              </a:spcBef>
              <a:spcAft>
                <a:spcPts val="600"/>
              </a:spcAft>
              <a:buClrTx/>
              <a:buSzTx/>
              <a:buFontTx/>
              <a:buNone/>
              <a:tabLst/>
              <a:defRPr/>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share this video with non-FTE personnel</a:t>
            </a:r>
            <a:endPar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99"/>
              </a:spcBef>
              <a:spcAft>
                <a:spcPts val="600"/>
              </a:spcAft>
            </a:pPr>
            <a:r>
              <a:rPr lang="en-US" sz="2200"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778418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25664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87423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4384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2996842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0" y="1"/>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3" y="2119178"/>
            <a:ext cx="6400736" cy="1828800"/>
          </a:xfrm>
          <a:noFill/>
        </p:spPr>
        <p:txBody>
          <a:bodyPr lIns="146304" tIns="91440" rIns="146304" bIns="91440" anchor="t" anchorCtr="0"/>
          <a:lstStyle>
            <a:lvl1pPr>
              <a:defRPr sz="4799"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6402388" cy="664797"/>
          </a:xfrm>
        </p:spPr>
        <p:txBody>
          <a:bodyPr wrap="square" lIns="164592" tIns="109728" rIns="164592" bIns="109728">
            <a:spAutoFit/>
          </a:bodyPr>
          <a:lstStyle>
            <a:lvl1pPr marL="0" indent="0">
              <a:spcBef>
                <a:spcPts val="0"/>
              </a:spcBef>
              <a:buNone/>
              <a:defRPr sz="3199">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17" name="Picture 16"/>
          <p:cNvPicPr>
            <a:picLocks noChangeAspect="1"/>
          </p:cNvPicPr>
          <p:nvPr userDrawn="1"/>
        </p:nvPicPr>
        <p:blipFill>
          <a:blip r:embed="rId4"/>
          <a:stretch>
            <a:fillRect/>
          </a:stretch>
        </p:blipFill>
        <p:spPr>
          <a:xfrm>
            <a:off x="-1735964" y="1495290"/>
            <a:ext cx="1247775" cy="3076575"/>
          </a:xfrm>
          <a:prstGeom prst="rect">
            <a:avLst/>
          </a:prstGeom>
        </p:spPr>
      </p:pic>
    </p:spTree>
    <p:extLst>
      <p:ext uri="{BB962C8B-B14F-4D97-AF65-F5344CB8AC3E}">
        <p14:creationId xmlns:p14="http://schemas.microsoft.com/office/powerpoint/2010/main" val="356678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spTree>
    <p:extLst>
      <p:ext uri="{BB962C8B-B14F-4D97-AF65-F5344CB8AC3E}">
        <p14:creationId xmlns:p14="http://schemas.microsoft.com/office/powerpoint/2010/main" val="1114863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4" y="1"/>
            <a:ext cx="6994345" cy="6994524"/>
          </a:xfrm>
          <a:prstGeom prst="rect">
            <a:avLst/>
          </a:prstGeom>
        </p:spPr>
      </p:pic>
    </p:spTree>
    <p:extLst>
      <p:ext uri="{BB962C8B-B14F-4D97-AF65-F5344CB8AC3E}">
        <p14:creationId xmlns:p14="http://schemas.microsoft.com/office/powerpoint/2010/main" val="416838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439742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1288581"/>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94039103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678973155"/>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99"/>
            </a:lvl1pPr>
          </a:lstStyle>
          <a:p>
            <a:r>
              <a:rPr lang="en-US"/>
              <a:t>Click to edit Master title style</a:t>
            </a:r>
            <a:endParaRPr lang="en-US" dirty="0"/>
          </a:p>
        </p:txBody>
      </p:sp>
    </p:spTree>
    <p:extLst>
      <p:ext uri="{BB962C8B-B14F-4D97-AF65-F5344CB8AC3E}">
        <p14:creationId xmlns:p14="http://schemas.microsoft.com/office/powerpoint/2010/main" val="2286178782"/>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31071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0392510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8183897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06332"/>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75469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107135736"/>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739788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174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493501"/>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1" y="484854"/>
            <a:ext cx="1452989" cy="310896"/>
          </a:xfrm>
          <a:prstGeom prst="rect">
            <a:avLst/>
          </a:prstGeom>
        </p:spPr>
      </p:pic>
    </p:spTree>
    <p:extLst>
      <p:ext uri="{BB962C8B-B14F-4D97-AF65-F5344CB8AC3E}">
        <p14:creationId xmlns:p14="http://schemas.microsoft.com/office/powerpoint/2010/main" val="1080736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735008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1"/>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6127834"/>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0"/>
            <a:ext cx="11887200" cy="2163842"/>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494" indent="0">
              <a:buNone/>
              <a:defRPr/>
            </a:lvl3pPr>
            <a:lvl4pPr marL="456988" indent="0">
              <a:buNone/>
              <a:defRPr/>
            </a:lvl4pPr>
            <a:lvl5pPr marL="6854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2758038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Section Title Accent Color 3">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4632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9011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505050"/>
                </a:solidFill>
              </a:defRPr>
            </a:lvl1pPr>
          </a:lstStyle>
          <a:p>
            <a:pPr lvl="0"/>
            <a:r>
              <a:rPr lang="en-US" dirty="0"/>
              <a:t>Title</a:t>
            </a:r>
          </a:p>
        </p:txBody>
      </p:sp>
      <p:sp>
        <p:nvSpPr>
          <p:cNvPr id="8" name="Text Placeholder 7"/>
          <p:cNvSpPr>
            <a:spLocks noGrp="1"/>
          </p:cNvSpPr>
          <p:nvPr>
            <p:ph type="body" sz="quarter" idx="11" hasCustomPrompt="1"/>
          </p:nvPr>
        </p:nvSpPr>
        <p:spPr>
          <a:xfrm>
            <a:off x="0" y="1267759"/>
            <a:ext cx="12436475" cy="683264"/>
          </a:xfrm>
        </p:spPr>
        <p:txBody>
          <a:bodyPr lIns="393192" bIns="91440"/>
          <a:lstStyle>
            <a:lvl1pPr marL="0" indent="0">
              <a:buNone/>
              <a:defRPr>
                <a:solidFill>
                  <a:schemeClr val="accent3"/>
                </a:solidFill>
              </a:defRPr>
            </a:lvl1pPr>
            <a:lvl2pPr marL="466120" indent="0">
              <a:buNone/>
              <a:defRPr/>
            </a:lvl2pPr>
          </a:lstStyle>
          <a:p>
            <a:pPr lvl="0"/>
            <a:r>
              <a:rPr lang="en-US" dirty="0"/>
              <a:t>Subtitle</a:t>
            </a:r>
          </a:p>
        </p:txBody>
      </p:sp>
    </p:spTree>
    <p:extLst>
      <p:ext uri="{BB962C8B-B14F-4D97-AF65-F5344CB8AC3E}">
        <p14:creationId xmlns:p14="http://schemas.microsoft.com/office/powerpoint/2010/main" val="42519844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2" y="1476625"/>
            <a:ext cx="11375536" cy="2130904"/>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34" indent="0">
              <a:buNone/>
              <a:defRPr sz="2040">
                <a:gradFill>
                  <a:gsLst>
                    <a:gs pos="100000">
                      <a:schemeClr val="bg2"/>
                    </a:gs>
                    <a:gs pos="0">
                      <a:schemeClr val="bg2"/>
                    </a:gs>
                  </a:gsLst>
                  <a:lin ang="5400000" scaled="0"/>
                </a:gradFill>
              </a:defRPr>
            </a:lvl3pPr>
            <a:lvl4pPr marL="466197" indent="0">
              <a:buNone/>
              <a:defRPr sz="2040">
                <a:gradFill>
                  <a:gsLst>
                    <a:gs pos="100000">
                      <a:schemeClr val="bg2"/>
                    </a:gs>
                    <a:gs pos="0">
                      <a:schemeClr val="bg2"/>
                    </a:gs>
                  </a:gsLst>
                  <a:lin ang="5400000" scaled="0"/>
                </a:gradFill>
              </a:defRPr>
            </a:lvl4pPr>
            <a:lvl5pPr marL="707389"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83" y="6526955"/>
            <a:ext cx="572078" cy="223825"/>
          </a:xfrm>
          <a:prstGeom prst="rect">
            <a:avLst/>
          </a:prstGeom>
        </p:spPr>
        <p:txBody>
          <a:bodyPr lIns="91424" tIns="45712" rIns="91424" bIns="45712" anchor="ctr"/>
          <a:lstStyle>
            <a:lvl1pPr algn="l">
              <a:defRPr sz="1632">
                <a:gradFill>
                  <a:gsLst>
                    <a:gs pos="100000">
                      <a:schemeClr val="bg2"/>
                    </a:gs>
                    <a:gs pos="0">
                      <a:schemeClr val="bg2"/>
                    </a:gs>
                  </a:gsLst>
                  <a:lin ang="5400000" scaled="0"/>
                </a:gradFill>
              </a:defRPr>
            </a:lvl1pPr>
          </a:lstStyle>
          <a:p>
            <a:pPr defTabSz="932354"/>
            <a:fld id="{727B4C2D-45E2-4621-8491-2995EB46A674}" type="slidenum">
              <a:rPr lang="en-US" smtClean="0">
                <a:gradFill>
                  <a:gsLst>
                    <a:gs pos="100000">
                      <a:srgbClr val="797A7D"/>
                    </a:gs>
                    <a:gs pos="0">
                      <a:srgbClr val="797A7D"/>
                    </a:gs>
                  </a:gsLst>
                  <a:lin ang="5400000" scaled="0"/>
                </a:gradFill>
              </a:rPr>
              <a:pPr defTabSz="932354"/>
              <a:t>‹#›</a:t>
            </a:fld>
            <a:endParaRPr lang="en-US" dirty="0">
              <a:gradFill>
                <a:gsLst>
                  <a:gs pos="100000">
                    <a:srgbClr val="797A7D"/>
                  </a:gs>
                  <a:gs pos="0">
                    <a:srgbClr val="797A7D"/>
                  </a:gs>
                </a:gsLst>
                <a:lin ang="5400000" scaled="0"/>
              </a:gradFill>
            </a:endParaRPr>
          </a:p>
        </p:txBody>
      </p:sp>
      <p:sp>
        <p:nvSpPr>
          <p:cNvPr id="8" name="TextBox 7"/>
          <p:cNvSpPr txBox="1"/>
          <p:nvPr userDrawn="1"/>
        </p:nvSpPr>
        <p:spPr>
          <a:xfrm>
            <a:off x="0" y="6621794"/>
            <a:ext cx="12436475" cy="170751"/>
          </a:xfrm>
          <a:prstGeom prst="rect">
            <a:avLst/>
          </a:prstGeom>
          <a:noFill/>
        </p:spPr>
        <p:txBody>
          <a:bodyPr wrap="square" lIns="0" tIns="0" rIns="0" bIns="0" rtlCol="0">
            <a:spAutoFit/>
          </a:bodyPr>
          <a:lstStyle/>
          <a:p>
            <a:pPr algn="ctr" defTabSz="932354"/>
            <a:r>
              <a:rPr lang="en-US" sz="1088" b="1" dirty="0">
                <a:solidFill>
                  <a:srgbClr val="797A7D"/>
                </a:solidFill>
              </a:rPr>
              <a:t> </a:t>
            </a:r>
            <a:r>
              <a:rPr lang="en-US" sz="1088" dirty="0">
                <a:solidFill>
                  <a:srgbClr val="797A7D"/>
                </a:solidFill>
              </a:rPr>
              <a:t>Copyright© Microsoft Corporation </a:t>
            </a:r>
          </a:p>
        </p:txBody>
      </p:sp>
    </p:spTree>
    <p:extLst>
      <p:ext uri="{BB962C8B-B14F-4D97-AF65-F5344CB8AC3E}">
        <p14:creationId xmlns:p14="http://schemas.microsoft.com/office/powerpoint/2010/main" val="84873449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Slide Cya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220474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08196"/>
          </a:xfrm>
        </p:spPr>
        <p:txBody>
          <a:bodyPr>
            <a:spAutoFit/>
          </a:bodyPr>
          <a:lstStyle>
            <a:lvl1pPr marL="0" indent="0">
              <a:buFontTx/>
              <a:buNone/>
              <a:defRPr sz="3598"/>
            </a:lvl1pPr>
            <a:lvl2pPr marL="342768" indent="0">
              <a:buFontTx/>
              <a:buNone/>
              <a:defRPr/>
            </a:lvl2pPr>
            <a:lvl3pPr marL="571281" indent="0">
              <a:buFontTx/>
              <a:buNone/>
              <a:defRPr/>
            </a:lvl3pPr>
            <a:lvl4pPr marL="799792" indent="0">
              <a:buFontTx/>
              <a:buNone/>
              <a:defRPr/>
            </a:lvl4pPr>
            <a:lvl5pPr marL="1028305"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809105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363596"/>
          </a:xfrm>
        </p:spPr>
        <p:txBody>
          <a:bodyPr>
            <a:spAutoFit/>
          </a:bodyPr>
          <a:lstStyle>
            <a:lvl1pPr>
              <a:defRPr sz="3998">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98081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3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rgbClr val="D83B01"/>
                </a:solidFill>
                <a:latin typeface="+mj-lt"/>
              </a:defRPr>
            </a:lvl1pPr>
          </a:lstStyle>
          <a:p>
            <a:pPr lvl="0"/>
            <a:r>
              <a:rPr lang="en-US"/>
              <a:t>Title</a:t>
            </a:r>
          </a:p>
        </p:txBody>
      </p:sp>
    </p:spTree>
    <p:extLst>
      <p:ext uri="{BB962C8B-B14F-4D97-AF65-F5344CB8AC3E}">
        <p14:creationId xmlns:p14="http://schemas.microsoft.com/office/powerpoint/2010/main" val="67502774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Single column Blue with bullets">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0"/>
            <a:ext cx="6400799" cy="2117246"/>
          </a:xfrm>
        </p:spPr>
        <p:txBody>
          <a:bodyPr wrap="square">
            <a:spAutoFit/>
          </a:bodyPr>
          <a:lstStyle>
            <a:lvl1pPr marL="399820" indent="-399820">
              <a:spcBef>
                <a:spcPts val="1224"/>
              </a:spcBef>
              <a:buClr>
                <a:srgbClr val="92D050"/>
              </a:buClr>
              <a:buSzPct val="100000"/>
              <a:buFont typeface="Wingdings" panose="05000000000000000000" pitchFamily="2" charset="2"/>
              <a:buChar char="ü"/>
              <a:defRPr sz="3197">
                <a:gradFill>
                  <a:gsLst>
                    <a:gs pos="82500">
                      <a:schemeClr val="tx1"/>
                    </a:gs>
                    <a:gs pos="43000">
                      <a:schemeClr val="tx1"/>
                    </a:gs>
                  </a:gsLst>
                  <a:lin ang="5400000" scaled="0"/>
                </a:gradFill>
              </a:defRPr>
            </a:lvl1pPr>
            <a:lvl2pPr marL="685405" indent="-285585">
              <a:buClr>
                <a:srgbClr val="92D050"/>
              </a:buClr>
              <a:buSzPct val="100000"/>
              <a:buFont typeface="Wingdings" panose="05000000000000000000" pitchFamily="2" charset="2"/>
              <a:buChar char="ü"/>
              <a:defRPr sz="2400">
                <a:gradFill>
                  <a:gsLst>
                    <a:gs pos="82500">
                      <a:schemeClr val="tx1"/>
                    </a:gs>
                    <a:gs pos="43000">
                      <a:schemeClr val="tx1"/>
                    </a:gs>
                  </a:gsLst>
                  <a:lin ang="5400000" scaled="0"/>
                </a:gradFill>
              </a:defRPr>
            </a:lvl2pPr>
            <a:lvl3pPr marL="698098" indent="272894">
              <a:buClr>
                <a:srgbClr val="92D050"/>
              </a:buClr>
              <a:buSzPct val="100000"/>
              <a:buFont typeface="Wingdings" panose="05000000000000000000" pitchFamily="2" charset="2"/>
              <a:buChar char="ü"/>
              <a:tabLst/>
              <a:defRPr sz="2000">
                <a:gradFill>
                  <a:gsLst>
                    <a:gs pos="82500">
                      <a:schemeClr val="tx1"/>
                    </a:gs>
                    <a:gs pos="43000">
                      <a:schemeClr val="tx1"/>
                    </a:gs>
                  </a:gsLst>
                  <a:lin ang="5400000" scaled="0"/>
                </a:gradFill>
              </a:defRPr>
            </a:lvl3pPr>
            <a:lvl4pPr marL="970990" indent="228469">
              <a:buClr>
                <a:srgbClr val="92D050"/>
              </a:buClr>
              <a:buSzPct val="100000"/>
              <a:buFont typeface="Wingdings" panose="05000000000000000000" pitchFamily="2" charset="2"/>
              <a:buChar char="ü"/>
              <a:defRPr>
                <a:gradFill>
                  <a:gsLst>
                    <a:gs pos="82500">
                      <a:schemeClr val="tx1"/>
                    </a:gs>
                    <a:gs pos="43000">
                      <a:schemeClr val="tx1"/>
                    </a:gs>
                  </a:gsLst>
                  <a:lin ang="5400000" scaled="0"/>
                </a:gradFill>
              </a:defRPr>
            </a:lvl4pPr>
            <a:lvl5pPr marL="1199458" indent="-228469">
              <a:buClr>
                <a:srgbClr val="92D050"/>
              </a:buClr>
              <a:buSzPct val="100000"/>
              <a:buFont typeface="Wingdings" panose="05000000000000000000" pitchFamily="2" charset="2"/>
              <a:buChar char="ü"/>
              <a:tabLst/>
              <a:defRPr>
                <a:gradFill>
                  <a:gsLst>
                    <a:gs pos="82500">
                      <a:schemeClr val="tx1"/>
                    </a:gs>
                    <a:gs pos="43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a:xfrm>
            <a:off x="1591" y="5326063"/>
            <a:ext cx="12434887" cy="1668462"/>
          </a:xfrm>
          <a:prstGeom prst="rect">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800">
              <a:solidFill>
                <a:srgbClr val="FFFFFF"/>
              </a:solidFill>
            </a:endParaRPr>
          </a:p>
        </p:txBody>
      </p:sp>
      <p:sp>
        <p:nvSpPr>
          <p:cNvPr id="8" name="Freeform 99"/>
          <p:cNvSpPr>
            <a:spLocks noChangeAspect="1"/>
          </p:cNvSpPr>
          <p:nvPr userDrawn="1"/>
        </p:nvSpPr>
        <p:spPr bwMode="black">
          <a:xfrm>
            <a:off x="484188" y="5600362"/>
            <a:ext cx="576262" cy="422275"/>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chemeClr val="tx1"/>
          </a:solidFill>
          <a:ln>
            <a:noFill/>
          </a:ln>
          <a:extLst/>
        </p:spPr>
        <p:txBody>
          <a:bodyPr lIns="69923" tIns="34962" rIns="69923" bIns="34962"/>
          <a:lstStyle/>
          <a:p>
            <a:pPr>
              <a:defRPr/>
            </a:pPr>
            <a:endParaRPr lang="en-US" sz="1347">
              <a:solidFill>
                <a:srgbClr val="000000"/>
              </a:solidFill>
            </a:endParaRPr>
          </a:p>
        </p:txBody>
      </p:sp>
      <p:grpSp>
        <p:nvGrpSpPr>
          <p:cNvPr id="9" name="Group 8"/>
          <p:cNvGrpSpPr>
            <a:grpSpLocks/>
          </p:cNvGrpSpPr>
          <p:nvPr userDrawn="1"/>
        </p:nvGrpSpPr>
        <p:grpSpPr bwMode="auto">
          <a:xfrm flipH="1">
            <a:off x="7224716" y="1943100"/>
            <a:ext cx="4313237" cy="3409950"/>
            <a:chOff x="2348247" y="1709773"/>
            <a:chExt cx="7397345" cy="5322534"/>
          </a:xfrm>
        </p:grpSpPr>
        <p:pic>
          <p:nvPicPr>
            <p:cNvPr id="10" name="Picture 3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8247" y="1709773"/>
              <a:ext cx="3209061" cy="532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30307" y="5211593"/>
              <a:ext cx="5615285" cy="182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Title 12"/>
          <p:cNvSpPr>
            <a:spLocks noGrp="1"/>
          </p:cNvSpPr>
          <p:nvPr>
            <p:ph type="title"/>
          </p:nvPr>
        </p:nvSpPr>
        <p:spPr/>
        <p:txBody>
          <a:bodyPr/>
          <a:lstStyle>
            <a:lvl1pPr>
              <a:defRPr>
                <a:gradFill>
                  <a:gsLst>
                    <a:gs pos="13750">
                      <a:schemeClr val="tx1"/>
                    </a:gs>
                    <a:gs pos="32000">
                      <a:schemeClr val="tx1"/>
                    </a:gs>
                  </a:gsLst>
                  <a:lin ang="5400000" scaled="0"/>
                </a:gradFill>
              </a:defRPr>
            </a:lvl1pPr>
          </a:lstStyle>
          <a:p>
            <a:r>
              <a:rPr lang="en-US"/>
              <a:t>Click to edit Master title style</a:t>
            </a:r>
          </a:p>
        </p:txBody>
      </p:sp>
      <p:sp>
        <p:nvSpPr>
          <p:cNvPr id="15" name="Text Placeholder 14"/>
          <p:cNvSpPr>
            <a:spLocks noGrp="1"/>
          </p:cNvSpPr>
          <p:nvPr>
            <p:ph type="body" sz="quarter" idx="11" hasCustomPrompt="1"/>
          </p:nvPr>
        </p:nvSpPr>
        <p:spPr>
          <a:xfrm>
            <a:off x="1060450" y="5510789"/>
            <a:ext cx="11101388" cy="640233"/>
          </a:xfrm>
        </p:spPr>
        <p:txBody>
          <a:bodyPr/>
          <a:lstStyle>
            <a:lvl1pPr marL="0" indent="0">
              <a:buFontTx/>
              <a:buNone/>
              <a:defRPr lang="en-US" sz="3197" kern="1200" spc="0" baseline="0" dirty="0" smtClean="0">
                <a:gradFill>
                  <a:gsLst>
                    <a:gs pos="15000">
                      <a:srgbClr val="1E1E1E"/>
                    </a:gs>
                    <a:gs pos="49000">
                      <a:srgbClr val="1E1E1E"/>
                    </a:gs>
                  </a:gsLst>
                  <a:lin ang="5400000" scaled="0"/>
                </a:gradFill>
                <a:latin typeface="+mj-lt"/>
                <a:ea typeface="+mn-ea"/>
                <a:cs typeface="+mn-cs"/>
              </a:defRPr>
            </a:lvl1pPr>
          </a:lstStyle>
          <a:p>
            <a:pPr marL="0" marR="0" lvl="0" indent="0" algn="l" defTabSz="932205" rtl="0" eaLnBrk="1" fontAlgn="auto" latinLnBrk="0" hangingPunct="1">
              <a:lnSpc>
                <a:spcPct val="90000"/>
              </a:lnSpc>
              <a:spcBef>
                <a:spcPct val="20000"/>
              </a:spcBef>
              <a:spcAft>
                <a:spcPts val="0"/>
              </a:spcAft>
              <a:buClrTx/>
              <a:buSzPct val="90000"/>
              <a:buFontTx/>
              <a:buNone/>
              <a:tabLst/>
            </a:pPr>
            <a:r>
              <a:rPr lang="en-US"/>
              <a:t>Potential highlight or call to action goes here</a:t>
            </a:r>
          </a:p>
        </p:txBody>
      </p:sp>
    </p:spTree>
    <p:extLst>
      <p:ext uri="{BB962C8B-B14F-4D97-AF65-F5344CB8AC3E}">
        <p14:creationId xmlns:p14="http://schemas.microsoft.com/office/powerpoint/2010/main" val="2078559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userDrawn="1">
  <p:cSld name="Title">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sz="4488"/>
            </a:lvl1pPr>
          </a:lstStyle>
          <a:p>
            <a:r>
              <a:rPr lang="en-US" dirty="0"/>
              <a:t>Click to edit Master title style</a:t>
            </a:r>
          </a:p>
        </p:txBody>
      </p:sp>
    </p:spTree>
    <p:extLst>
      <p:ext uri="{BB962C8B-B14F-4D97-AF65-F5344CB8AC3E}">
        <p14:creationId xmlns:p14="http://schemas.microsoft.com/office/powerpoint/2010/main" val="362469708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0870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263308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241303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6547" y="0"/>
            <a:ext cx="12249928" cy="6994525"/>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3" name="Rectangle 2"/>
          <p:cNvSpPr/>
          <p:nvPr userDrawn="1"/>
        </p:nvSpPr>
        <p:spPr>
          <a:xfrm>
            <a:off x="0" y="-1"/>
            <a:ext cx="3917490" cy="699452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497459" y="373041"/>
            <a:ext cx="3109119" cy="932293"/>
          </a:xfrm>
        </p:spPr>
        <p:txBody>
          <a:bodyPr/>
          <a:lstStyle>
            <a:lvl1pPr>
              <a:defRPr sz="2244"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228401" y="3030374"/>
            <a:ext cx="7897162" cy="442604"/>
          </a:xfrm>
        </p:spPr>
        <p:txBody>
          <a:bodyPr anchor="ctr"/>
          <a:lstStyle>
            <a:lvl1pPr marL="0" indent="0" algn="ctr">
              <a:buNone/>
              <a:defRPr sz="1836"/>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228401" y="6198628"/>
            <a:ext cx="7897162" cy="329598"/>
          </a:xfrm>
        </p:spPr>
        <p:txBody>
          <a:bodyPr wrap="square" anchor="b" anchorCtr="0">
            <a:spAutoFit/>
          </a:bodyPr>
          <a:lstStyle>
            <a:lvl1pPr marL="0" indent="0" algn="l">
              <a:lnSpc>
                <a:spcPct val="100000"/>
              </a:lnSpc>
              <a:spcBef>
                <a:spcPts val="0"/>
              </a:spcBef>
              <a:spcAft>
                <a:spcPts val="0"/>
              </a:spcAft>
              <a:buNone/>
              <a:defRPr sz="918" b="0">
                <a:solidFill>
                  <a:schemeClr val="tx1"/>
                </a:solidFill>
                <a:latin typeface="Arial" pitchFamily="34" charset="0"/>
                <a:cs typeface="Arial" pitchFamily="34" charset="0"/>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Source line (will not appear in presentation mode if left blank)</a:t>
            </a:r>
          </a:p>
        </p:txBody>
      </p:sp>
    </p:spTree>
    <p:extLst>
      <p:ext uri="{BB962C8B-B14F-4D97-AF65-F5344CB8AC3E}">
        <p14:creationId xmlns:p14="http://schemas.microsoft.com/office/powerpoint/2010/main" val="111292880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48693030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1594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85685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182073331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7" y="4395788"/>
            <a:ext cx="12433300" cy="2601913"/>
          </a:xfrm>
          <a:prstGeom prst="rect">
            <a:avLst/>
          </a:prstGeom>
          <a:solidFill>
            <a:srgbClr val="4DA0E2"/>
          </a:solidFill>
          <a:ln>
            <a:noFill/>
          </a:ln>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0" name="Rectangle 7"/>
          <p:cNvSpPr>
            <a:spLocks noChangeArrowheads="1"/>
          </p:cNvSpPr>
          <p:nvPr userDrawn="1"/>
        </p:nvSpPr>
        <p:spPr bwMode="auto">
          <a:xfrm>
            <a:off x="1" y="5843589"/>
            <a:ext cx="12433301" cy="1154113"/>
          </a:xfrm>
          <a:prstGeom prst="rect">
            <a:avLst/>
          </a:prstGeom>
          <a:solidFill>
            <a:srgbClr val="00188F"/>
          </a:solidFill>
          <a:ln>
            <a:noFill/>
          </a:ln>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1" name="Rectangle 8"/>
          <p:cNvSpPr>
            <a:spLocks noChangeArrowheads="1"/>
          </p:cNvSpPr>
          <p:nvPr userDrawn="1"/>
        </p:nvSpPr>
        <p:spPr bwMode="auto">
          <a:xfrm>
            <a:off x="3177"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22" name="Rectangle 21"/>
          <p:cNvSpPr/>
          <p:nvPr userDrawn="1"/>
        </p:nvSpPr>
        <p:spPr bwMode="white">
          <a:xfrm>
            <a:off x="1"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1426" tIns="137141" rIns="171426" bIns="137141" numCol="1" spcCol="0" rtlCol="0" fromWordArt="0" anchor="t" anchorCtr="0" forceAA="0" compatLnSpc="1">
            <a:prstTxWarp prst="textNoShape">
              <a:avLst/>
            </a:prstTxWarp>
            <a:noAutofit/>
          </a:bodyPr>
          <a:lstStyle/>
          <a:p>
            <a:pPr marL="0" marR="0" lvl="0" indent="0" algn="ctr" defTabSz="874025" eaLnBrk="1" fontAlgn="base" latinLnBrk="0" hangingPunct="1">
              <a:lnSpc>
                <a:spcPct val="90000"/>
              </a:lnSpc>
              <a:spcBef>
                <a:spcPct val="0"/>
              </a:spcBef>
              <a:spcAft>
                <a:spcPct val="0"/>
              </a:spcAft>
              <a:buClrTx/>
              <a:buSzTx/>
              <a:buFontTx/>
              <a:buNone/>
              <a:tabLst/>
              <a:defRPr/>
            </a:pPr>
            <a:endParaRPr kumimoji="0" lang="en-US" sz="225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7"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5712" tIns="42857" rIns="85712" bIns="42857" numCol="1" anchor="t" anchorCtr="0" compatLnSpc="1">
            <a:prstTxWarp prst="textNoShape">
              <a:avLst/>
            </a:prstTxWarp>
          </a:bodyPr>
          <a:lstStyle/>
          <a:p>
            <a:endParaRPr lang="en-US" sz="1688">
              <a:solidFill>
                <a:srgbClr val="FFFFFF"/>
              </a:solidFill>
              <a:latin typeface="Segoe UI"/>
            </a:endParaRPr>
          </a:p>
        </p:txBody>
      </p:sp>
      <p:sp>
        <p:nvSpPr>
          <p:cNvPr id="9" name="Title 1"/>
          <p:cNvSpPr>
            <a:spLocks noGrp="1"/>
          </p:cNvSpPr>
          <p:nvPr>
            <p:ph type="title" hasCustomPrompt="1"/>
          </p:nvPr>
        </p:nvSpPr>
        <p:spPr>
          <a:xfrm>
            <a:off x="274703" y="2125678"/>
            <a:ext cx="9143936" cy="1828787"/>
          </a:xfrm>
          <a:noFill/>
        </p:spPr>
        <p:txBody>
          <a:bodyPr lIns="146304" tIns="91440" rIns="146304" bIns="91440" anchor="t" anchorCtr="0"/>
          <a:lstStyle>
            <a:lvl1pPr>
              <a:defRPr sz="5062" spc="-9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0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11" name="TextBox 7"/>
          <p:cNvSpPr txBox="1"/>
          <p:nvPr userDrawn="1"/>
        </p:nvSpPr>
        <p:spPr bwMode="white">
          <a:xfrm>
            <a:off x="4550683" y="6701184"/>
            <a:ext cx="3335110"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2" name="Text Placeholder 16"/>
          <p:cNvSpPr>
            <a:spLocks noGrp="1"/>
          </p:cNvSpPr>
          <p:nvPr>
            <p:ph type="body" sz="quarter" idx="13" hasCustomPrompt="1"/>
          </p:nvPr>
        </p:nvSpPr>
        <p:spPr>
          <a:xfrm>
            <a:off x="8506906" y="294304"/>
            <a:ext cx="3657600" cy="560972"/>
          </a:xfrm>
        </p:spPr>
        <p:txBody>
          <a:bodyPr lIns="182880" tIns="146304" rIns="182880" bIns="146304"/>
          <a:lstStyle>
            <a:lvl1pPr marL="0" indent="0" algn="r">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Session Code</a:t>
            </a:r>
          </a:p>
        </p:txBody>
      </p:sp>
      <p:sp>
        <p:nvSpPr>
          <p:cNvPr id="13" name="Text Placeholder 16"/>
          <p:cNvSpPr>
            <a:spLocks noGrp="1"/>
          </p:cNvSpPr>
          <p:nvPr>
            <p:ph type="body" sz="quarter" idx="14" hasCustomPrompt="1"/>
          </p:nvPr>
        </p:nvSpPr>
        <p:spPr>
          <a:xfrm>
            <a:off x="274704" y="6133797"/>
            <a:ext cx="3657600" cy="560972"/>
          </a:xfrm>
        </p:spPr>
        <p:txBody>
          <a:bodyPr lIns="182880" tIns="146304" rIns="182880" bIns="146304" anchor="b"/>
          <a:lstStyle>
            <a:lvl1pPr marL="0" indent="0" algn="l">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Yammer hashtag</a:t>
            </a:r>
          </a:p>
        </p:txBody>
      </p:sp>
    </p:spTree>
    <p:extLst>
      <p:ext uri="{BB962C8B-B14F-4D97-AF65-F5344CB8AC3E}">
        <p14:creationId xmlns:p14="http://schemas.microsoft.com/office/powerpoint/2010/main" val="9242265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3" y="2125678"/>
            <a:ext cx="9143936" cy="1828787"/>
          </a:xfrm>
          <a:noFill/>
        </p:spPr>
        <p:txBody>
          <a:bodyPr lIns="146304" tIns="91440" rIns="146304" bIns="91440" anchor="t" anchorCtr="0"/>
          <a:lstStyle>
            <a:lvl1pPr>
              <a:defRPr sz="5062" spc="-9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8"/>
            <a:ext cx="7315137" cy="1828008"/>
          </a:xfrm>
          <a:noFill/>
        </p:spPr>
        <p:txBody>
          <a:bodyPr lIns="164592" tIns="109728" rIns="164592" bIns="109728">
            <a:noAutofit/>
          </a:bodyPr>
          <a:lstStyle>
            <a:lvl1pPr marL="0" indent="0">
              <a:spcBef>
                <a:spcPts val="0"/>
              </a:spcBef>
              <a:buNone/>
              <a:defRPr sz="30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11"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12" name="Text Placeholder 16"/>
          <p:cNvSpPr>
            <a:spLocks noGrp="1"/>
          </p:cNvSpPr>
          <p:nvPr>
            <p:ph type="body" sz="quarter" idx="13" hasCustomPrompt="1"/>
          </p:nvPr>
        </p:nvSpPr>
        <p:spPr>
          <a:xfrm>
            <a:off x="8506906" y="294304"/>
            <a:ext cx="3657600" cy="560972"/>
          </a:xfrm>
        </p:spPr>
        <p:txBody>
          <a:bodyPr lIns="182880" tIns="146304" rIns="182880" bIns="146304"/>
          <a:lstStyle>
            <a:lvl1pPr marL="0" indent="0" algn="r">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Session Code</a:t>
            </a:r>
          </a:p>
        </p:txBody>
      </p:sp>
      <p:sp>
        <p:nvSpPr>
          <p:cNvPr id="13" name="Text Placeholder 16"/>
          <p:cNvSpPr>
            <a:spLocks noGrp="1"/>
          </p:cNvSpPr>
          <p:nvPr>
            <p:ph type="body" sz="quarter" idx="14" hasCustomPrompt="1"/>
          </p:nvPr>
        </p:nvSpPr>
        <p:spPr>
          <a:xfrm>
            <a:off x="274704" y="6133797"/>
            <a:ext cx="3657600" cy="560972"/>
          </a:xfrm>
        </p:spPr>
        <p:txBody>
          <a:bodyPr lIns="182880" tIns="146304" rIns="182880" bIns="146304" anchor="b"/>
          <a:lstStyle>
            <a:lvl1pPr marL="0" indent="0" algn="l">
              <a:buNone/>
              <a:defRPr sz="1875">
                <a:latin typeface="+mn-lt"/>
              </a:defRPr>
            </a:lvl1pPr>
            <a:lvl2pPr marL="321407" indent="0">
              <a:buNone/>
              <a:defRPr sz="1875"/>
            </a:lvl2pPr>
            <a:lvl3pPr marL="535678" indent="0">
              <a:buNone/>
              <a:defRPr sz="1875"/>
            </a:lvl3pPr>
            <a:lvl4pPr marL="749950" indent="0">
              <a:buNone/>
              <a:defRPr sz="1875"/>
            </a:lvl4pPr>
            <a:lvl5pPr marL="964222" indent="0">
              <a:buNone/>
              <a:defRPr sz="1875"/>
            </a:lvl5pPr>
          </a:lstStyle>
          <a:p>
            <a:pPr lvl="0"/>
            <a:r>
              <a:rPr lang="en-US" dirty="0"/>
              <a:t>Yammer hashtag</a:t>
            </a:r>
          </a:p>
        </p:txBody>
      </p:sp>
    </p:spTree>
    <p:extLst>
      <p:ext uri="{BB962C8B-B14F-4D97-AF65-F5344CB8AC3E}">
        <p14:creationId xmlns:p14="http://schemas.microsoft.com/office/powerpoint/2010/main" val="9815275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5470152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1901753"/>
          </a:xfrm>
        </p:spPr>
        <p:txBody>
          <a:bodyPr/>
          <a:lstStyle>
            <a:lvl1pPr marL="0" indent="0">
              <a:buNone/>
              <a:defRPr>
                <a:gradFill>
                  <a:gsLst>
                    <a:gs pos="1250">
                      <a:schemeClr val="tx1"/>
                    </a:gs>
                    <a:gs pos="99000">
                      <a:schemeClr val="tx1"/>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489690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965208"/>
          </a:xfrm>
        </p:spPr>
        <p:txBody>
          <a:bodyPr>
            <a:spAutoFit/>
          </a:bodyPr>
          <a:lstStyle>
            <a:lvl1pPr>
              <a:defRPr sz="374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017123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797957"/>
          </a:xfrm>
        </p:spPr>
        <p:txBody>
          <a:bodyPr wrap="square">
            <a:spAutoFit/>
          </a:bodyPr>
          <a:lstStyle>
            <a:lvl1pPr marL="0" indent="0">
              <a:spcBef>
                <a:spcPts val="1147"/>
              </a:spcBef>
              <a:buClr>
                <a:schemeClr val="tx1"/>
              </a:buClr>
              <a:buFont typeface="Wingdings" pitchFamily="2" charset="2"/>
              <a:buNone/>
              <a:defRPr sz="3000"/>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797957"/>
          </a:xfrm>
        </p:spPr>
        <p:txBody>
          <a:bodyPr wrap="square">
            <a:spAutoFit/>
          </a:bodyPr>
          <a:lstStyle>
            <a:lvl1pPr marL="0" indent="0">
              <a:spcBef>
                <a:spcPts val="1147"/>
              </a:spcBef>
              <a:buClr>
                <a:schemeClr val="tx1"/>
              </a:buClr>
              <a:buFont typeface="Wingdings" pitchFamily="2" charset="2"/>
              <a:buNone/>
              <a:defRPr sz="3000"/>
            </a:lvl1pPr>
            <a:lvl2pPr marL="0" indent="0">
              <a:buNone/>
              <a:defRPr sz="1875"/>
            </a:lvl2pPr>
            <a:lvl3pPr marL="217247" indent="0">
              <a:buNone/>
              <a:tabLst/>
              <a:defRPr sz="1875"/>
            </a:lvl3pPr>
            <a:lvl4pPr marL="431519" indent="0">
              <a:buNone/>
              <a:defRPr/>
            </a:lvl4pPr>
            <a:lvl5pPr marL="642814"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103771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861412"/>
          </a:xfrm>
        </p:spPr>
        <p:txBody>
          <a:bodyPr wrap="square">
            <a:spAutoFit/>
          </a:bodyPr>
          <a:lstStyle>
            <a:lvl1pPr marL="269327" indent="-269327">
              <a:spcBef>
                <a:spcPts val="1147"/>
              </a:spcBef>
              <a:buClr>
                <a:schemeClr val="tx1"/>
              </a:buClr>
              <a:buFont typeface="Arial" pitchFamily="34" charset="0"/>
              <a:buChar char="•"/>
              <a:defRPr sz="3000"/>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861412"/>
          </a:xfrm>
        </p:spPr>
        <p:txBody>
          <a:bodyPr wrap="square">
            <a:spAutoFit/>
          </a:bodyPr>
          <a:lstStyle>
            <a:lvl1pPr marL="269327" indent="-269327">
              <a:spcBef>
                <a:spcPts val="1147"/>
              </a:spcBef>
              <a:buClr>
                <a:schemeClr val="tx1"/>
              </a:buClr>
              <a:buFont typeface="Arial" pitchFamily="34" charset="0"/>
              <a:buChar char="•"/>
              <a:defRPr sz="3000"/>
            </a:lvl1pPr>
            <a:lvl2pPr marL="497872" indent="-218578">
              <a:defRPr sz="2250"/>
            </a:lvl2pPr>
            <a:lvl3pPr marL="655735" indent="-157862">
              <a:tabLst/>
              <a:defRPr sz="1875"/>
            </a:lvl3pPr>
            <a:lvl4pPr marL="825740" indent="-170005">
              <a:defRPr/>
            </a:lvl4pPr>
            <a:lvl5pPr marL="983602" indent="-15786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84653910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110657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23056"/>
          </a:xfrm>
          <a:noFill/>
        </p:spPr>
        <p:txBody>
          <a:bodyPr wrap="square" tIns="91440" bIns="91440" anchor="t" anchorCtr="0">
            <a:spAutoFit/>
          </a:bodyPr>
          <a:lstStyle>
            <a:lvl1pPr>
              <a:defRPr sz="6749" spc="-9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1" y="3954464"/>
            <a:ext cx="7315200" cy="716746"/>
          </a:xfrm>
          <a:noFill/>
        </p:spPr>
        <p:txBody>
          <a:bodyPr wrap="square" lIns="182880" tIns="146304" rIns="182880" bIns="146304">
            <a:sp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4"/>
            <a:ext cx="4409440" cy="6400800"/>
          </a:xfrm>
          <a:prstGeom prst="rect">
            <a:avLst/>
          </a:prstGeom>
        </p:spPr>
      </p:pic>
    </p:spTree>
    <p:extLst>
      <p:ext uri="{BB962C8B-B14F-4D97-AF65-F5344CB8AC3E}">
        <p14:creationId xmlns:p14="http://schemas.microsoft.com/office/powerpoint/2010/main" val="3630652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23056"/>
          </a:xfrm>
          <a:noFill/>
        </p:spPr>
        <p:txBody>
          <a:bodyPr wrap="square" tIns="91440" bIns="91440" anchor="t" anchorCtr="0">
            <a:spAutoFit/>
          </a:bodyPr>
          <a:lstStyle>
            <a:lvl1pPr>
              <a:defRPr lang="en-US" sz="6749" b="0" kern="1200" cap="none" spc="-9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7" y="3410197"/>
            <a:ext cx="12435840" cy="3104214"/>
          </a:xfrm>
          <a:prstGeom prst="rect">
            <a:avLst/>
          </a:prstGeom>
        </p:spPr>
      </p:pic>
    </p:spTree>
    <p:extLst>
      <p:ext uri="{BB962C8B-B14F-4D97-AF65-F5344CB8AC3E}">
        <p14:creationId xmlns:p14="http://schemas.microsoft.com/office/powerpoint/2010/main" val="1641509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3056"/>
          </a:xfrm>
          <a:noFill/>
        </p:spPr>
        <p:txBody>
          <a:bodyPr tIns="91440" bIns="91440" anchor="t" anchorCtr="0">
            <a:spAutoFit/>
          </a:bodyPr>
          <a:lstStyle>
            <a:lvl1pPr>
              <a:defRPr sz="6749" spc="-94"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884196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23056"/>
          </a:xfrm>
          <a:noFill/>
        </p:spPr>
        <p:txBody>
          <a:bodyPr tIns="91440" bIns="91440" anchor="t" anchorCtr="0">
            <a:spAutoFit/>
          </a:bodyPr>
          <a:lstStyle>
            <a:lvl1pPr>
              <a:defRPr sz="6749" spc="-9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34742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91576"/>
            <a:ext cx="5486399" cy="811376"/>
          </a:xfrm>
        </p:spPr>
        <p:txBody>
          <a:bodyPr anchor="ctr">
            <a:spAutoFit/>
          </a:bodyPr>
          <a:lstStyle>
            <a:lvl1pPr>
              <a:defRPr sz="44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4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0827256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785892"/>
            <a:ext cx="4892040" cy="1422743"/>
          </a:xfrm>
        </p:spPr>
        <p:txBody>
          <a:bodyPr wrap="square" anchor="ctr">
            <a:spAutoFit/>
          </a:bodyPr>
          <a:lstStyle>
            <a:lvl1pPr>
              <a:defRPr sz="44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1"/>
            <a:ext cx="6995160" cy="6992587"/>
          </a:xfrm>
          <a:prstGeom prst="rect">
            <a:avLst/>
          </a:prstGeom>
          <a:blipFill>
            <a:blip r:embed="rId2"/>
            <a:stretch>
              <a:fillRect/>
            </a:stretch>
          </a:blipFill>
        </p:spPr>
        <p:txBody>
          <a:bodyPr tIns="548640" anchor="ctr" anchorCtr="0">
            <a:noAutofit/>
          </a:bodyPr>
          <a:lstStyle>
            <a:lvl1pPr marL="0" indent="0" algn="ctr">
              <a:buNone/>
              <a:defRPr sz="14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218882367"/>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41163109"/>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528608" y="6701185"/>
            <a:ext cx="3379259" cy="15446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984" b="0" spc="141"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95256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3717" tIns="43717" rIns="43717" bIns="43717" numCol="1" spcCol="0" rtlCol="0" fromWordArt="0" anchor="ctr" anchorCtr="0" forceAA="0" compatLnSpc="1">
            <a:prstTxWarp prst="textNoShape">
              <a:avLst/>
            </a:prstTxWarp>
            <a:noAutofit/>
          </a:bodyPr>
          <a:lstStyle/>
          <a:p>
            <a:pPr algn="ctr" defTabSz="874025" fontAlgn="base">
              <a:spcBef>
                <a:spcPct val="0"/>
              </a:spcBef>
              <a:spcAft>
                <a:spcPct val="0"/>
              </a:spcAft>
            </a:pPr>
            <a:endParaRPr lang="en-US" sz="168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874409"/>
          </a:xfrm>
        </p:spPr>
        <p:txBody>
          <a:bodyPr/>
          <a:lstStyle>
            <a:lvl1pPr marL="0" indent="0">
              <a:buNone/>
              <a:defRPr sz="3093">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24831"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4796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635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98512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22582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688"/>
            </a:p>
          </p:txBody>
        </p:sp>
      </p:grpSp>
      <p:sp>
        <p:nvSpPr>
          <p:cNvPr id="8" name="Text Box 3"/>
          <p:cNvSpPr txBox="1">
            <a:spLocks noChangeArrowheads="1"/>
          </p:cNvSpPr>
          <p:nvPr userDrawn="1"/>
        </p:nvSpPr>
        <p:spPr bwMode="blackWhite">
          <a:xfrm>
            <a:off x="274639" y="6220611"/>
            <a:ext cx="4572000" cy="447114"/>
          </a:xfrm>
          <a:prstGeom prst="rect">
            <a:avLst/>
          </a:prstGeom>
          <a:noFill/>
          <a:ln w="12700">
            <a:noFill/>
            <a:miter lim="800000"/>
            <a:headEnd type="none" w="sm" len="sm"/>
            <a:tailEnd type="none" w="sm" len="sm"/>
          </a:ln>
          <a:effectLst/>
        </p:spPr>
        <p:txBody>
          <a:bodyPr vert="horz" wrap="square" lIns="171426" tIns="171426" rIns="171426" bIns="171426" numCol="1" anchor="t" anchorCtr="0" compatLnSpc="1">
            <a:prstTxWarp prst="textNoShape">
              <a:avLst/>
            </a:prstTxWarp>
            <a:spAutoFit/>
          </a:bodyPr>
          <a:lstStyle/>
          <a:p>
            <a:pPr defTabSz="873854" eaLnBrk="0" hangingPunct="0"/>
            <a:r>
              <a:rPr lang="en-US" sz="65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629786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294133"/>
          </a:xfrm>
          <a:prstGeom prst="rect">
            <a:avLst/>
          </a:prstGeom>
        </p:spPr>
        <p:txBody>
          <a:bodyPr/>
          <a:lstStyle>
            <a:lvl1pPr marL="272304" indent="-272304">
              <a:buClr>
                <a:schemeClr val="tx1"/>
              </a:buClr>
              <a:buSzPct val="90000"/>
              <a:buFont typeface="Arial" pitchFamily="34" charset="0"/>
              <a:buChar char="•"/>
              <a:defRPr sz="3374">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35678" indent="-263376">
              <a:buClr>
                <a:schemeClr val="tx1"/>
              </a:buClr>
              <a:buSzPct val="90000"/>
              <a:buFont typeface="Arial" pitchFamily="34" charset="0"/>
              <a:buChar char="•"/>
              <a:defRPr sz="3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07982" indent="-272304">
              <a:buClr>
                <a:schemeClr val="tx1"/>
              </a:buClr>
              <a:buSzPct val="90000"/>
              <a:buFont typeface="Arial" pitchFamily="34" charset="0"/>
              <a:buChar char="•"/>
              <a:defRPr sz="2624">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22254" indent="-214272">
              <a:buClr>
                <a:schemeClr val="tx1"/>
              </a:buClr>
              <a:buSzPct val="90000"/>
              <a:buFont typeface="Arial" pitchFamily="34" charset="0"/>
              <a:buChar char="•"/>
              <a:defRPr sz="225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36525" indent="-214272">
              <a:buClr>
                <a:schemeClr val="tx1"/>
              </a:buClr>
              <a:buSzPct val="90000"/>
              <a:buFont typeface="Arial" pitchFamily="34" charset="0"/>
              <a:buChar char="•"/>
              <a:defRPr sz="1875">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468" spc="-4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3631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1901753"/>
          </a:xfrm>
        </p:spPr>
        <p:txBody>
          <a:bodyPr/>
          <a:lstStyle>
            <a:lvl1pPr marL="0" indent="0">
              <a:buNone/>
              <a:defRPr>
                <a:gradFill>
                  <a:gsLst>
                    <a:gs pos="1250">
                      <a:schemeClr val="tx2"/>
                    </a:gs>
                    <a:gs pos="99000">
                      <a:schemeClr val="tx2"/>
                    </a:gs>
                  </a:gsLst>
                  <a:lin ang="5400000" scaled="0"/>
                </a:gradFill>
              </a:defRPr>
            </a:lvl1pPr>
            <a:lvl2pPr marL="0" indent="0">
              <a:buFontTx/>
              <a:buNone/>
              <a:defRPr sz="1875"/>
            </a:lvl2pPr>
            <a:lvl3pPr marL="214272" indent="0">
              <a:buNone/>
              <a:defRPr/>
            </a:lvl3pPr>
            <a:lvl4pPr marL="428543" indent="0">
              <a:buNone/>
              <a:defRPr/>
            </a:lvl4pPr>
            <a:lvl5pPr marL="64281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85529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7"/>
            <a:ext cx="9327356" cy="2435131"/>
          </a:xfrm>
        </p:spPr>
        <p:txBody>
          <a:bodyPr anchor="b"/>
          <a:lstStyle>
            <a:lvl1pPr algn="ctr">
              <a:defRPr sz="5735"/>
            </a:lvl1pPr>
          </a:lstStyle>
          <a:p>
            <a:r>
              <a:rPr lang="en-US"/>
              <a:t>Click to edit Master title style</a:t>
            </a:r>
          </a:p>
        </p:txBody>
      </p:sp>
      <p:sp>
        <p:nvSpPr>
          <p:cNvPr id="3" name="Subtitle 2"/>
          <p:cNvSpPr>
            <a:spLocks noGrp="1"/>
          </p:cNvSpPr>
          <p:nvPr>
            <p:ph type="subTitle" idx="1"/>
          </p:nvPr>
        </p:nvSpPr>
        <p:spPr>
          <a:xfrm>
            <a:off x="1554560" y="3673746"/>
            <a:ext cx="9327356" cy="506170"/>
          </a:xfrm>
        </p:spPr>
        <p:txBody>
          <a:bodyPr/>
          <a:lstStyle>
            <a:lvl1pPr marL="0" indent="0" algn="ctr">
              <a:buNone/>
              <a:defRPr sz="2295"/>
            </a:lvl1pPr>
            <a:lvl2pPr marL="437071" indent="0" algn="ctr">
              <a:buNone/>
              <a:defRPr sz="1912"/>
            </a:lvl2pPr>
            <a:lvl3pPr marL="874142" indent="0" algn="ctr">
              <a:buNone/>
              <a:defRPr sz="1722"/>
            </a:lvl3pPr>
            <a:lvl4pPr marL="1311212" indent="0" algn="ctr">
              <a:buNone/>
              <a:defRPr sz="1530"/>
            </a:lvl4pPr>
            <a:lvl5pPr marL="1748283" indent="0" algn="ctr">
              <a:buNone/>
              <a:defRPr sz="1530"/>
            </a:lvl5pPr>
            <a:lvl6pPr marL="2185353" indent="0" algn="ctr">
              <a:buNone/>
              <a:defRPr sz="1530"/>
            </a:lvl6pPr>
            <a:lvl7pPr marL="2622425" indent="0" algn="ctr">
              <a:buNone/>
              <a:defRPr sz="1530"/>
            </a:lvl7pPr>
            <a:lvl8pPr marL="3059494" indent="0" algn="ctr">
              <a:buNone/>
              <a:defRPr sz="1530"/>
            </a:lvl8pPr>
            <a:lvl9pPr marL="3496565" indent="0" algn="ctr">
              <a:buNone/>
              <a:defRPr sz="1530"/>
            </a:lvl9pPr>
          </a:lstStyle>
          <a:p>
            <a:r>
              <a:rPr lang="en-US"/>
              <a:t>Click to edit Master subtitle style</a:t>
            </a:r>
          </a:p>
        </p:txBody>
      </p:sp>
      <p:sp>
        <p:nvSpPr>
          <p:cNvPr id="4" name="Date Placeholder 3"/>
          <p:cNvSpPr>
            <a:spLocks noGrp="1"/>
          </p:cNvSpPr>
          <p:nvPr>
            <p:ph type="dt" sz="half" idx="10"/>
          </p:nvPr>
        </p:nvSpPr>
        <p:spPr/>
        <p:txBody>
          <a:bodyPr/>
          <a:lstStyle/>
          <a:p>
            <a:fld id="{026B882B-B161-48A9-80D4-D15B64700016}" type="datetime1">
              <a:rPr lang="en-US" smtClean="0"/>
              <a:t>6/6/2018</a:t>
            </a:fld>
            <a:endParaRPr lang="en-US"/>
          </a:p>
        </p:txBody>
      </p:sp>
      <p:sp>
        <p:nvSpPr>
          <p:cNvPr id="5" name="Footer Placeholder 4"/>
          <p:cNvSpPr>
            <a:spLocks noGrp="1"/>
          </p:cNvSpPr>
          <p:nvPr>
            <p:ph type="ftr" sz="quarter" idx="11"/>
          </p:nvPr>
        </p:nvSpPr>
        <p:spPr/>
        <p:txBody>
          <a:bodyPr/>
          <a:lstStyle/>
          <a:p>
            <a:r>
              <a:rPr lang="en-US"/>
              <a:t>Microsoft Confidential</a:t>
            </a:r>
          </a:p>
        </p:txBody>
      </p:sp>
      <p:sp>
        <p:nvSpPr>
          <p:cNvPr id="6" name="Slide Number Placeholder 5"/>
          <p:cNvSpPr>
            <a:spLocks noGrp="1"/>
          </p:cNvSpPr>
          <p:nvPr>
            <p:ph type="sldNum" sz="quarter" idx="12"/>
          </p:nvPr>
        </p:nvSpPr>
        <p:spPr/>
        <p:txBody>
          <a:bodyPr/>
          <a:lstStyle/>
          <a:p>
            <a:fld id="{D7FAAD0A-2104-7848-9DA6-A82C1CE9CD4A}" type="slidenum">
              <a:rPr lang="en-US" smtClean="0"/>
              <a:t>‹#›</a:t>
            </a:fld>
            <a:endParaRPr lang="en-US"/>
          </a:p>
        </p:txBody>
      </p:sp>
    </p:spTree>
    <p:extLst>
      <p:ext uri="{BB962C8B-B14F-4D97-AF65-F5344CB8AC3E}">
        <p14:creationId xmlns:p14="http://schemas.microsoft.com/office/powerpoint/2010/main" val="2876519893"/>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white">
          <a:xfrm>
            <a:off x="468308" y="479425"/>
            <a:ext cx="1448129" cy="310896"/>
            <a:chOff x="457200" y="1643393"/>
            <a:chExt cx="4492753" cy="964540"/>
          </a:xfrm>
        </p:grpSpPr>
        <p:pic>
          <p:nvPicPr>
            <p:cNvPr id="6" name="Picture 5"/>
            <p:cNvPicPr>
              <a:picLocks noChangeAspect="1"/>
            </p:cNvPicPr>
            <p:nvPr/>
          </p:nvPicPr>
          <p:blipFill>
            <a:blip r:embed="rId3"/>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353535"/>
                </a:solidFill>
              </a:endParaRPr>
            </a:p>
          </p:txBody>
        </p:sp>
      </p:grpSp>
      <p:pic>
        <p:nvPicPr>
          <p:cNvPr id="9" name="Picture 8"/>
          <p:cNvPicPr>
            <a:picLocks noChangeAspect="1"/>
          </p:cNvPicPr>
          <p:nvPr userDrawn="1"/>
        </p:nvPicPr>
        <p:blipFill>
          <a:blip r:embed="rId4"/>
          <a:stretch>
            <a:fillRect/>
          </a:stretch>
        </p:blipFill>
        <p:spPr>
          <a:xfrm>
            <a:off x="5004630" y="493939"/>
            <a:ext cx="6959571" cy="1325880"/>
          </a:xfrm>
          <a:prstGeom prst="rect">
            <a:avLst/>
          </a:prstGeom>
        </p:spPr>
      </p:pic>
    </p:spTree>
    <p:extLst>
      <p:ext uri="{BB962C8B-B14F-4D97-AF65-F5344CB8AC3E}">
        <p14:creationId xmlns:p14="http://schemas.microsoft.com/office/powerpoint/2010/main" val="3959680699"/>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chemeClr val="bg2"/>
        </a:solidFill>
        <a:effectLst/>
      </p:bgPr>
    </p:bg>
    <p:spTree>
      <p:nvGrpSpPr>
        <p:cNvPr id="1" name=""/>
        <p:cNvGrpSpPr/>
        <p:nvPr/>
      </p:nvGrpSpPr>
      <p:grpSpPr>
        <a:xfrm>
          <a:off x="0" y="0"/>
          <a:ext cx="0" cy="0"/>
          <a:chOff x="0" y="0"/>
          <a:chExt cx="0" cy="0"/>
        </a:xfrm>
      </p:grpSpPr>
      <p:sp>
        <p:nvSpPr>
          <p:cNvPr id="19" name="Rectangle 5"/>
          <p:cNvSpPr>
            <a:spLocks noChangeArrowheads="1"/>
          </p:cNvSpPr>
          <p:nvPr userDrawn="1"/>
        </p:nvSpPr>
        <p:spPr bwMode="auto">
          <a:xfrm>
            <a:off x="3176" y="4395789"/>
            <a:ext cx="12433300" cy="2601913"/>
          </a:xfrm>
          <a:prstGeom prst="rect">
            <a:avLst/>
          </a:prstGeom>
          <a:solidFill>
            <a:srgbClr val="4DA0E2"/>
          </a:solidFill>
          <a:ln>
            <a:noFill/>
          </a:ln>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0" name="Rectangle 7"/>
          <p:cNvSpPr>
            <a:spLocks noChangeArrowheads="1"/>
          </p:cNvSpPr>
          <p:nvPr userDrawn="1"/>
        </p:nvSpPr>
        <p:spPr bwMode="auto">
          <a:xfrm>
            <a:off x="1" y="5843588"/>
            <a:ext cx="12433301" cy="1154113"/>
          </a:xfrm>
          <a:prstGeom prst="rect">
            <a:avLst/>
          </a:prstGeom>
          <a:solidFill>
            <a:srgbClr val="00188F"/>
          </a:solidFill>
          <a:ln>
            <a:noFill/>
          </a:ln>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1" name="Rectangle 8"/>
          <p:cNvSpPr>
            <a:spLocks noChangeArrowheads="1"/>
          </p:cNvSpPr>
          <p:nvPr userDrawn="1"/>
        </p:nvSpPr>
        <p:spPr bwMode="auto">
          <a:xfrm>
            <a:off x="3176" y="3409951"/>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22" name="Rectangle 21"/>
          <p:cNvSpPr/>
          <p:nvPr userDrawn="1"/>
        </p:nvSpPr>
        <p:spPr bwMode="white">
          <a:xfrm>
            <a:off x="0" y="-318"/>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 name="Rectangle 6"/>
          <p:cNvSpPr>
            <a:spLocks noChangeArrowheads="1"/>
          </p:cNvSpPr>
          <p:nvPr userDrawn="1"/>
        </p:nvSpPr>
        <p:spPr bwMode="auto">
          <a:xfrm>
            <a:off x="3176" y="4395789"/>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sz="1800">
              <a:solidFill>
                <a:srgbClr val="FFFFFF"/>
              </a:solidFill>
              <a:latin typeface="Segoe UI"/>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11" name="TextBox 7"/>
          <p:cNvSpPr txBox="1"/>
          <p:nvPr userDrawn="1"/>
        </p:nvSpPr>
        <p:spPr bwMode="white">
          <a:xfrm>
            <a:off x="4443286" y="6696086"/>
            <a:ext cx="3549904"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rPr>
              <a:t>MICROSOFT CONFIDENTIAL – INTERNAL ONLY</a:t>
            </a:r>
          </a:p>
        </p:txBody>
      </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3366608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2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2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950"/>
                                        <p:tgtEl>
                                          <p:spTgt spid="7"/>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7"/>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7"/>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950"/>
                                        <p:tgtEl>
                                          <p:spTgt spid="11"/>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1"/>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1"/>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950"/>
                                        <p:tgtEl>
                                          <p:spTgt spid="12"/>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2"/>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2"/>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950"/>
                                        <p:tgtEl>
                                          <p:spTgt spid="13"/>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3"/>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3"/>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P spid="11" grpId="0"/>
      <p:bldP spid="11" grpId="1"/>
      <p:bldP spid="11"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12"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13"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4236126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604939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124340542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975528"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343626562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50677315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15107886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975527" y="6696086"/>
            <a:ext cx="24854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MCROSOFT NDA CONFIDENTIAL</a:t>
            </a:r>
          </a:p>
        </p:txBody>
      </p:sp>
    </p:spTree>
    <p:extLst>
      <p:ext uri="{BB962C8B-B14F-4D97-AF65-F5344CB8AC3E}">
        <p14:creationId xmlns:p14="http://schemas.microsoft.com/office/powerpoint/2010/main" val="259757762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200"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7315200" cy="738664"/>
          </a:xfrm>
          <a:noFill/>
        </p:spPr>
        <p:txBody>
          <a:bodyPr wrap="square"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6" name="Picture 5"/>
          <p:cNvPicPr>
            <a:picLocks noChangeAspect="1"/>
          </p:cNvPicPr>
          <p:nvPr userDrawn="1"/>
        </p:nvPicPr>
        <p:blipFill>
          <a:blip r:embed="rId2"/>
          <a:stretch>
            <a:fillRect/>
          </a:stretch>
        </p:blipFill>
        <p:spPr>
          <a:xfrm>
            <a:off x="7757448" y="304193"/>
            <a:ext cx="4409440" cy="6400800"/>
          </a:xfrm>
          <a:prstGeom prst="rect">
            <a:avLst/>
          </a:prstGeom>
        </p:spPr>
      </p:pic>
    </p:spTree>
    <p:extLst>
      <p:ext uri="{BB962C8B-B14F-4D97-AF65-F5344CB8AC3E}">
        <p14:creationId xmlns:p14="http://schemas.microsoft.com/office/powerpoint/2010/main" val="1343851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7315199" cy="1181862"/>
          </a:xfrm>
          <a:noFill/>
        </p:spPr>
        <p:txBody>
          <a:bodyPr wrap="square"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2"/>
          <a:stretch>
            <a:fillRect/>
          </a:stretch>
        </p:blipFill>
        <p:spPr>
          <a:xfrm>
            <a:off x="636" y="3410197"/>
            <a:ext cx="12435840" cy="3104213"/>
          </a:xfrm>
          <a:prstGeom prst="rect">
            <a:avLst/>
          </a:prstGeom>
        </p:spPr>
      </p:pic>
    </p:spTree>
    <p:extLst>
      <p:ext uri="{BB962C8B-B14F-4D97-AF65-F5344CB8AC3E}">
        <p14:creationId xmlns:p14="http://schemas.microsoft.com/office/powerpoint/2010/main" val="42142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9958345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947731" y="6696086"/>
            <a:ext cx="2541018"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NDA CONFIDENTIAL</a:t>
            </a:r>
          </a:p>
        </p:txBody>
      </p:sp>
    </p:spTree>
    <p:extLst>
      <p:ext uri="{BB962C8B-B14F-4D97-AF65-F5344CB8AC3E}">
        <p14:creationId xmlns:p14="http://schemas.microsoft.com/office/powerpoint/2010/main" val="24365150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578953995"/>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71477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353535">
                        <a:alpha val="50000"/>
                      </a:srgbClr>
                    </a:gs>
                    <a:gs pos="86000">
                      <a:srgbClr val="353535">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83631411"/>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spc="150" dirty="0">
                <a:gradFill>
                  <a:gsLst>
                    <a:gs pos="0">
                      <a:srgbClr val="FFFFFF">
                        <a:alpha val="50000"/>
                      </a:srgbClr>
                    </a:gs>
                    <a:gs pos="86000">
                      <a:srgbClr val="FFFFFF">
                        <a:alpha val="50000"/>
                      </a:srgb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7551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8807284"/>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63"/>
              <a:endParaRPr lang="en-US" sz="1800">
                <a:solidFill>
                  <a:srgbClr val="FFFFFF"/>
                </a:solidFill>
              </a:endParaRPr>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rgbClr val="FFFFFF"/>
                    </a:gs>
                    <a:gs pos="100000">
                      <a:srgbClr val="FFFFFF"/>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688608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07004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1_Title Slide">
    <p:bg bwMode="gray">
      <p:bgPr>
        <a:solidFill>
          <a:schemeClr val="accent1"/>
        </a:solidFill>
        <a:effectLst/>
      </p:bgPr>
    </p:bg>
    <p:spTree>
      <p:nvGrpSpPr>
        <p:cNvPr id="1" name=""/>
        <p:cNvGrpSpPr/>
        <p:nvPr/>
      </p:nvGrpSpPr>
      <p:grpSpPr>
        <a:xfrm>
          <a:off x="0" y="0"/>
          <a:ext cx="0" cy="0"/>
          <a:chOff x="0" y="0"/>
          <a:chExt cx="0" cy="0"/>
        </a:xfrm>
      </p:grpSpPr>
      <p:sp>
        <p:nvSpPr>
          <p:cNvPr id="10" name="Rectangle 9"/>
          <p:cNvSpPr/>
          <p:nvPr/>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040"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62280" y="6209084"/>
            <a:ext cx="1456418" cy="310896"/>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9232"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bwMode="white">
          <a:xfrm>
            <a:off x="274703" y="3509753"/>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85778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04Trust_Blank">
    <p:spTree>
      <p:nvGrpSpPr>
        <p:cNvPr id="1" name=""/>
        <p:cNvGrpSpPr/>
        <p:nvPr/>
      </p:nvGrpSpPr>
      <p:grpSpPr>
        <a:xfrm>
          <a:off x="0" y="0"/>
          <a:ext cx="0" cy="0"/>
          <a:chOff x="0" y="0"/>
          <a:chExt cx="0" cy="0"/>
        </a:xfrm>
      </p:grpSpPr>
      <p:sp>
        <p:nvSpPr>
          <p:cNvPr id="6" name="Rectangle 5"/>
          <p:cNvSpPr/>
          <p:nvPr userDrawn="1"/>
        </p:nvSpPr>
        <p:spPr bwMode="auto">
          <a:xfrm>
            <a:off x="2" y="497"/>
            <a:ext cx="4349687" cy="699402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lvl="0"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639" y="295276"/>
            <a:ext cx="3856048" cy="917575"/>
          </a:xfrm>
        </p:spPr>
        <p:txBody>
          <a:bodyPr/>
          <a:lstStyle>
            <a:lvl1pPr>
              <a:defRPr sz="4080">
                <a:solidFill>
                  <a:schemeClr val="bg1"/>
                </a:solidFill>
              </a:defRPr>
            </a:lvl1pPr>
          </a:lstStyle>
          <a:p>
            <a:r>
              <a:rPr lang="en-US"/>
              <a:t>Click to edit Master title style</a:t>
            </a:r>
          </a:p>
        </p:txBody>
      </p:sp>
      <p:sp>
        <p:nvSpPr>
          <p:cNvPr id="13" name="Text Placeholder 3"/>
          <p:cNvSpPr>
            <a:spLocks noGrp="1"/>
          </p:cNvSpPr>
          <p:nvPr>
            <p:ph type="body" sz="quarter" idx="10"/>
          </p:nvPr>
        </p:nvSpPr>
        <p:spPr>
          <a:xfrm>
            <a:off x="274641" y="1636021"/>
            <a:ext cx="3856047" cy="442604"/>
          </a:xfrm>
        </p:spPr>
        <p:txBody>
          <a:bodyPr wrap="square">
            <a:spAutoFit/>
          </a:bodyPr>
          <a:lstStyle>
            <a:lvl1pPr marL="0" indent="0">
              <a:spcBef>
                <a:spcPts val="1836"/>
              </a:spcBef>
              <a:buClr>
                <a:schemeClr val="tx1"/>
              </a:buClr>
              <a:buFont typeface="Arial" pitchFamily="34" charset="0"/>
              <a:buNone/>
              <a:defRPr sz="1836">
                <a:solidFill>
                  <a:schemeClr val="bg1"/>
                </a:solidFill>
                <a:latin typeface="+mn-lt"/>
              </a:defRPr>
            </a:lvl1pPr>
            <a:lvl2pPr marL="297857" indent="0">
              <a:buNone/>
              <a:defRPr sz="2400">
                <a:solidFill>
                  <a:schemeClr val="bg1"/>
                </a:solidFill>
                <a:latin typeface="+mn-lt"/>
              </a:defRPr>
            </a:lvl2pPr>
            <a:lvl3pPr marL="530962" indent="0">
              <a:buNone/>
              <a:tabLst/>
              <a:defRPr sz="2000">
                <a:solidFill>
                  <a:schemeClr val="bg1"/>
                </a:solidFill>
                <a:latin typeface="+mn-lt"/>
              </a:defRPr>
            </a:lvl3pPr>
            <a:lvl4pPr marL="699315" indent="0">
              <a:buNone/>
              <a:defRPr>
                <a:solidFill>
                  <a:schemeClr val="bg1"/>
                </a:solidFill>
                <a:latin typeface="+mn-lt"/>
              </a:defRPr>
            </a:lvl4pPr>
            <a:lvl5pPr marL="880619" indent="0">
              <a:buNone/>
              <a:tabLst/>
              <a:defRPr>
                <a:solidFill>
                  <a:schemeClr val="bg1"/>
                </a:solidFill>
                <a:latin typeface="+mn-lt"/>
              </a:defRPr>
            </a:lvl5pPr>
          </a:lstStyle>
          <a:p>
            <a:pPr lvl="0"/>
            <a:r>
              <a:rPr lang="en-US"/>
              <a:t>Edit Master text styles</a:t>
            </a:r>
          </a:p>
        </p:txBody>
      </p:sp>
    </p:spTree>
    <p:extLst>
      <p:ext uri="{BB962C8B-B14F-4D97-AF65-F5344CB8AC3E}">
        <p14:creationId xmlns:p14="http://schemas.microsoft.com/office/powerpoint/2010/main" val="25605460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5488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5571636"/>
          </a:xfrm>
          <a:prstGeom prst="rect">
            <a:avLst/>
          </a:prstGeom>
        </p:spPr>
      </p:pic>
      <p:sp>
        <p:nvSpPr>
          <p:cNvPr id="8" name="Rectangle 7"/>
          <p:cNvSpPr/>
          <p:nvPr userDrawn="1"/>
        </p:nvSpPr>
        <p:spPr bwMode="auto">
          <a:xfrm>
            <a:off x="1681" y="4960287"/>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0690" y="5357957"/>
            <a:ext cx="2648621" cy="1169808"/>
          </a:xfrm>
          <a:prstGeom prst="rect">
            <a:avLst/>
          </a:prstGeom>
        </p:spPr>
      </p:pic>
      <p:pic>
        <p:nvPicPr>
          <p:cNvPr id="12" name="Picture 1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60689" y="479424"/>
            <a:ext cx="1451843" cy="309656"/>
          </a:xfrm>
          <a:prstGeom prst="rect">
            <a:avLst/>
          </a:prstGeom>
        </p:spPr>
      </p:pic>
      <p:pic>
        <p:nvPicPr>
          <p:cNvPr id="14" name="Picture 13"/>
          <p:cNvPicPr>
            <a:picLocks noChangeAspect="1"/>
          </p:cNvPicPr>
          <p:nvPr userDrawn="1"/>
        </p:nvPicPr>
        <p:blipFill rotWithShape="1">
          <a:blip r:embed="rId5" cstate="screen">
            <a:extLst>
              <a:ext uri="{28A0092B-C50C-407E-A947-70E740481C1C}">
                <a14:useLocalDpi xmlns:a14="http://schemas.microsoft.com/office/drawing/2010/main"/>
              </a:ext>
            </a:extLst>
          </a:blip>
          <a:srcRect l="-17523"/>
          <a:stretch/>
        </p:blipFill>
        <p:spPr>
          <a:xfrm>
            <a:off x="7752216" y="4960287"/>
            <a:ext cx="4684259" cy="2034239"/>
          </a:xfrm>
          <a:prstGeom prst="rect">
            <a:avLst/>
          </a:prstGeom>
        </p:spPr>
      </p:pic>
    </p:spTree>
    <p:extLst>
      <p:ext uri="{BB962C8B-B14F-4D97-AF65-F5344CB8AC3E}">
        <p14:creationId xmlns:p14="http://schemas.microsoft.com/office/powerpoint/2010/main" val="392885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4"/>
            <a:ext cx="2743200" cy="461665"/>
          </a:xfrm>
        </p:spPr>
        <p:txBody>
          <a:bodyPr/>
          <a:lstStyle>
            <a:lvl1pPr marL="0" marR="0" indent="0" algn="r" defTabSz="932563"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2"/>
            <a:ext cx="1659463" cy="672108"/>
          </a:xfrm>
          <a:prstGeom prst="rect">
            <a:avLst/>
          </a:prstGeom>
        </p:spPr>
        <p:txBody>
          <a:bodyPr wrap="none" lIns="182854" tIns="146283" rIns="182854" bIns="146283">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37832718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3306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02818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12589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90790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1171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192816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971966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436474" cy="7000686"/>
          </a:xfrm>
          <a:prstGeom prst="rect">
            <a:avLst/>
          </a:prstGeom>
          <a:effectLst/>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8" name="Rectangle 1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65647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5231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7808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76294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7022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7530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64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28550471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04068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176267"/>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11507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82" y="6243237"/>
            <a:ext cx="1280160" cy="274492"/>
          </a:xfrm>
          <a:prstGeom prst="rect">
            <a:avLst/>
          </a:prstGeom>
        </p:spPr>
      </p:pic>
      <p:sp>
        <p:nvSpPr>
          <p:cNvPr id="7" name="Text Placeholder 14"/>
          <p:cNvSpPr>
            <a:spLocks noGrp="1"/>
          </p:cNvSpPr>
          <p:nvPr>
            <p:ph type="body" sz="quarter" idx="15" hasCustomPrompt="1"/>
          </p:nvPr>
        </p:nvSpPr>
        <p:spPr>
          <a:xfrm>
            <a:off x="273050" y="296865"/>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17506535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109" y="-1"/>
            <a:ext cx="12433366" cy="6999306"/>
          </a:xfrm>
          <a:prstGeom prst="rect">
            <a:avLst/>
          </a:prstGeom>
        </p:spPr>
      </p:pic>
      <p:sp>
        <p:nvSpPr>
          <p:cNvPr id="15" name="Rectangle 14"/>
          <p:cNvSpPr/>
          <p:nvPr userDrawn="1"/>
        </p:nvSpPr>
        <p:spPr>
          <a:xfrm flipH="1">
            <a:off x="0" y="-7911"/>
            <a:ext cx="12436475" cy="7002436"/>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userDrawn="1"/>
        </p:nvSpPr>
        <p:spPr bwMode="auto">
          <a:xfrm>
            <a:off x="279400" y="2211694"/>
            <a:ext cx="6665919" cy="3804892"/>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
        <p:nvSpPr>
          <p:cNvPr id="19" name="Title 1"/>
          <p:cNvSpPr>
            <a:spLocks noGrp="1"/>
          </p:cNvSpPr>
          <p:nvPr>
            <p:ph type="title" hasCustomPrompt="1"/>
          </p:nvPr>
        </p:nvSpPr>
        <p:spPr bwMode="auto">
          <a:xfrm>
            <a:off x="274637" y="2168525"/>
            <a:ext cx="6523969" cy="2784635"/>
          </a:xfrm>
          <a:noFill/>
        </p:spPr>
        <p:txBody>
          <a:bodyPr lIns="146304" tIns="91440" rIns="146304" bIns="91440" anchor="t" anchorCtr="0"/>
          <a:lstStyle>
            <a:lvl1pPr>
              <a:defRPr sz="5915" spc="-100"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72986" y="4965701"/>
            <a:ext cx="6525620" cy="930425"/>
          </a:xfrm>
        </p:spPr>
        <p:txBody>
          <a:bodyPr tIns="109728" bIns="109728">
            <a:noAutofit/>
          </a:bodyPr>
          <a:lstStyle>
            <a:lvl1pPr marL="0" indent="0">
              <a:spcBef>
                <a:spcPts val="0"/>
              </a:spcBef>
              <a:buNone/>
              <a:defRPr sz="2856">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401595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8"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74703" y="3955786"/>
            <a:ext cx="7315137"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5"/>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7896695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34" tIns="46616" rIns="93234" bIns="4661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384">
              <a:lnSpc>
                <a:spcPct val="70000"/>
              </a:lnSpc>
            </a:pPr>
            <a:endParaRPr lang="en-US" sz="359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40" y="2826754"/>
            <a:ext cx="5232943" cy="1341022"/>
          </a:xfrm>
        </p:spPr>
        <p:txBody>
          <a:bodyPr vert="horz" wrap="square" lIns="146304" tIns="91440" rIns="146304" bIns="91440" rtlCol="0" anchor="ctr" anchorCtr="0">
            <a:spAutoFit/>
          </a:bodyPr>
          <a:lstStyle>
            <a:lvl1pPr>
              <a:defRPr lang="en-US" sz="3672"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594026"/>
          </a:xfrm>
        </p:spPr>
        <p:txBody>
          <a:bodyPr/>
          <a:lstStyle>
            <a:lvl1pPr>
              <a:defRPr sz="2448"/>
            </a:lvl1pPr>
            <a:lvl2pPr>
              <a:defRPr sz="1836">
                <a:latin typeface="+mj-lt"/>
              </a:defRPr>
            </a:lvl2pPr>
            <a:lvl3pPr>
              <a:defRPr sz="1632"/>
            </a:lvl3pPr>
            <a:lvl4pPr>
              <a:defRPr sz="1428"/>
            </a:lvl4pPr>
            <a:lvl5pPr>
              <a:defRPr sz="1428"/>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9949240"/>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3264"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32418">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dirty="0"/>
              <a:t>Edit Master text styles</a:t>
            </a:r>
          </a:p>
        </p:txBody>
      </p:sp>
      <p:sp>
        <p:nvSpPr>
          <p:cNvPr id="5" name="Rectangle 4">
            <a:extLst>
              <a:ext uri="{FF2B5EF4-FFF2-40B4-BE49-F238E27FC236}">
                <a16:creationId xmlns:a16="http://schemas.microsoft.com/office/drawing/2014/main" id="{B0A5D826-5171-4035-B015-89BF57989617}"/>
              </a:ext>
            </a:extLst>
          </p:cNvPr>
          <p:cNvSpPr/>
          <p:nvPr userDrawn="1"/>
        </p:nvSpPr>
        <p:spPr>
          <a:xfrm>
            <a:off x="3" y="0"/>
            <a:ext cx="5303835" cy="6994525"/>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52730" rtlCol="0" anchor="ct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8157"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33676262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03059F3B-B4B7-417C-B2C7-732527FAB406}"/>
              </a:ext>
            </a:extLst>
          </p:cNvPr>
          <p:cNvSpPr/>
          <p:nvPr userDrawn="1"/>
        </p:nvSpPr>
        <p:spPr bwMode="auto">
          <a:xfrm>
            <a:off x="0" y="1"/>
            <a:ext cx="12436475" cy="113506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2697099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7286644"/>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8953292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119683"/>
          </a:xfrm>
        </p:spPr>
        <p:txBody>
          <a:bodyPr>
            <a:spAutoFit/>
          </a:bodyPr>
          <a:lstStyle>
            <a:lvl1pPr>
              <a:defRPr sz="39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2327959"/>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119683"/>
          </a:xfrm>
        </p:spPr>
        <p:txBody>
          <a:bodyPr>
            <a:spAutoFit/>
          </a:bodyPr>
          <a:lstStyle>
            <a:lvl1pPr>
              <a:defRPr sz="39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762468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27026930"/>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377914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4521200"/>
            <a:ext cx="6399213" cy="1263646"/>
          </a:xfrm>
          <a:noFill/>
        </p:spPr>
        <p:txBody>
          <a:bodyPr lIns="146304" tIns="109728" rIns="146304" bIns="109728">
            <a:noAutofit/>
          </a:bodyPr>
          <a:lstStyle>
            <a:lvl1pPr marL="0" indent="0">
              <a:spcBef>
                <a:spcPts val="0"/>
              </a:spcBef>
              <a:buNone/>
              <a:defRPr sz="2856"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2387102"/>
          </a:xfrm>
          <a:noFill/>
        </p:spPr>
        <p:txBody>
          <a:bodyPr lIns="146304" tIns="91440" rIns="146304" bIns="91440" anchor="t" anchorCtr="0"/>
          <a:lstStyle>
            <a:lvl1pPr>
              <a:defRPr sz="5915" spc="-100"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200" y="488950"/>
            <a:ext cx="1645920" cy="352580"/>
          </a:xfrm>
          <a:prstGeom prst="rect">
            <a:avLst/>
          </a:prstGeom>
        </p:spPr>
      </p:pic>
    </p:spTree>
    <p:extLst>
      <p:ext uri="{BB962C8B-B14F-4D97-AF65-F5344CB8AC3E}">
        <p14:creationId xmlns:p14="http://schemas.microsoft.com/office/powerpoint/2010/main" val="2398488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67781582"/>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824003"/>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515817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5"/>
            <a:ext cx="10056812"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99694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1778044"/>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63032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8333606"/>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179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9"/>
            <a:ext cx="11887199" cy="2022733"/>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8357564"/>
      </p:ext>
    </p:extLst>
  </p:cSld>
  <p:clrMapOvr>
    <a:masterClrMapping/>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2"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2" y="3145040"/>
            <a:ext cx="3291840" cy="705834"/>
          </a:xfrm>
          <a:prstGeom prst="rect">
            <a:avLst/>
          </a:prstGeom>
        </p:spPr>
      </p:pic>
      <p:sp>
        <p:nvSpPr>
          <p:cNvPr id="2" name="Text Box 3"/>
          <p:cNvSpPr txBox="1">
            <a:spLocks noChangeArrowheads="1"/>
          </p:cNvSpPr>
          <p:nvPr userDrawn="1"/>
        </p:nvSpPr>
        <p:spPr bwMode="blackWhite">
          <a:xfrm>
            <a:off x="274638" y="6294478"/>
            <a:ext cx="11887199"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3905220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95367" y="1152144"/>
            <a:ext cx="11887200" cy="1804096"/>
          </a:xfrm>
        </p:spPr>
        <p:txBody>
          <a:bodyPr/>
          <a:lstStyle>
            <a:lvl1pPr marL="0" indent="0">
              <a:buNone/>
              <a:defRPr sz="3264">
                <a:solidFill>
                  <a:schemeClr val="tx1"/>
                </a:solidFill>
              </a:defRPr>
            </a:lvl1pPr>
            <a:lvl2pPr marL="0" indent="0">
              <a:spcBef>
                <a:spcPts val="0"/>
              </a:spcBef>
              <a:spcAft>
                <a:spcPts val="700"/>
              </a:spcAft>
              <a:buFontTx/>
              <a:buNone/>
              <a:defRPr sz="2000"/>
            </a:lvl2pPr>
            <a:lvl3pPr marL="228513" indent="0">
              <a:spcBef>
                <a:spcPts val="0"/>
              </a:spcBef>
              <a:spcAft>
                <a:spcPts val="700"/>
              </a:spcAft>
              <a:buNone/>
              <a:defRPr/>
            </a:lvl3pPr>
            <a:lvl4pPr marL="457024" indent="0">
              <a:spcBef>
                <a:spcPts val="0"/>
              </a:spcBef>
              <a:spcAft>
                <a:spcPts val="700"/>
              </a:spcAft>
              <a:buNone/>
              <a:defRPr/>
            </a:lvl4pPr>
            <a:lvl5pPr marL="685537" indent="0">
              <a:spcBef>
                <a:spcPts val="0"/>
              </a:spcBef>
              <a:spcAft>
                <a:spcPts val="700"/>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65735754"/>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2017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0971" y="340823"/>
            <a:ext cx="11609525" cy="910320"/>
          </a:xfrm>
        </p:spPr>
        <p:txBody>
          <a:bodyPr/>
          <a:lstStyle/>
          <a:p>
            <a:r>
              <a:rPr lang="en-US"/>
              <a:t>Click to edit Master title style</a:t>
            </a:r>
          </a:p>
        </p:txBody>
      </p:sp>
      <p:sp>
        <p:nvSpPr>
          <p:cNvPr id="6" name="Rectangle 5"/>
          <p:cNvSpPr/>
          <p:nvPr userDrawn="1"/>
        </p:nvSpPr>
        <p:spPr>
          <a:xfrm>
            <a:off x="3" y="1456903"/>
            <a:ext cx="12436474" cy="5537622"/>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52730" rtlCol="0" anchor="ct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8157" b="0" i="0" u="none" strike="noStrike" kern="0" cap="none" spc="0" normalizeH="0" baseline="0" noProof="0" dirty="0">
              <a:ln>
                <a:noFill/>
              </a:ln>
              <a:solidFill>
                <a:prstClr val="white"/>
              </a:solidFill>
              <a:effectLst/>
              <a:uLnTx/>
              <a:uFillTx/>
            </a:endParaRPr>
          </a:p>
        </p:txBody>
      </p:sp>
      <p:sp>
        <p:nvSpPr>
          <p:cNvPr id="7" name="Rectangle 6"/>
          <p:cNvSpPr/>
          <p:nvPr userDrawn="1"/>
        </p:nvSpPr>
        <p:spPr>
          <a:xfrm>
            <a:off x="7461885" y="1540421"/>
            <a:ext cx="4974590" cy="5452342"/>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9020444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295274"/>
            <a:ext cx="4866511"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418">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2" y="1918637"/>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768" indent="0">
              <a:buFont typeface="Arial" panose="020B0604020202020204" pitchFamily="34" charset="0"/>
              <a:buNone/>
              <a:defRPr sz="1428">
                <a:solidFill>
                  <a:schemeClr val="bg1"/>
                </a:solidFill>
              </a:defRPr>
            </a:lvl2pPr>
            <a:lvl3pPr marL="571281" indent="0">
              <a:buFont typeface="Arial" panose="020B0604020202020204" pitchFamily="34" charset="0"/>
              <a:buNone/>
              <a:defRPr sz="1224">
                <a:solidFill>
                  <a:schemeClr val="bg1"/>
                </a:solidFill>
              </a:defRPr>
            </a:lvl3pPr>
            <a:lvl4pPr marL="799792" indent="0">
              <a:buFont typeface="Arial" panose="020B0604020202020204" pitchFamily="34" charset="0"/>
              <a:buNone/>
              <a:defRPr sz="1122">
                <a:solidFill>
                  <a:schemeClr val="bg1"/>
                </a:solidFill>
              </a:defRPr>
            </a:lvl4pPr>
            <a:lvl5pPr marL="1028305" indent="0">
              <a:buFont typeface="Arial" panose="020B0604020202020204" pitchFamily="34" charset="0"/>
              <a:buNone/>
              <a:defRPr sz="1122">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5481506"/>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98587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566830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66332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6421003"/>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081882"/>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8269714"/>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769951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6"/>
            <a:ext cx="11889564" cy="840189"/>
          </a:xfrm>
        </p:spPr>
        <p:txBody>
          <a:bodyPr/>
          <a:lstStyle/>
          <a:p>
            <a:r>
              <a:rPr lang="en-US" dirty="0"/>
              <a:t>Click to edit Master title style</a:t>
            </a:r>
          </a:p>
        </p:txBody>
      </p:sp>
      <p:sp>
        <p:nvSpPr>
          <p:cNvPr id="6" name="Text Placeholder 5"/>
          <p:cNvSpPr>
            <a:spLocks noGrp="1"/>
          </p:cNvSpPr>
          <p:nvPr>
            <p:ph type="body" sz="quarter" idx="10"/>
          </p:nvPr>
        </p:nvSpPr>
        <p:spPr>
          <a:xfrm>
            <a:off x="274640" y="1155939"/>
            <a:ext cx="11887200" cy="168963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383226"/>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730924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69330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14957315"/>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9707284"/>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28167127"/>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4061550624"/>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313877"/>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24396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876227"/>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61854486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944349" cy="1401178"/>
          </a:xfrm>
        </p:spPr>
        <p:txBody>
          <a:bodyPr/>
          <a:lstStyle/>
          <a:p>
            <a:r>
              <a:rPr lang="en-US" dirty="0"/>
              <a:t>Click to edit Master title style</a:t>
            </a:r>
          </a:p>
        </p:txBody>
      </p:sp>
      <p:sp>
        <p:nvSpPr>
          <p:cNvPr id="6" name="Text Placeholder 5"/>
          <p:cNvSpPr>
            <a:spLocks noGrp="1"/>
          </p:cNvSpPr>
          <p:nvPr>
            <p:ph type="body" sz="quarter" idx="10"/>
          </p:nvPr>
        </p:nvSpPr>
        <p:spPr>
          <a:xfrm>
            <a:off x="274640" y="1730637"/>
            <a:ext cx="11887200" cy="48789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970343925"/>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43169628"/>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041372"/>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1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535673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327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391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2815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87446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2037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70"/>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146283" rIns="182854" bIns="146283"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a:t>Edit Master text styles</a:t>
            </a:r>
          </a:p>
        </p:txBody>
      </p:sp>
      <p:sp>
        <p:nvSpPr>
          <p:cNvPr id="15" name="Text Placeholder 14"/>
          <p:cNvSpPr>
            <a:spLocks noGrp="1"/>
          </p:cNvSpPr>
          <p:nvPr>
            <p:ph type="body" sz="quarter" idx="13"/>
          </p:nvPr>
        </p:nvSpPr>
        <p:spPr>
          <a:xfrm>
            <a:off x="6218239" y="4868863"/>
            <a:ext cx="5943600" cy="1827214"/>
          </a:xfrm>
        </p:spPr>
        <p:txBody>
          <a:bodyPr lIns="182880" tIns="146304" rIns="182880" bIns="146304" anchor="ctr">
            <a:noAutofit/>
          </a:bodyPr>
          <a:lstStyle>
            <a:lvl1pPr marL="0" indent="0" algn="ctr">
              <a:buNone/>
              <a:defRPr sz="3199">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4062726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92873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554685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01914808"/>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10675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21260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8617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85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688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70" y="295275"/>
            <a:ext cx="7043233" cy="917575"/>
          </a:xfrm>
        </p:spPr>
        <p:txBody>
          <a:bodyPr/>
          <a:lstStyle>
            <a:lvl1pPr>
              <a:defRPr sz="3999"/>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0"/>
            <a:ext cx="4925696" cy="6995160"/>
          </a:xfrm>
          <a:prstGeom prst="rect">
            <a:avLst/>
          </a:prstGeom>
        </p:spPr>
      </p:pic>
    </p:spTree>
    <p:extLst>
      <p:ext uri="{BB962C8B-B14F-4D97-AF65-F5344CB8AC3E}">
        <p14:creationId xmlns:p14="http://schemas.microsoft.com/office/powerpoint/2010/main" val="1067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446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1740289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2980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a:blip r:embed="rId2"/>
          <a:stretch>
            <a:fillRect/>
          </a:stretch>
        </p:blipFill>
        <p:spPr>
          <a:xfrm>
            <a:off x="457581" y="6243237"/>
            <a:ext cx="1280160" cy="274492"/>
          </a:xfrm>
          <a:prstGeom prst="rect">
            <a:avLst/>
          </a:prstGeom>
        </p:spPr>
      </p:pic>
      <p:sp>
        <p:nvSpPr>
          <p:cNvPr id="7"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4889899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152145"/>
            <a:ext cx="11887200" cy="1833707"/>
          </a:xfrm>
        </p:spPr>
        <p:txBody>
          <a:bodyPr>
            <a:spAutoFit/>
          </a:bodyPr>
          <a:lstStyle>
            <a:lvl1pPr>
              <a:defRPr sz="35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5198206"/>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74702" y="2125678"/>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bwMode="gray">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3939" y="6238523"/>
            <a:ext cx="1273629" cy="274320"/>
          </a:xfrm>
          <a:prstGeom prst="rect">
            <a:avLst/>
          </a:prstGeom>
        </p:spPr>
      </p:pic>
      <p:sp>
        <p:nvSpPr>
          <p:cNvPr id="6" name="Text Placeholder 14"/>
          <p:cNvSpPr>
            <a:spLocks noGrp="1"/>
          </p:cNvSpPr>
          <p:nvPr>
            <p:ph type="body" sz="quarter" idx="15" hasCustomPrompt="1"/>
          </p:nvPr>
        </p:nvSpPr>
        <p:spPr>
          <a:xfrm>
            <a:off x="273050" y="296864"/>
            <a:ext cx="3659188" cy="578303"/>
          </a:xfrm>
        </p:spPr>
        <p:txBody>
          <a:bodyPr lIns="182880" tIns="146304" rIns="182880" bIns="146304"/>
          <a:lstStyle>
            <a:lvl1pPr marL="0" indent="0">
              <a:buNone/>
              <a:defRPr sz="2000">
                <a:gradFill>
                  <a:gsLst>
                    <a:gs pos="0">
                      <a:schemeClr val="tx1"/>
                    </a:gs>
                    <a:gs pos="100000">
                      <a:schemeClr val="tx1"/>
                    </a:gs>
                  </a:gsLst>
                  <a:lin ang="5400000" scaled="0"/>
                </a:gradFill>
                <a:latin typeface="+mn-lt"/>
              </a:defRPr>
            </a:lvl1pPr>
          </a:lstStyle>
          <a:p>
            <a:pPr lvl="0"/>
            <a:r>
              <a:rPr lang="en-US"/>
              <a:t>Session Code</a:t>
            </a:r>
          </a:p>
        </p:txBody>
      </p:sp>
    </p:spTree>
    <p:extLst>
      <p:ext uri="{BB962C8B-B14F-4D97-AF65-F5344CB8AC3E}">
        <p14:creationId xmlns:p14="http://schemas.microsoft.com/office/powerpoint/2010/main" val="1952308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507581" cy="6994525"/>
          </a:xfrm>
          <a:prstGeom prst="rect">
            <a:avLst/>
          </a:prstGeom>
          <a:solidFill>
            <a:srgbClr val="0078D7"/>
          </a:solidFill>
        </p:spPr>
        <p:txBody>
          <a:bodyPr vert="horz" wrap="square" lIns="93247" tIns="46623" rIns="93247" bIns="46623"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lnSpc>
                <a:spcPct val="70000"/>
              </a:lnSpc>
            </a:pPr>
            <a:endParaRPr lang="en-US" sz="3599"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74639" y="2826753"/>
            <a:ext cx="5232943" cy="1341022"/>
          </a:xfrm>
        </p:spPr>
        <p:txBody>
          <a:bodyPr vert="horz" wrap="square" lIns="146304" tIns="91440" rIns="146304" bIns="91440" rtlCol="0" anchor="ctr" anchorCtr="0">
            <a:spAutoFit/>
          </a:bodyPr>
          <a:lstStyle>
            <a:lvl1pPr>
              <a:defRPr lang="en-US" sz="3672"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477331" y="1464714"/>
            <a:ext cx="4795120" cy="1594026"/>
          </a:xfrm>
        </p:spPr>
        <p:txBody>
          <a:bodyPr/>
          <a:lstStyle>
            <a:lvl1pPr>
              <a:defRPr sz="2448"/>
            </a:lvl1pPr>
            <a:lvl2pPr>
              <a:defRPr sz="1836">
                <a:latin typeface="+mj-lt"/>
              </a:defRPr>
            </a:lvl2pPr>
            <a:lvl3pPr>
              <a:defRPr sz="1632"/>
            </a:lvl3pPr>
            <a:lvl4pPr>
              <a:defRPr sz="1428"/>
            </a:lvl4pPr>
            <a:lvl5pPr>
              <a:defRPr sz="1428"/>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8503485"/>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815520" cy="1067272"/>
          </a:xfrm>
        </p:spPr>
        <p:txBody>
          <a:bodyPr vert="horz" wrap="square" lIns="146304" tIns="91440" rIns="146304" bIns="91440" rtlCol="0" anchor="t">
            <a:noAutofit/>
          </a:bodyPr>
          <a:lstStyle>
            <a:lvl1pPr>
              <a:defRPr lang="en-US" sz="2856" b="0" kern="1200" cap="all" spc="510" baseline="0" dirty="0">
                <a:ln w="3175">
                  <a:noFill/>
                </a:ln>
                <a:solidFill>
                  <a:schemeClr val="bg1"/>
                </a:solidFill>
                <a:effectLst/>
                <a:latin typeface="Segoe UI Semilight" charset="0"/>
                <a:ea typeface="+mn-ea"/>
                <a:cs typeface="Segoe UI Semilight" charset="0"/>
              </a:defRPr>
            </a:lvl1pPr>
          </a:lstStyle>
          <a:p>
            <a:pPr marL="0" lvl="0" algn="l" defTabSz="932597" rtl="0" eaLnBrk="1" latinLnBrk="0" hangingPunct="1">
              <a:lnSpc>
                <a:spcPct val="100000"/>
              </a:lnSpc>
              <a:spcBef>
                <a:spcPct val="0"/>
              </a:spcBef>
              <a:buNone/>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6"/>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597">
              <a:spcBef>
                <a:spcPts val="1020"/>
              </a:spcBef>
              <a:buNone/>
            </a:pPr>
            <a:r>
              <a:rPr lang="en-US"/>
              <a:t>Edit Master text styles</a:t>
            </a:r>
          </a:p>
        </p:txBody>
      </p:sp>
    </p:spTree>
    <p:extLst>
      <p:ext uri="{BB962C8B-B14F-4D97-AF65-F5344CB8AC3E}">
        <p14:creationId xmlns:p14="http://schemas.microsoft.com/office/powerpoint/2010/main" val="1256744743"/>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4760401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384664"/>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9430527"/>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775518"/>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182584"/>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4755828"/>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107507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971474"/>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688604"/>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5406930"/>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223417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808354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44709004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782389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0224425"/>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5275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3772686"/>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9231" y="3145040"/>
            <a:ext cx="3291840" cy="705834"/>
          </a:xfrm>
          <a:prstGeom prst="rect">
            <a:avLst/>
          </a:prstGeom>
        </p:spPr>
      </p:pic>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217965180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09374376"/>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1860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5121903"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Tree>
    <p:extLst>
      <p:ext uri="{BB962C8B-B14F-4D97-AF65-F5344CB8AC3E}">
        <p14:creationId xmlns:p14="http://schemas.microsoft.com/office/powerpoint/2010/main" val="894318457"/>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41" y="300240"/>
            <a:ext cx="11889564" cy="917575"/>
          </a:xfrm>
        </p:spPr>
        <p:txBody>
          <a:bodyPr/>
          <a:lstStyle>
            <a:lvl1pPr marL="0" algn="l" defTabSz="913515" rtl="0" eaLnBrk="1" latinLnBrk="0" hangingPunct="1">
              <a:spcBef>
                <a:spcPct val="0"/>
              </a:spcBef>
              <a:buNone/>
              <a:defRPr lang="en-US" sz="4396" b="0" i="0" u="none" kern="1200" spc="-150" baseline="0" dirty="0">
                <a:solidFill>
                  <a:schemeClr val="bg1"/>
                </a:solidFill>
                <a:latin typeface="Segoe UI Semibold" charset="0"/>
                <a:ea typeface="Segoe UI Semibold" charset="0"/>
                <a:cs typeface="Segoe UI Semibold" charset="0"/>
              </a:defRPr>
            </a:lvl1pPr>
          </a:lstStyle>
          <a:p>
            <a:r>
              <a:rPr lang="en-US" dirty="0"/>
              <a:t>Click to edit Master title style</a:t>
            </a:r>
          </a:p>
        </p:txBody>
      </p:sp>
    </p:spTree>
    <p:extLst>
      <p:ext uri="{BB962C8B-B14F-4D97-AF65-F5344CB8AC3E}">
        <p14:creationId xmlns:p14="http://schemas.microsoft.com/office/powerpoint/2010/main" val="1292623367"/>
      </p:ext>
    </p:extLst>
  </p:cSld>
  <p:clrMapOvr>
    <a:masterClrMapping/>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86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78C7310-4529-4AB8-8EE2-812BEA30F2F4}"/>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10000"/>
                    </a14:imgEffect>
                  </a14:imgLayer>
                </a14:imgProps>
              </a:ext>
              <a:ext uri="{28A0092B-C50C-407E-A947-70E740481C1C}">
                <a14:useLocalDpi xmlns:a14="http://schemas.microsoft.com/office/drawing/2010/main" val="0"/>
              </a:ext>
            </a:extLst>
          </a:blip>
          <a:srcRect l="32230" t="28104" r="-1" b="14701"/>
          <a:stretch/>
        </p:blipFill>
        <p:spPr>
          <a:xfrm flipH="1">
            <a:off x="-1" y="0"/>
            <a:ext cx="12436474" cy="6994525"/>
          </a:xfrm>
          <a:prstGeom prst="rect">
            <a:avLst/>
          </a:prstGeom>
        </p:spPr>
      </p:pic>
      <p:sp>
        <p:nvSpPr>
          <p:cNvPr id="7" name="Rectangle 6">
            <a:extLst>
              <a:ext uri="{FF2B5EF4-FFF2-40B4-BE49-F238E27FC236}">
                <a16:creationId xmlns:a16="http://schemas.microsoft.com/office/drawing/2014/main" id="{C546FC66-C87A-4D82-9C19-7B99DC8D369A}"/>
              </a:ext>
            </a:extLst>
          </p:cNvPr>
          <p:cNvSpPr/>
          <p:nvPr userDrawn="1"/>
        </p:nvSpPr>
        <p:spPr>
          <a:xfrm>
            <a:off x="0" y="0"/>
            <a:ext cx="9586449" cy="6994525"/>
          </a:xfrm>
          <a:prstGeom prst="rect">
            <a:avLst/>
          </a:prstGeom>
          <a:gradFill>
            <a:gsLst>
              <a:gs pos="0">
                <a:srgbClr val="000000">
                  <a:alpha val="52000"/>
                </a:srgbClr>
              </a:gs>
              <a:gs pos="100000">
                <a:srgbClr val="00000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 name="Title 1"/>
          <p:cNvSpPr>
            <a:spLocks noGrp="1"/>
          </p:cNvSpPr>
          <p:nvPr>
            <p:ph type="title" hasCustomPrompt="1"/>
          </p:nvPr>
        </p:nvSpPr>
        <p:spPr bwMode="gray">
          <a:xfrm>
            <a:off x="460689" y="2421994"/>
            <a:ext cx="8911451" cy="1828786"/>
          </a:xfrm>
          <a:noFill/>
        </p:spPr>
        <p:txBody>
          <a:bodyPr lIns="146304" tIns="91440" rIns="146304" bIns="91440" anchor="b" anchorCtr="0"/>
          <a:lstStyle>
            <a:lvl1pPr>
              <a:defRPr sz="4488" cap="none" spc="0" baseline="0">
                <a:solidFill>
                  <a:schemeClr val="tx1"/>
                </a:solidFill>
                <a:latin typeface="Segoe UI Semilight" panose="020B0402040204020203" pitchFamily="34" charset="0"/>
                <a:cs typeface="Segoe UI Semilight" panose="020B0402040204020203" pitchFamily="34" charset="0"/>
              </a:defRPr>
            </a:lvl1pPr>
          </a:lstStyle>
          <a:p>
            <a:r>
              <a:rPr lang="en-US"/>
              <a:t>Presentation title</a:t>
            </a:r>
          </a:p>
        </p:txBody>
      </p:sp>
      <p:sp>
        <p:nvSpPr>
          <p:cNvPr id="5" name="Text Placeholder 4"/>
          <p:cNvSpPr>
            <a:spLocks noGrp="1"/>
          </p:cNvSpPr>
          <p:nvPr>
            <p:ph type="body" sz="quarter" idx="12" hasCustomPrompt="1"/>
          </p:nvPr>
        </p:nvSpPr>
        <p:spPr bwMode="gray">
          <a:xfrm>
            <a:off x="460688" y="4463134"/>
            <a:ext cx="7129150" cy="1558818"/>
          </a:xfrm>
          <a:noFill/>
        </p:spPr>
        <p:txBody>
          <a:bodyPr lIns="146304" tIns="109728" rIns="146304" bIns="109728">
            <a:noAutofit/>
          </a:bodyPr>
          <a:lstStyle>
            <a:lvl1pPr marL="0" indent="0">
              <a:spcBef>
                <a:spcPts val="0"/>
              </a:spcBef>
              <a:buNone/>
              <a:defRPr sz="2040" b="1" spc="0" baseline="0">
                <a:gradFill>
                  <a:gsLst>
                    <a:gs pos="91000">
                      <a:schemeClr val="tx1"/>
                    </a:gs>
                    <a:gs pos="0">
                      <a:schemeClr val="tx1"/>
                    </a:gs>
                  </a:gsLst>
                  <a:lin ang="5400000" scaled="0"/>
                </a:gradFill>
                <a:latin typeface="+mn-lt"/>
                <a:cs typeface="Segoe UI Semibold" panose="020B0702040204020203" pitchFamily="34" charset="0"/>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4"/>
          <a:stretch>
            <a:fillRect/>
          </a:stretch>
        </p:blipFill>
        <p:spPr bwMode="black">
          <a:xfrm>
            <a:off x="460689" y="479425"/>
            <a:ext cx="1451843" cy="310896"/>
          </a:xfrm>
          <a:prstGeom prst="rect">
            <a:avLst/>
          </a:prstGeom>
        </p:spPr>
      </p:pic>
      <p:sp>
        <p:nvSpPr>
          <p:cNvPr id="10" name="TextBox 9">
            <a:extLst>
              <a:ext uri="{FF2B5EF4-FFF2-40B4-BE49-F238E27FC236}">
                <a16:creationId xmlns:a16="http://schemas.microsoft.com/office/drawing/2014/main" id="{7D6F4C3A-0A99-472C-B5EC-BB29773EB452}"/>
              </a:ext>
            </a:extLst>
          </p:cNvPr>
          <p:cNvSpPr txBox="1"/>
          <p:nvPr userDrawn="1"/>
        </p:nvSpPr>
        <p:spPr bwMode="black">
          <a:xfrm>
            <a:off x="4014849" y="6776707"/>
            <a:ext cx="4406786" cy="168070"/>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71"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FOR INTERNAL USE ONLY</a:t>
            </a:r>
          </a:p>
        </p:txBody>
      </p:sp>
    </p:spTree>
    <p:extLst>
      <p:ext uri="{BB962C8B-B14F-4D97-AF65-F5344CB8AC3E}">
        <p14:creationId xmlns:p14="http://schemas.microsoft.com/office/powerpoint/2010/main" val="1233549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213380" cy="699452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213380" cy="749757"/>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90219" y="2839839"/>
            <a:ext cx="5232943" cy="1314847"/>
          </a:xfrm>
        </p:spPr>
        <p:txBody>
          <a:bodyPr vert="horz" wrap="square" lIns="146304" tIns="91440" rIns="146304" bIns="91440" rtlCol="0" anchor="ctr" anchorCtr="0">
            <a:spAutoFit/>
          </a:bodyPr>
          <a:lstStyle>
            <a:lvl1pPr>
              <a:defRPr lang="en-US" sz="3672" kern="1200" cap="all" spc="306" dirty="0">
                <a:solidFill>
                  <a:schemeClr val="bg1"/>
                </a:solidFill>
                <a:latin typeface="Segoe UI Semilight" charset="0"/>
                <a:ea typeface="Segoe UI Semilight" charset="0"/>
                <a:cs typeface="Segoe UI Semilight" charset="0"/>
              </a:defRPr>
            </a:lvl1pPr>
          </a:lstStyle>
          <a:p>
            <a:pPr marL="0" lvl="0">
              <a:lnSpc>
                <a:spcPct val="100000"/>
              </a:lnSpc>
            </a:pPr>
            <a:r>
              <a:rPr lang="en-US"/>
              <a:t>Click to edit Master title style</a:t>
            </a:r>
          </a:p>
        </p:txBody>
      </p:sp>
    </p:spTree>
    <p:extLst>
      <p:ext uri="{BB962C8B-B14F-4D97-AF65-F5344CB8AC3E}">
        <p14:creationId xmlns:p14="http://schemas.microsoft.com/office/powerpoint/2010/main" val="349327042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40" y="761576"/>
            <a:ext cx="4866511" cy="1067272"/>
          </a:xfrm>
        </p:spPr>
        <p:txBody>
          <a:bodyPr vert="horz" wrap="square" lIns="146304" tIns="91440" rIns="146304" bIns="91440" rtlCol="0" anchor="t">
            <a:noAutofit/>
          </a:bodyPr>
          <a:lstStyle>
            <a:lvl1pPr>
              <a:defRPr lang="en-US" sz="2856" cap="all" spc="510">
                <a:solidFill>
                  <a:schemeClr val="bg1"/>
                </a:solidFill>
                <a:latin typeface="Segoe UI Semilight" charset="0"/>
                <a:cs typeface="Segoe UI Semilight" charset="0"/>
              </a:defRPr>
            </a:lvl1pPr>
          </a:lstStyle>
          <a:p>
            <a:pPr marL="0" lvl="0" defTabSz="932597">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74641" y="2384939"/>
            <a:ext cx="4866510" cy="1236781"/>
          </a:xfrm>
        </p:spPr>
        <p:txBody>
          <a:bodyPr/>
          <a:lstStyle>
            <a:lvl1pPr marL="0" indent="0">
              <a:lnSpc>
                <a:spcPct val="100000"/>
              </a:lnSpc>
              <a:spcBef>
                <a:spcPts val="1428"/>
              </a:spcBef>
              <a:buFont typeface="Arial" panose="020B0604020202020204" pitchFamily="34" charset="0"/>
              <a:buNone/>
              <a:defRPr lang="en-US" sz="1428" kern="1200" spc="102" dirty="0" smtClean="0">
                <a:solidFill>
                  <a:schemeClr val="bg1"/>
                </a:solidFill>
                <a:latin typeface="Segoe UI Semilight" charset="0"/>
                <a:ea typeface="Segoe UI Semilight" charset="0"/>
                <a:cs typeface="Segoe UI Semilight" charset="0"/>
              </a:defRPr>
            </a:lvl1pPr>
            <a:lvl2pPr marL="342834" indent="0">
              <a:buFont typeface="Arial" panose="020B0604020202020204" pitchFamily="34" charset="0"/>
              <a:buNone/>
              <a:defRPr sz="1428">
                <a:solidFill>
                  <a:schemeClr val="bg1"/>
                </a:solidFill>
              </a:defRPr>
            </a:lvl2pPr>
            <a:lvl3pPr marL="571390" indent="0">
              <a:buFont typeface="Arial" panose="020B0604020202020204" pitchFamily="34" charset="0"/>
              <a:buNone/>
              <a:defRPr sz="1224">
                <a:solidFill>
                  <a:schemeClr val="bg1"/>
                </a:solidFill>
              </a:defRPr>
            </a:lvl3pPr>
            <a:lvl4pPr marL="799946" indent="0">
              <a:buFont typeface="Arial" panose="020B0604020202020204" pitchFamily="34" charset="0"/>
              <a:buNone/>
              <a:defRPr sz="1122">
                <a:solidFill>
                  <a:schemeClr val="bg1"/>
                </a:solidFill>
              </a:defRPr>
            </a:lvl4pPr>
            <a:lvl5pPr marL="1028502" indent="0">
              <a:buFont typeface="Arial" panose="020B0604020202020204" pitchFamily="34" charset="0"/>
              <a:buNone/>
              <a:defRPr sz="1122">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F78C3F1D-7276-489F-9DB3-F286C63D21B4}"/>
              </a:ext>
            </a:extLst>
          </p:cNvPr>
          <p:cNvSpPr/>
          <p:nvPr userDrawn="1"/>
        </p:nvSpPr>
        <p:spPr bwMode="auto">
          <a:xfrm>
            <a:off x="5396542" y="6693613"/>
            <a:ext cx="3105323" cy="300912"/>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68538780"/>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218238" y="-3897"/>
            <a:ext cx="6218236" cy="749757"/>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74640" y="2086383"/>
            <a:ext cx="4858747" cy="1456512"/>
          </a:xfrm>
        </p:spPr>
        <p:txBody>
          <a:bodyPr/>
          <a:lstStyle>
            <a:lvl1pPr marL="0" indent="0">
              <a:lnSpc>
                <a:spcPct val="100000"/>
              </a:lnSpc>
              <a:buNone/>
              <a:defRPr lang="en-US" sz="1632" b="1" kern="1200" dirty="0" smtClean="0">
                <a:ln w="3175">
                  <a:noFill/>
                </a:ln>
                <a:solidFill>
                  <a:srgbClr val="0078D7"/>
                </a:solidFill>
                <a:latin typeface="Segoe UI Semibold" charset="0"/>
                <a:ea typeface="+mn-ea"/>
                <a:cs typeface="Segoe UI Semibold" charset="0"/>
              </a:defRPr>
            </a:lvl1pPr>
            <a:lvl2pPr marL="293056" indent="-291436">
              <a:lnSpc>
                <a:spcPct val="100000"/>
              </a:lnSpc>
              <a:buClr>
                <a:schemeClr val="tx2"/>
              </a:buClr>
              <a:buFont typeface="Arial" panose="020B0604020202020204" pitchFamily="34" charset="0"/>
              <a:buChar char="•"/>
              <a:defRPr lang="en-US" sz="1632" kern="1200" dirty="0" smtClean="0">
                <a:solidFill>
                  <a:srgbClr val="505050"/>
                </a:solidFill>
                <a:latin typeface="+mj-lt"/>
                <a:ea typeface="+mn-ea"/>
                <a:cs typeface="Segoe UI" panose="020B0502040204020203" pitchFamily="34" charset="0"/>
              </a:defRPr>
            </a:lvl2pPr>
            <a:lvl3pPr marL="581254" indent="-228292">
              <a:lnSpc>
                <a:spcPct val="100000"/>
              </a:lnSpc>
              <a:buClr>
                <a:schemeClr val="tx2"/>
              </a:buClr>
              <a:defRPr sz="1428">
                <a:latin typeface="Segoe UI Semilight" panose="020B0402040204020203" pitchFamily="34" charset="0"/>
                <a:cs typeface="Segoe UI Semilight" panose="020B0402040204020203" pitchFamily="34" charset="0"/>
              </a:defRPr>
            </a:lvl3pPr>
            <a:lvl4pPr marL="932597" indent="-228292">
              <a:lnSpc>
                <a:spcPct val="100000"/>
              </a:lnSpc>
              <a:buClr>
                <a:schemeClr val="tx2"/>
              </a:buClr>
              <a:defRPr sz="1224"/>
            </a:lvl4pPr>
            <a:lvl5pPr>
              <a:lnSpc>
                <a:spcPct val="100000"/>
              </a:lnSpc>
              <a:buClr>
                <a:schemeClr val="tx2"/>
              </a:buClr>
              <a:defRPr sz="1224"/>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74640" y="295275"/>
            <a:ext cx="5463092" cy="917575"/>
          </a:xfrm>
        </p:spPr>
        <p:txBody>
          <a:bodyPr/>
          <a:lstStyle>
            <a:lvl1pPr>
              <a:defRPr sz="2856" spc="510" baseline="0">
                <a:solidFill>
                  <a:schemeClr val="tx2"/>
                </a:solidFill>
                <a:latin typeface="Segoe UI Semilight" panose="020B0402040204020203" pitchFamily="34" charset="0"/>
                <a:cs typeface="Segoe UI Semilight" panose="020B0402040204020203" pitchFamily="34" charset="0"/>
              </a:defRPr>
            </a:lvl1pPr>
          </a:lstStyle>
          <a:p>
            <a:r>
              <a:rPr lang="en-US"/>
              <a:t>Click to edit Master title style</a:t>
            </a:r>
          </a:p>
        </p:txBody>
      </p:sp>
      <p:cxnSp>
        <p:nvCxnSpPr>
          <p:cNvPr id="6" name="Straight Connector 5">
            <a:extLst>
              <a:ext uri="{FF2B5EF4-FFF2-40B4-BE49-F238E27FC236}">
                <a16:creationId xmlns:a16="http://schemas.microsoft.com/office/drawing/2014/main" id="{635B2CDB-418E-437C-81BB-B97490F08B09}"/>
              </a:ext>
            </a:extLst>
          </p:cNvPr>
          <p:cNvCxnSpPr/>
          <p:nvPr userDrawn="1"/>
        </p:nvCxnSpPr>
        <p:spPr>
          <a:xfrm>
            <a:off x="344395" y="2075279"/>
            <a:ext cx="5393337" cy="0"/>
          </a:xfrm>
          <a:prstGeom prst="line">
            <a:avLst/>
          </a:prstGeom>
          <a:ln>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1488DF7F-1572-454C-AF75-240959B54247}"/>
              </a:ext>
            </a:extLst>
          </p:cNvPr>
          <p:cNvSpPr>
            <a:spLocks noGrp="1"/>
          </p:cNvSpPr>
          <p:nvPr>
            <p:ph type="body" sz="quarter" idx="12"/>
          </p:nvPr>
        </p:nvSpPr>
        <p:spPr>
          <a:xfrm>
            <a:off x="6412557" y="6087663"/>
            <a:ext cx="5829596" cy="729302"/>
          </a:xfrm>
        </p:spPr>
        <p:txBody>
          <a:bodyPr anchor="b"/>
          <a:lstStyle>
            <a:lvl1pPr marL="0" indent="0">
              <a:spcAft>
                <a:spcPts val="612"/>
              </a:spcAft>
              <a:buNone/>
              <a:defRPr sz="1632">
                <a:solidFill>
                  <a:schemeClr val="bg1"/>
                </a:solidFill>
                <a:latin typeface="+mn-lt"/>
              </a:defRPr>
            </a:lvl1pPr>
            <a:lvl2pPr marL="0" indent="0">
              <a:buNone/>
              <a:defRPr sz="1428">
                <a:solidFill>
                  <a:schemeClr val="bg1"/>
                </a:solidFill>
                <a:latin typeface="+mn-lt"/>
              </a:defRPr>
            </a:lvl2pPr>
            <a:lvl3pPr marL="571390" indent="0">
              <a:buNone/>
              <a:defRPr/>
            </a:lvl3pPr>
          </a:lstStyle>
          <a:p>
            <a:pPr lvl="0"/>
            <a:r>
              <a:rPr lang="en-US"/>
              <a:t>Edit Master text styles</a:t>
            </a:r>
          </a:p>
          <a:p>
            <a:pPr lvl="1"/>
            <a:r>
              <a:rPr lang="en-US"/>
              <a:t>Second level</a:t>
            </a:r>
          </a:p>
        </p:txBody>
      </p:sp>
    </p:spTree>
    <p:extLst>
      <p:ext uri="{BB962C8B-B14F-4D97-AF65-F5344CB8AC3E}">
        <p14:creationId xmlns:p14="http://schemas.microsoft.com/office/powerpoint/2010/main" val="59949564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592919"/>
          </a:xfrm>
        </p:spPr>
        <p:txBody>
          <a:bodyPr/>
          <a:lstStyle>
            <a:lvl1pPr algn="ctr">
              <a:defRPr lang="en-US" sz="2856" kern="1200" cap="all" spc="306"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029273050"/>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9865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76084"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78851" y="2211695"/>
            <a:ext cx="5486399" cy="2318583"/>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74640" y="1155940"/>
            <a:ext cx="11887200" cy="48968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dirty="0"/>
              <a:t>Click to edit Master text styles</a:t>
            </a:r>
          </a:p>
        </p:txBody>
      </p:sp>
    </p:spTree>
    <p:extLst>
      <p:ext uri="{BB962C8B-B14F-4D97-AF65-F5344CB8AC3E}">
        <p14:creationId xmlns:p14="http://schemas.microsoft.com/office/powerpoint/2010/main" val="561380893"/>
      </p:ext>
    </p:extLst>
  </p:cSld>
  <p:clrMapOvr>
    <a:masterClrMapping/>
  </p:clrMapOvr>
  <p:transition>
    <p:fade/>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5505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649589"/>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5342412"/>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119683"/>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8859679"/>
      </p:ext>
    </p:extLst>
  </p:cSld>
  <p:clrMapOvr>
    <a:masterClrMapping/>
  </p:clrMapOvr>
  <p:transition>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5026159"/>
      </p:ext>
    </p:extLst>
  </p:cSld>
  <p:clrMapOvr>
    <a:masterClrMapping/>
  </p:clrMapOvr>
  <p:transition>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5230037"/>
      </p:ext>
    </p:extLst>
  </p:cSld>
  <p:clrMapOvr>
    <a:masterClrMapping/>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569020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0378655"/>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48166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4351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510" baseline="0">
                <a:solidFill>
                  <a:schemeClr val="tx2"/>
                </a:solidFill>
                <a:latin typeface="+mj-lt"/>
              </a:defRPr>
            </a:lvl1pPr>
          </a:lstStyle>
          <a:p>
            <a:r>
              <a:rPr lang="en-US"/>
              <a:t>Section title</a:t>
            </a:r>
          </a:p>
        </p:txBody>
      </p:sp>
    </p:spTree>
    <p:extLst>
      <p:ext uri="{BB962C8B-B14F-4D97-AF65-F5344CB8AC3E}">
        <p14:creationId xmlns:p14="http://schemas.microsoft.com/office/powerpoint/2010/main" val="23617263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2"/>
              </a:buClr>
              <a:buFont typeface="Arial" pitchFamily="34" charset="0"/>
              <a:buChar char="•"/>
              <a:defRPr sz="3198">
                <a:gradFill>
                  <a:gsLst>
                    <a:gs pos="1250">
                      <a:schemeClr val="tx2"/>
                    </a:gs>
                    <a:gs pos="99000">
                      <a:schemeClr val="tx2"/>
                    </a:gs>
                  </a:gsLst>
                  <a:lin ang="5400000" scaled="0"/>
                </a:gradFill>
              </a:defRPr>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6908925"/>
      </p:ext>
    </p:extLst>
  </p:cSld>
  <p:clrMapOvr>
    <a:masterClrMapping/>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cap="none"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131612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366663"/>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4974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8856527"/>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974830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85002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5341" y="2681483"/>
            <a:ext cx="12250686" cy="180153"/>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5341" y="2972191"/>
            <a:ext cx="12250687" cy="180153"/>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5341" y="3262900"/>
            <a:ext cx="12250686" cy="180153"/>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5342" y="1809358"/>
            <a:ext cx="12250686" cy="180153"/>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5341" y="2100067"/>
            <a:ext cx="12250687" cy="180153"/>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5342" y="2390775"/>
            <a:ext cx="12250686" cy="180153"/>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5341" y="937233"/>
            <a:ext cx="12250686" cy="180153"/>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5341" y="1227942"/>
            <a:ext cx="12250687" cy="180153"/>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5341" y="1518650"/>
            <a:ext cx="12250686" cy="180153"/>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5342" y="65109"/>
            <a:ext cx="12250686" cy="180153"/>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5341" y="355817"/>
            <a:ext cx="12250687" cy="180153"/>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5342" y="646525"/>
            <a:ext cx="12250686" cy="180153"/>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5341" y="6169983"/>
            <a:ext cx="12250686" cy="180153"/>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5341" y="6460691"/>
            <a:ext cx="12250687" cy="180153"/>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5341" y="6751391"/>
            <a:ext cx="12250686" cy="180153"/>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5342" y="5297858"/>
            <a:ext cx="12250686" cy="180153"/>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5341" y="5588566"/>
            <a:ext cx="12250687" cy="180153"/>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5342" y="5879274"/>
            <a:ext cx="12250686" cy="180153"/>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5341" y="4425733"/>
            <a:ext cx="12250686" cy="180153"/>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5341" y="4716441"/>
            <a:ext cx="12250687" cy="180153"/>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5341" y="5007149"/>
            <a:ext cx="12250686" cy="180153"/>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5342" y="3553608"/>
            <a:ext cx="12250686" cy="180153"/>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5341" y="3844316"/>
            <a:ext cx="12250687" cy="180153"/>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5342" y="4135025"/>
            <a:ext cx="12250686" cy="180153"/>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18">
                <a:gradFill>
                  <a:gsLst>
                    <a:gs pos="0">
                      <a:srgbClr val="505050"/>
                    </a:gs>
                    <a:gs pos="100000">
                      <a:srgbClr val="505050"/>
                    </a:gs>
                  </a:gsLst>
                </a:gradFill>
              </a:endParaRPr>
            </a:p>
          </p:txBody>
        </p:sp>
      </p:grpSp>
      <p:sp>
        <p:nvSpPr>
          <p:cNvPr id="2" name="Rectangle 1"/>
          <p:cNvSpPr/>
          <p:nvPr userDrawn="1"/>
        </p:nvSpPr>
        <p:spPr bwMode="auto">
          <a:xfrm>
            <a:off x="0" y="0"/>
            <a:ext cx="12436475" cy="6994525"/>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03104549"/>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39654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74639" y="295274"/>
            <a:ext cx="4638880" cy="1067272"/>
          </a:xfrm>
        </p:spPr>
        <p:txBody>
          <a:bodyPr vert="horz" wrap="square" lIns="146304" tIns="91440" rIns="146304" bIns="91440" rtlCol="0" anchor="t">
            <a:noAutofit/>
          </a:bodyPr>
          <a:lstStyle>
            <a:lvl1pPr>
              <a:defRPr lang="en-US" sz="2856" b="0" kern="1200" cap="all" spc="306"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32418">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74639" y="2360317"/>
            <a:ext cx="4638880" cy="4129049"/>
          </a:xfrm>
        </p:spPr>
        <p:txBody>
          <a:bodyPr>
            <a:normAutofit/>
          </a:bodyPr>
          <a:lstStyle>
            <a:lvl1pPr>
              <a:lnSpc>
                <a:spcPct val="100000"/>
              </a:lnSpc>
              <a:spcBef>
                <a:spcPts val="204"/>
              </a:spcBef>
              <a:spcAft>
                <a:spcPts val="1224"/>
              </a:spcAft>
              <a:defRPr lang="en-US" sz="1428" spc="102"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32418">
              <a:spcBef>
                <a:spcPts val="1020"/>
              </a:spcBef>
              <a:buNone/>
            </a:pPr>
            <a:r>
              <a:rPr lang="en-US"/>
              <a:t>Edit Master text styles</a:t>
            </a:r>
          </a:p>
        </p:txBody>
      </p:sp>
    </p:spTree>
    <p:extLst>
      <p:ext uri="{BB962C8B-B14F-4D97-AF65-F5344CB8AC3E}">
        <p14:creationId xmlns:p14="http://schemas.microsoft.com/office/powerpoint/2010/main" val="253831521"/>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AC570-8415-492C-9A00-1F0B44456E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03B969-0B82-4B56-BDCC-444B821FD3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C8D9DC-77BF-4815-B13A-62306C918796}"/>
              </a:ext>
            </a:extLst>
          </p:cNvPr>
          <p:cNvSpPr>
            <a:spLocks noGrp="1"/>
          </p:cNvSpPr>
          <p:nvPr>
            <p:ph type="dt" sz="half" idx="10"/>
          </p:nvPr>
        </p:nvSpPr>
        <p:spPr/>
        <p:txBody>
          <a:bodyPr/>
          <a:lstStyle/>
          <a:p>
            <a:fld id="{9A950C5C-D192-40AD-B125-EE2B44A6AE44}" type="datetimeFigureOut">
              <a:rPr lang="en-US" smtClean="0"/>
              <a:t>6/6/2018</a:t>
            </a:fld>
            <a:endParaRPr lang="en-US"/>
          </a:p>
        </p:txBody>
      </p:sp>
      <p:sp>
        <p:nvSpPr>
          <p:cNvPr id="5" name="Footer Placeholder 4">
            <a:extLst>
              <a:ext uri="{FF2B5EF4-FFF2-40B4-BE49-F238E27FC236}">
                <a16:creationId xmlns:a16="http://schemas.microsoft.com/office/drawing/2014/main" id="{88B42F89-2DD3-409F-96A8-A450D3440C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AE6CD6-2448-4DDA-B969-CFF32A6225FF}"/>
              </a:ext>
            </a:extLst>
          </p:cNvPr>
          <p:cNvSpPr>
            <a:spLocks noGrp="1"/>
          </p:cNvSpPr>
          <p:nvPr>
            <p:ph type="sldNum" sz="quarter" idx="12"/>
          </p:nvPr>
        </p:nvSpPr>
        <p:spPr/>
        <p:txBody>
          <a:bodyPr/>
          <a:lstStyle/>
          <a:p>
            <a:fld id="{5A68F514-8939-4AB1-811C-30DD4133B97A}" type="slidenum">
              <a:rPr lang="en-US" smtClean="0"/>
              <a:t>‹#›</a:t>
            </a:fld>
            <a:endParaRPr lang="en-US"/>
          </a:p>
        </p:txBody>
      </p:sp>
    </p:spTree>
    <p:extLst>
      <p:ext uri="{BB962C8B-B14F-4D97-AF65-F5344CB8AC3E}">
        <p14:creationId xmlns:p14="http://schemas.microsoft.com/office/powerpoint/2010/main" val="2640795855"/>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3479712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152144"/>
            <a:ext cx="5486399" cy="2275495"/>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98453"/>
      </p:ext>
    </p:extLst>
  </p:cSld>
  <p:clrMapOvr>
    <a:masterClrMapping/>
  </p:clrMapOvr>
  <p:transition>
    <p:fade/>
  </p:transition>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434709" cy="6994524"/>
          </a:xfrm>
          <a:prstGeom prst="rect">
            <a:avLst/>
          </a:prstGeom>
        </p:spPr>
      </p:pic>
      <p:sp>
        <p:nvSpPr>
          <p:cNvPr id="2" name="Rectangle 1"/>
          <p:cNvSpPr/>
          <p:nvPr userDrawn="1"/>
        </p:nvSpPr>
        <p:spPr bwMode="auto">
          <a:xfrm>
            <a:off x="273050" y="2125663"/>
            <a:ext cx="6400800"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6400736" cy="1828800"/>
          </a:xfrm>
          <a:noFill/>
        </p:spPr>
        <p:txBody>
          <a:bodyPr lIns="146304" tIns="91440" rIns="146304" bIns="91440" anchor="t" anchorCtr="0"/>
          <a:lstStyle>
            <a:lvl1pPr>
              <a:defRPr sz="4800" spc="-100" baseline="0">
                <a:gradFill>
                  <a:gsLst>
                    <a:gs pos="1307">
                      <a:srgbClr val="353535"/>
                    </a:gs>
                    <a:gs pos="30000">
                      <a:srgbClr val="353535"/>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6402388" cy="664797"/>
          </a:xfrm>
        </p:spPr>
        <p:txBody>
          <a:bodyPr wrap="square" lIns="164592" tIns="109728" rIns="164592" bIns="109728">
            <a:spAutoFit/>
          </a:bodyPr>
          <a:lstStyle>
            <a:lvl1pPr marL="0" indent="0">
              <a:spcBef>
                <a:spcPts val="0"/>
              </a:spcBef>
              <a:buNone/>
              <a:defRPr sz="3200">
                <a:gradFill>
                  <a:gsLst>
                    <a:gs pos="1307">
                      <a:srgbClr val="353535"/>
                    </a:gs>
                    <a:gs pos="30000">
                      <a:srgbClr val="353535"/>
                    </a:gs>
                  </a:gsLst>
                  <a:lin ang="5400000" scaled="0"/>
                </a:gradFill>
                <a:latin typeface="+mn-lt"/>
              </a:defRPr>
            </a:lvl1pPr>
          </a:lstStyle>
          <a:p>
            <a:pPr lvl="0"/>
            <a:r>
              <a:rPr lang="en-US" dirty="0"/>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pic>
        <p:nvPicPr>
          <p:cNvPr id="17" name="Picture 16"/>
          <p:cNvPicPr>
            <a:picLocks noChangeAspect="1"/>
          </p:cNvPicPr>
          <p:nvPr userDrawn="1"/>
        </p:nvPicPr>
        <p:blipFill>
          <a:blip r:embed="rId4"/>
          <a:stretch>
            <a:fillRect/>
          </a:stretch>
        </p:blipFill>
        <p:spPr>
          <a:xfrm>
            <a:off x="-1735964" y="1495290"/>
            <a:ext cx="1247775" cy="3076575"/>
          </a:xfrm>
          <a:prstGeom prst="rect">
            <a:avLst/>
          </a:prstGeom>
        </p:spPr>
      </p:pic>
    </p:spTree>
    <p:extLst>
      <p:ext uri="{BB962C8B-B14F-4D97-AF65-F5344CB8AC3E}">
        <p14:creationId xmlns:p14="http://schemas.microsoft.com/office/powerpoint/2010/main" val="2633623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spTree>
    <p:extLst>
      <p:ext uri="{BB962C8B-B14F-4D97-AF65-F5344CB8AC3E}">
        <p14:creationId xmlns:p14="http://schemas.microsoft.com/office/powerpoint/2010/main" val="177886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6208933"/>
            <a:ext cx="1452989"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40363" y="0"/>
            <a:ext cx="6994345" cy="6994524"/>
          </a:xfrm>
          <a:prstGeom prst="rect">
            <a:avLst/>
          </a:prstGeom>
        </p:spPr>
      </p:pic>
    </p:spTree>
    <p:extLst>
      <p:ext uri="{BB962C8B-B14F-4D97-AF65-F5344CB8AC3E}">
        <p14:creationId xmlns:p14="http://schemas.microsoft.com/office/powerpoint/2010/main" val="79438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3563466"/>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6972976"/>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04484829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961056077"/>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08667572"/>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pic>
        <p:nvPicPr>
          <p:cNvPr id="4" name="Picture 3">
            <a:extLst>
              <a:ext uri="{FF2B5EF4-FFF2-40B4-BE49-F238E27FC236}">
                <a16:creationId xmlns:a16="http://schemas.microsoft.com/office/drawing/2014/main" id="{269E0A4C-F0BD-4539-A5C2-4485828D3F3D}"/>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3174317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31394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85883588"/>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30084381"/>
      </p:ext>
    </p:extLst>
  </p:cSld>
  <p:clrMapOvr>
    <a:masterClrMapping/>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E6A286D-8A52-447E-9F95-8A2BDD858472}"/>
              </a:ext>
            </a:extLst>
          </p:cNvPr>
          <p:cNvSpPr>
            <a:spLocks noGrp="1"/>
          </p:cNvSpPr>
          <p:nvPr>
            <p:ph type="title" hasCustomPrompt="1"/>
          </p:nvPr>
        </p:nvSpPr>
        <p:spPr>
          <a:xfrm>
            <a:off x="274639" y="2906331"/>
            <a:ext cx="11887200" cy="1181862"/>
          </a:xfrm>
          <a:noFill/>
        </p:spPr>
        <p:txBody>
          <a:bodyPr tIns="91440" bIns="91440" anchor="t" anchorCtr="0">
            <a:spAutoFit/>
          </a:bodyPr>
          <a:lstStyle>
            <a:lvl1pPr>
              <a:defRPr sz="7198" spc="-100" baseline="0">
                <a:solidFill>
                  <a:schemeClr val="tx1"/>
                </a:solidFill>
              </a:defRPr>
            </a:lvl1pPr>
          </a:lstStyle>
          <a:p>
            <a:r>
              <a:rPr lang="en-US"/>
              <a:t>Section title</a:t>
            </a:r>
          </a:p>
        </p:txBody>
      </p:sp>
      <p:pic>
        <p:nvPicPr>
          <p:cNvPr id="5" name="Picture 4">
            <a:extLst>
              <a:ext uri="{FF2B5EF4-FFF2-40B4-BE49-F238E27FC236}">
                <a16:creationId xmlns:a16="http://schemas.microsoft.com/office/drawing/2014/main" id="{56BBF8E0-2E3C-4435-B648-46D363BD6BF9}"/>
              </a:ext>
            </a:extLst>
          </p:cNvPr>
          <p:cNvPicPr>
            <a:picLocks noChangeAspect="1"/>
          </p:cNvPicPr>
          <p:nvPr userDrawn="1"/>
        </p:nvPicPr>
        <p:blipFill>
          <a:blip r:embed="rId2"/>
          <a:stretch>
            <a:fillRect/>
          </a:stretch>
        </p:blipFill>
        <p:spPr>
          <a:xfrm>
            <a:off x="7604953" y="298255"/>
            <a:ext cx="4322760" cy="6275864"/>
          </a:xfrm>
          <a:prstGeom prst="rect">
            <a:avLst/>
          </a:prstGeom>
        </p:spPr>
      </p:pic>
    </p:spTree>
    <p:extLst>
      <p:ext uri="{BB962C8B-B14F-4D97-AF65-F5344CB8AC3E}">
        <p14:creationId xmlns:p14="http://schemas.microsoft.com/office/powerpoint/2010/main" val="938803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4"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974735534"/>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242115"/>
      </p:ext>
    </p:extLst>
  </p:cSld>
  <p:clrMapOvr>
    <a:masterClrMapping/>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0710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2369836"/>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7580" y="484854"/>
            <a:ext cx="1452989" cy="310896"/>
          </a:xfrm>
          <a:prstGeom prst="rect">
            <a:avLst/>
          </a:prstGeom>
        </p:spPr>
      </p:pic>
    </p:spTree>
    <p:extLst>
      <p:ext uri="{BB962C8B-B14F-4D97-AF65-F5344CB8AC3E}">
        <p14:creationId xmlns:p14="http://schemas.microsoft.com/office/powerpoint/2010/main" val="1322830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8592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0800000">
            <a:off x="5721420" y="0"/>
            <a:ext cx="6715055" cy="6994525"/>
          </a:xfrm>
          <a:prstGeom prst="rect">
            <a:avLst/>
          </a:prstGeom>
          <a:gradFill>
            <a:gsLst>
              <a:gs pos="0">
                <a:srgbClr val="000000">
                  <a:lumMod val="45000"/>
                  <a:alpha val="40000"/>
                </a:srgbClr>
              </a:gs>
              <a:gs pos="26000">
                <a:srgbClr val="000000">
                  <a:alpha val="25000"/>
                </a:srgbClr>
              </a:gs>
              <a:gs pos="62000">
                <a:srgbClr val="000000">
                  <a:alpha val="0"/>
                  <a:lumMod val="5000"/>
                  <a:lumOff val="9500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7" y="444081"/>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1557"/>
              <a:endParaRPr lang="en-US" sz="1798">
                <a:solidFill>
                  <a:srgbClr val="505050"/>
                </a:solidFill>
              </a:endParaRPr>
            </a:p>
          </p:txBody>
        </p:sp>
      </p:grpSp>
      <p:sp>
        <p:nvSpPr>
          <p:cNvPr id="23" name="Rectangle 22"/>
          <p:cNvSpPr/>
          <p:nvPr userDrawn="1"/>
        </p:nvSpPr>
        <p:spPr bwMode="gray">
          <a:xfrm>
            <a:off x="6538477" y="1436210"/>
            <a:ext cx="5447176" cy="3030960"/>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647" tIns="146117" rIns="182647" bIns="146117" numCol="1" spcCol="0" rtlCol="0" fromWordArt="0" anchor="t" anchorCtr="0" forceAA="0" compatLnSpc="1">
            <a:prstTxWarp prst="textNoShape">
              <a:avLst/>
            </a:prstTxWarp>
            <a:noAutofit/>
          </a:bodyPr>
          <a:lstStyle/>
          <a:p>
            <a:pPr algn="ctr" defTabSz="931287" fontAlgn="base">
              <a:lnSpc>
                <a:spcPct val="90000"/>
              </a:lnSpc>
              <a:spcBef>
                <a:spcPct val="0"/>
              </a:spcBef>
              <a:spcAft>
                <a:spcPct val="0"/>
              </a:spcAft>
            </a:pPr>
            <a:endParaRPr lang="en-US" sz="2397"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8" y="1441921"/>
            <a:ext cx="5439287" cy="2129073"/>
          </a:xfrm>
          <a:noFill/>
        </p:spPr>
        <p:txBody>
          <a:bodyPr lIns="182880" tIns="182880" rIns="91440" bIns="91440" anchor="t" anchorCtr="0"/>
          <a:lstStyle>
            <a:lvl1pPr>
              <a:defRPr sz="4890"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746014"/>
            <a:ext cx="5447176" cy="531364"/>
          </a:xfrm>
        </p:spPr>
        <p:txBody>
          <a:bodyPr lIns="182880" tIns="91440" bIns="0" anchor="ctr" anchorCtr="0"/>
          <a:lstStyle>
            <a:lvl1pPr marL="0" indent="0">
              <a:lnSpc>
                <a:spcPct val="100000"/>
              </a:lnSpc>
              <a:spcBef>
                <a:spcPts val="0"/>
              </a:spcBef>
              <a:buNone/>
              <a:defRPr sz="2853">
                <a:solidFill>
                  <a:schemeClr val="bg1"/>
                </a:solidFill>
              </a:defRPr>
            </a:lvl1pPr>
          </a:lstStyle>
          <a:p>
            <a:pPr lvl="0"/>
            <a:r>
              <a:rPr lang="en-US"/>
              <a:t>Subtitle</a:t>
            </a:r>
          </a:p>
        </p:txBody>
      </p:sp>
    </p:spTree>
    <p:extLst>
      <p:ext uri="{BB962C8B-B14F-4D97-AF65-F5344CB8AC3E}">
        <p14:creationId xmlns:p14="http://schemas.microsoft.com/office/powerpoint/2010/main" val="174362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1349299"/>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1"/>
            <a:ext cx="4169782" cy="5645225"/>
          </a:xfrm>
        </p:spPr>
        <p:txBody>
          <a:bodyPr lIns="393192" tIns="91440" bIns="91440">
            <a:normAutofit/>
          </a:bodyPr>
          <a:lstStyle>
            <a:lvl1pPr marL="0" indent="0">
              <a:lnSpc>
                <a:spcPct val="100000"/>
              </a:lnSpc>
              <a:buNone/>
              <a:defRPr sz="1800">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2824299"/>
          </a:xfrm>
        </p:spPr>
        <p:txBody>
          <a:bodyPr lIns="393192" tIns="393192" rIns="182880"/>
          <a:lstStyle>
            <a:lvl1pPr marL="0" indent="0">
              <a:spcAft>
                <a:spcPts val="611"/>
              </a:spcAft>
              <a:buNone/>
              <a:defRPr>
                <a:latin typeface="+mj-lt"/>
              </a:defRPr>
            </a:lvl1pPr>
            <a:lvl2pPr marL="0" indent="0">
              <a:spcAft>
                <a:spcPts val="611"/>
              </a:spcAft>
              <a:buNone/>
              <a:defRPr>
                <a:latin typeface="+mj-lt"/>
              </a:defRPr>
            </a:lvl2pPr>
            <a:lvl3pPr marL="0" indent="0">
              <a:spcAft>
                <a:spcPts val="611"/>
              </a:spcAft>
              <a:buNone/>
              <a:defRPr/>
            </a:lvl3pPr>
            <a:lvl4pPr marL="0" indent="0">
              <a:spcAft>
                <a:spcPts val="611"/>
              </a:spcAft>
              <a:buNone/>
              <a:defRPr/>
            </a:lvl4pPr>
            <a:lvl5pPr marL="0" indent="0">
              <a:spcAft>
                <a:spcPts val="611"/>
              </a:spcAft>
              <a:buNone/>
              <a:defRPr sz="16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78454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5"/>
            <a:ext cx="10058401"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986990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24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309" tIns="149047" rIns="186309" bIns="149047" numCol="1" spcCol="0" rtlCol="0" fromWordArt="0" anchor="t" anchorCtr="0" forceAA="0" compatLnSpc="1">
            <a:prstTxWarp prst="textNoShape">
              <a:avLst/>
            </a:prstTxWarp>
            <a:noAutofit/>
          </a:bodyPr>
          <a:lstStyle/>
          <a:p>
            <a:pPr algn="ctr" defTabSz="950002" fontAlgn="base">
              <a:lnSpc>
                <a:spcPct val="90000"/>
              </a:lnSpc>
              <a:spcBef>
                <a:spcPct val="0"/>
              </a:spcBef>
              <a:spcAft>
                <a:spcPct val="0"/>
              </a:spcAft>
            </a:pPr>
            <a:endParaRPr lang="en-US" sz="2445"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2" y="1"/>
            <a:ext cx="4183177" cy="4849876"/>
          </a:xfrm>
        </p:spPr>
        <p:txBody>
          <a:bodyPr lIns="393192" tIns="393192" rIns="393192" bIns="91440">
            <a:normAutofit/>
          </a:bodyPr>
          <a:lstStyle>
            <a:lvl1pPr marL="0" indent="0">
              <a:buNone/>
              <a:defRPr sz="4400">
                <a:solidFill>
                  <a:schemeClr val="bg1"/>
                </a:solidFill>
                <a:latin typeface="+mj-lt"/>
              </a:defRPr>
            </a:lvl1pPr>
          </a:lstStyle>
          <a:p>
            <a:pPr lvl="0"/>
            <a:r>
              <a:rPr lang="en-US"/>
              <a:t>Title</a:t>
            </a:r>
          </a:p>
        </p:txBody>
      </p:sp>
      <p:sp>
        <p:nvSpPr>
          <p:cNvPr id="7" name="Text Placeholder 5"/>
          <p:cNvSpPr>
            <a:spLocks noGrp="1"/>
          </p:cNvSpPr>
          <p:nvPr>
            <p:ph type="body" sz="quarter" idx="13"/>
          </p:nvPr>
        </p:nvSpPr>
        <p:spPr>
          <a:xfrm>
            <a:off x="5175505" y="0"/>
            <a:ext cx="7260971" cy="2824299"/>
          </a:xfrm>
        </p:spPr>
        <p:txBody>
          <a:bodyPr lIns="393192" tIns="393192" rIns="182880"/>
          <a:lstStyle>
            <a:lvl1pPr marL="0" indent="0">
              <a:spcAft>
                <a:spcPts val="611"/>
              </a:spcAft>
              <a:buNone/>
              <a:defRPr>
                <a:latin typeface="+mj-lt"/>
              </a:defRPr>
            </a:lvl1pPr>
            <a:lvl2pPr marL="0" indent="0">
              <a:spcAft>
                <a:spcPts val="611"/>
              </a:spcAft>
              <a:buNone/>
              <a:defRPr>
                <a:latin typeface="+mj-lt"/>
              </a:defRPr>
            </a:lvl2pPr>
            <a:lvl3pPr marL="0" indent="0">
              <a:spcAft>
                <a:spcPts val="611"/>
              </a:spcAft>
              <a:buNone/>
              <a:defRPr/>
            </a:lvl3pPr>
            <a:lvl4pPr marL="0" indent="0">
              <a:spcAft>
                <a:spcPts val="611"/>
              </a:spcAft>
              <a:buNone/>
              <a:defRPr/>
            </a:lvl4pPr>
            <a:lvl5pPr marL="0" indent="0">
              <a:spcAft>
                <a:spcPts val="611"/>
              </a:spcAft>
              <a:buNone/>
              <a:defRPr sz="163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548159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1" y="1"/>
            <a:ext cx="12436475" cy="1257442"/>
          </a:xfrm>
        </p:spPr>
        <p:txBody>
          <a:bodyPr lIns="393192" tIns="393192" bIns="91440">
            <a:normAutofit/>
          </a:bodyPr>
          <a:lstStyle>
            <a:lvl1pPr marL="0" indent="0">
              <a:spcBef>
                <a:spcPts val="0"/>
              </a:spcBef>
              <a:buNone/>
              <a:defRPr sz="4400">
                <a:solidFill>
                  <a:schemeClr val="accent3"/>
                </a:solidFill>
                <a:latin typeface="+mj-lt"/>
              </a:defRPr>
            </a:lvl1pPr>
          </a:lstStyle>
          <a:p>
            <a:pPr lvl="0"/>
            <a:r>
              <a:rPr lang="en-US"/>
              <a:t>Title</a:t>
            </a:r>
          </a:p>
        </p:txBody>
      </p:sp>
    </p:spTree>
    <p:extLst>
      <p:ext uri="{BB962C8B-B14F-4D97-AF65-F5344CB8AC3E}">
        <p14:creationId xmlns:p14="http://schemas.microsoft.com/office/powerpoint/2010/main" val="201545076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a:t>&lt;theme word here&gt;</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keep transforming</a:t>
            </a:r>
          </a:p>
        </p:txBody>
      </p:sp>
      <p:sp>
        <p:nvSpPr>
          <p:cNvPr id="17" name="TextBox 16">
            <a:extLst>
              <a:ext uri="{FF2B5EF4-FFF2-40B4-BE49-F238E27FC236}">
                <a16:creationId xmlns:a16="http://schemas.microsoft.com/office/drawing/2014/main" id="{08D9541E-22DB-4D52-8181-A1AA5720B347}"/>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18" name="Text Placeholder 4">
            <a:extLst>
              <a:ext uri="{FF2B5EF4-FFF2-40B4-BE49-F238E27FC236}">
                <a16:creationId xmlns:a16="http://schemas.microsoft.com/office/drawing/2014/main" id="{15DD86FF-CF8D-4D5A-97BA-7526A8303C36}"/>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a:t>&lt;theme word here&gt;</a:t>
            </a:r>
          </a:p>
        </p:txBody>
      </p:sp>
      <p:sp>
        <p:nvSpPr>
          <p:cNvPr id="19" name="TextBox 18">
            <a:extLst>
              <a:ext uri="{FF2B5EF4-FFF2-40B4-BE49-F238E27FC236}">
                <a16:creationId xmlns:a16="http://schemas.microsoft.com/office/drawing/2014/main" id="{01931529-E991-4DB3-B887-1383B877392A}"/>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sp>
        <p:nvSpPr>
          <p:cNvPr id="20" name="TextBox 19">
            <a:extLst>
              <a:ext uri="{FF2B5EF4-FFF2-40B4-BE49-F238E27FC236}">
                <a16:creationId xmlns:a16="http://schemas.microsoft.com/office/drawing/2014/main" id="{C6B98947-DEBB-40AF-8C56-C6A65155B05A}"/>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a:gradFill>
                  <a:gsLst>
                    <a:gs pos="2917">
                      <a:schemeClr val="tx1"/>
                    </a:gs>
                    <a:gs pos="30000">
                      <a:schemeClr val="tx1"/>
                    </a:gs>
                  </a:gsLst>
                  <a:lin ang="5400000" scaled="0"/>
                </a:gradFill>
                <a:latin typeface="+mj-lt"/>
              </a:rPr>
              <a:t>to</a:t>
            </a:r>
          </a:p>
        </p:txBody>
      </p:sp>
      <p:grpSp>
        <p:nvGrpSpPr>
          <p:cNvPr id="21" name="Group 20">
            <a:extLst>
              <a:ext uri="{FF2B5EF4-FFF2-40B4-BE49-F238E27FC236}">
                <a16:creationId xmlns:a16="http://schemas.microsoft.com/office/drawing/2014/main" id="{401AB3B0-9D9C-4DCF-AD0D-97258F1220DE}"/>
              </a:ext>
            </a:extLst>
          </p:cNvPr>
          <p:cNvGrpSpPr/>
          <p:nvPr userDrawn="1"/>
        </p:nvGrpSpPr>
        <p:grpSpPr>
          <a:xfrm>
            <a:off x="7490065" y="6118886"/>
            <a:ext cx="4817272" cy="640363"/>
            <a:chOff x="274638" y="4554931"/>
            <a:chExt cx="4817273" cy="640363"/>
          </a:xfrm>
        </p:grpSpPr>
        <p:sp>
          <p:nvSpPr>
            <p:cNvPr id="22" name="TextBox 21">
              <a:extLst>
                <a:ext uri="{FF2B5EF4-FFF2-40B4-BE49-F238E27FC236}">
                  <a16:creationId xmlns:a16="http://schemas.microsoft.com/office/drawing/2014/main" id="{A51D9E96-E652-43D7-AD1D-25CF06E38D9D}"/>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23" name="Straight Connector 22">
              <a:extLst>
                <a:ext uri="{FF2B5EF4-FFF2-40B4-BE49-F238E27FC236}">
                  <a16:creationId xmlns:a16="http://schemas.microsoft.com/office/drawing/2014/main" id="{E10FA7F9-9C23-492E-BC3D-96F67220A1CC}"/>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7009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grpSp>
        <p:nvGrpSpPr>
          <p:cNvPr id="12" name="Group 11"/>
          <p:cNvGrpSpPr/>
          <p:nvPr userDrawn="1"/>
        </p:nvGrpSpPr>
        <p:grpSpPr>
          <a:xfrm>
            <a:off x="7490065" y="6118886"/>
            <a:ext cx="4817272" cy="640363"/>
            <a:chOff x="274638" y="4554931"/>
            <a:chExt cx="4817273" cy="640363"/>
          </a:xfrm>
        </p:grpSpPr>
        <p:sp>
          <p:nvSpPr>
            <p:cNvPr id="7" name="TextBox 6"/>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Seattle, WA	Jan 29–Feb 2, 2018</a:t>
              </a:r>
            </a:p>
          </p:txBody>
        </p:sp>
        <p:cxnSp>
          <p:nvCxnSpPr>
            <p:cNvPr id="10" name="Straight Connector 9"/>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5812" y="2678502"/>
            <a:ext cx="11485189"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Microsoft Ready to keep transforming</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5026090" y="3480101"/>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a:gradFill>
                  <a:gsLst>
                    <a:gs pos="2917">
                      <a:schemeClr val="tx1"/>
                    </a:gs>
                    <a:gs pos="30000">
                      <a:schemeClr val="tx1"/>
                    </a:gs>
                  </a:gsLst>
                  <a:lin ang="5400000" scaled="0"/>
                </a:gradFill>
                <a:latin typeface="+mj-lt"/>
              </a:rPr>
              <a:t>to grow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5026090" y="4281700"/>
            <a:ext cx="5774938" cy="1058078"/>
          </a:xfrm>
          <a:prstGeom prst="rect">
            <a:avLst/>
          </a:prstGeom>
          <a:noFill/>
        </p:spPr>
        <p:txBody>
          <a:bodyPr wrap="square" lIns="182854" tIns="146283" rIns="182854" bIns="146283" rtlCol="0">
            <a:spAutoFit/>
          </a:bodyPr>
          <a:lstStyle/>
          <a:p>
            <a:pPr algn="l">
              <a:lnSpc>
                <a:spcPct val="90000"/>
              </a:lnSpc>
              <a:spcAft>
                <a:spcPts val="600"/>
              </a:spcAft>
            </a:pPr>
            <a:r>
              <a:rPr lang="en-US" sz="5399">
                <a:gradFill>
                  <a:gsLst>
                    <a:gs pos="2917">
                      <a:schemeClr val="tx1"/>
                    </a:gs>
                    <a:gs pos="30000">
                      <a:schemeClr val="tx1"/>
                    </a:gs>
                  </a:gsLst>
                  <a:lin ang="5400000" scaled="0"/>
                </a:gradFill>
                <a:latin typeface="+mj-lt"/>
              </a:rPr>
              <a:t>to succeed</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5026089" y="1876904"/>
            <a:ext cx="2627012"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learn</a:t>
            </a:r>
          </a:p>
        </p:txBody>
      </p:sp>
      <p:sp>
        <p:nvSpPr>
          <p:cNvPr id="13" name="TextBox 12">
            <a:extLst>
              <a:ext uri="{FF2B5EF4-FFF2-40B4-BE49-F238E27FC236}">
                <a16:creationId xmlns:a16="http://schemas.microsoft.com/office/drawing/2014/main" id="{AA75F147-F187-406F-B1C7-8708AB3B7EBF}"/>
              </a:ext>
            </a:extLst>
          </p:cNvPr>
          <p:cNvSpPr txBox="1"/>
          <p:nvPr userDrawn="1"/>
        </p:nvSpPr>
        <p:spPr>
          <a:xfrm>
            <a:off x="5026089" y="1076253"/>
            <a:ext cx="3067913" cy="1058078"/>
          </a:xfrm>
          <a:prstGeom prst="rect">
            <a:avLst/>
          </a:prstGeom>
          <a:noFill/>
        </p:spPr>
        <p:txBody>
          <a:bodyPr wrap="none" lIns="182854" tIns="146283" rIns="182854" bIns="146283" rtlCol="0">
            <a:spAutoFit/>
          </a:bodyPr>
          <a:lstStyle/>
          <a:p>
            <a:pPr>
              <a:lnSpc>
                <a:spcPct val="90000"/>
              </a:lnSpc>
              <a:spcAft>
                <a:spcPts val="600"/>
              </a:spcAft>
            </a:pPr>
            <a:r>
              <a:rPr lang="en-US" sz="5399">
                <a:gradFill>
                  <a:gsLst>
                    <a:gs pos="2917">
                      <a:schemeClr val="tx1"/>
                    </a:gs>
                    <a:gs pos="30000">
                      <a:schemeClr val="tx1"/>
                    </a:gs>
                  </a:gsLst>
                  <a:lin ang="5400000" scaled="0"/>
                </a:gradFill>
                <a:latin typeface="+mj-lt"/>
              </a:rPr>
              <a:t>to dream</a:t>
            </a:r>
          </a:p>
        </p:txBody>
      </p:sp>
    </p:spTree>
    <p:extLst>
      <p:ext uri="{BB962C8B-B14F-4D97-AF65-F5344CB8AC3E}">
        <p14:creationId xmlns:p14="http://schemas.microsoft.com/office/powerpoint/2010/main" val="1660849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Yammer hashtag</a:t>
            </a:r>
          </a:p>
        </p:txBody>
      </p:sp>
    </p:spTree>
    <p:extLst>
      <p:ext uri="{BB962C8B-B14F-4D97-AF65-F5344CB8AC3E}">
        <p14:creationId xmlns:p14="http://schemas.microsoft.com/office/powerpoint/2010/main" val="3613683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34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759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5894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978487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5318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b" anchorCtr="0"/>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6572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827415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962513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9473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335283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30992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28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274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Confidentiality slide</a:t>
            </a:r>
          </a:p>
        </p:txBody>
      </p:sp>
      <p:grpSp>
        <p:nvGrpSpPr>
          <p:cNvPr id="17" name="Group 16"/>
          <p:cNvGrpSpPr/>
          <p:nvPr userDrawn="1"/>
        </p:nvGrpSpPr>
        <p:grpSpPr>
          <a:xfrm>
            <a:off x="1041241" y="2336981"/>
            <a:ext cx="10455313" cy="10297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533888" y="4471902"/>
            <a:ext cx="11368701" cy="2244765"/>
          </a:xfrm>
          <a:prstGeom prst="rect">
            <a:avLst/>
          </a:prstGeom>
          <a:noFill/>
        </p:spPr>
        <p:txBody>
          <a:bodyPr wrap="none" lIns="182854" tIns="146283" rIns="182854" bIns="146283" rtlCol="0" anchor="ctr">
            <a:spAutoFit/>
          </a:bodyPr>
          <a:lstStyle/>
          <a:p>
            <a:pPr algn="ctr">
              <a:lnSpc>
                <a:spcPct val="90000"/>
              </a:lnSpc>
              <a:spcBef>
                <a:spcPts val="1199"/>
              </a:spcBef>
              <a:spcAft>
                <a:spcPts val="600"/>
              </a:spcAft>
            </a:pPr>
            <a:r>
              <a:rPr lang="en-US" sz="2200">
                <a:gradFill>
                  <a:gsLst>
                    <a:gs pos="2917">
                      <a:schemeClr val="tx1"/>
                    </a:gs>
                    <a:gs pos="30000">
                      <a:schemeClr val="tx1"/>
                    </a:gs>
                  </a:gsLst>
                  <a:lin ang="5400000" scaled="0"/>
                </a:gradFill>
              </a:rPr>
              <a:t>Microsoft Ready content is </a:t>
            </a: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post Microsoft Ready content to any blogs or external websites</a:t>
            </a:r>
          </a:p>
          <a:p>
            <a:pPr algn="ctr">
              <a:lnSpc>
                <a:spcPct val="90000"/>
              </a:lnSpc>
              <a:spcBef>
                <a:spcPts val="1199"/>
              </a:spcBef>
              <a:spcAft>
                <a:spcPts val="600"/>
              </a:spcAft>
            </a:pPr>
            <a:r>
              <a:rPr lang="en-US" sz="2200"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200">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199"/>
              </a:spcBef>
              <a:spcAft>
                <a:spcPts val="600"/>
              </a:spcAft>
            </a:pPr>
            <a:r>
              <a:rPr lang="en-US" sz="2200">
                <a:gradFill>
                  <a:gsLst>
                    <a:gs pos="2917">
                      <a:schemeClr val="tx1"/>
                    </a:gs>
                    <a:gs pos="30000">
                      <a:schemeClr val="tx1"/>
                    </a:gs>
                  </a:gsLst>
                  <a:lin ang="5400000" scaled="0"/>
                </a:gradFill>
              </a:rPr>
              <a:t>Content will be available to internal audiences on-demand post-event</a:t>
            </a:r>
          </a:p>
        </p:txBody>
      </p:sp>
    </p:spTree>
    <p:extLst>
      <p:ext uri="{BB962C8B-B14F-4D97-AF65-F5344CB8AC3E}">
        <p14:creationId xmlns:p14="http://schemas.microsoft.com/office/powerpoint/2010/main" val="750538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9674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317408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212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30314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39230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193643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0810980"/>
      </p:ext>
    </p:extLst>
  </p:cSld>
  <p:clrMapOvr>
    <a:masterClrMapping/>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8285908"/>
      </p:ext>
    </p:extLst>
  </p:cSld>
  <p:clrMapOvr>
    <a:masterClrMapping/>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userDrawn="1">
  <p:cSld name="1_Tall graphic Layout">
    <p:bg>
      <p:bgPr>
        <a:solidFill>
          <a:schemeClr val="bg1">
            <a:lumMod val="85000"/>
          </a:schemeClr>
        </a:solidFill>
        <a:effectLst/>
      </p:bgPr>
    </p:bg>
    <p:spTree>
      <p:nvGrpSpPr>
        <p:cNvPr id="1" name=""/>
        <p:cNvGrpSpPr/>
        <p:nvPr/>
      </p:nvGrpSpPr>
      <p:grpSpPr>
        <a:xfrm>
          <a:off x="0" y="0"/>
          <a:ext cx="0" cy="0"/>
          <a:chOff x="0" y="0"/>
          <a:chExt cx="0" cy="0"/>
        </a:xfrm>
      </p:grpSpPr>
      <p:sp>
        <p:nvSpPr>
          <p:cNvPr id="13" name="Rectangle 12"/>
          <p:cNvSpPr>
            <a:spLocks noChangeArrowheads="1"/>
          </p:cNvSpPr>
          <p:nvPr userDrawn="1"/>
        </p:nvSpPr>
        <p:spPr bwMode="auto">
          <a:xfrm>
            <a:off x="186547" y="0"/>
            <a:ext cx="12249928" cy="6994525"/>
          </a:xfrm>
          <a:prstGeom prst="rect">
            <a:avLst/>
          </a:prstGeom>
          <a:solidFill>
            <a:schemeClr val="bg1"/>
          </a:solidFill>
          <a:ln>
            <a:noFill/>
          </a:ln>
        </p:spPr>
        <p:txBody>
          <a:bodyPr vert="horz" wrap="square" lIns="93260" tIns="46630" rIns="93260" bIns="46630" numCol="1" anchor="t" anchorCtr="0" compatLnSpc="1">
            <a:prstTxWarp prst="textNoShape">
              <a:avLst/>
            </a:prstTxWarp>
          </a:bodyPr>
          <a:lstStyle/>
          <a:p>
            <a:endParaRPr lang="en-US" sz="1836"/>
          </a:p>
        </p:txBody>
      </p:sp>
      <p:sp>
        <p:nvSpPr>
          <p:cNvPr id="3" name="Rectangle 2"/>
          <p:cNvSpPr/>
          <p:nvPr userDrawn="1"/>
        </p:nvSpPr>
        <p:spPr>
          <a:xfrm>
            <a:off x="0" y="-1"/>
            <a:ext cx="3917490" cy="6994526"/>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 name="Title 1"/>
          <p:cNvSpPr>
            <a:spLocks noGrp="1"/>
          </p:cNvSpPr>
          <p:nvPr>
            <p:ph type="title" hasCustomPrompt="1"/>
          </p:nvPr>
        </p:nvSpPr>
        <p:spPr>
          <a:xfrm>
            <a:off x="497459" y="373041"/>
            <a:ext cx="3109119" cy="932293"/>
          </a:xfrm>
        </p:spPr>
        <p:txBody>
          <a:bodyPr/>
          <a:lstStyle>
            <a:lvl1pPr>
              <a:defRPr sz="2244" baseline="0">
                <a:solidFill>
                  <a:schemeClr val="tx1"/>
                </a:solidFill>
              </a:defRPr>
            </a:lvl1pPr>
          </a:lstStyle>
          <a:p>
            <a:r>
              <a:rPr lang="en-US"/>
              <a:t>Click to add title of the research graphic</a:t>
            </a:r>
          </a:p>
        </p:txBody>
      </p:sp>
      <p:sp>
        <p:nvSpPr>
          <p:cNvPr id="5" name="Content Placeholder 4"/>
          <p:cNvSpPr>
            <a:spLocks noGrp="1"/>
          </p:cNvSpPr>
          <p:nvPr>
            <p:ph sz="quarter" idx="10" hasCustomPrompt="1"/>
          </p:nvPr>
        </p:nvSpPr>
        <p:spPr>
          <a:xfrm>
            <a:off x="4228401" y="3030374"/>
            <a:ext cx="7897162" cy="442604"/>
          </a:xfrm>
        </p:spPr>
        <p:txBody>
          <a:bodyPr anchor="ctr"/>
          <a:lstStyle>
            <a:lvl1pPr marL="0" indent="0" algn="ctr">
              <a:buNone/>
              <a:defRPr sz="1836"/>
            </a:lvl1pPr>
            <a:lvl3pPr>
              <a:buClr>
                <a:schemeClr val="tx2"/>
              </a:buClr>
              <a:defRPr/>
            </a:lvl3pPr>
            <a:lvl4pPr>
              <a:buClr>
                <a:schemeClr val="tx2"/>
              </a:buClr>
              <a:defRPr/>
            </a:lvl4pPr>
            <a:lvl5pPr>
              <a:buClr>
                <a:schemeClr val="tx2"/>
              </a:buClr>
              <a:defRPr/>
            </a:lvl5pPr>
          </a:lstStyle>
          <a:p>
            <a:pPr lvl="0"/>
            <a:r>
              <a:rPr lang="en-US"/>
              <a:t>Click icon to add a research graphic</a:t>
            </a:r>
          </a:p>
        </p:txBody>
      </p:sp>
      <p:sp>
        <p:nvSpPr>
          <p:cNvPr id="6" name="Source line"/>
          <p:cNvSpPr>
            <a:spLocks noGrp="1"/>
          </p:cNvSpPr>
          <p:nvPr>
            <p:ph type="body" sz="half" idx="2" hasCustomPrompt="1"/>
          </p:nvPr>
        </p:nvSpPr>
        <p:spPr>
          <a:xfrm>
            <a:off x="4228401" y="6198628"/>
            <a:ext cx="7897162" cy="329598"/>
          </a:xfrm>
        </p:spPr>
        <p:txBody>
          <a:bodyPr wrap="square" anchor="b" anchorCtr="0">
            <a:spAutoFit/>
          </a:bodyPr>
          <a:lstStyle>
            <a:lvl1pPr marL="0" indent="0" algn="l">
              <a:lnSpc>
                <a:spcPct val="100000"/>
              </a:lnSpc>
              <a:spcBef>
                <a:spcPts val="0"/>
              </a:spcBef>
              <a:spcAft>
                <a:spcPts val="0"/>
              </a:spcAft>
              <a:buNone/>
              <a:defRPr sz="918" b="0">
                <a:solidFill>
                  <a:schemeClr val="tx1"/>
                </a:solidFill>
                <a:latin typeface="Arial" pitchFamily="34" charset="0"/>
                <a:cs typeface="Arial" pitchFamily="34" charset="0"/>
              </a:defRPr>
            </a:lvl1pPr>
            <a:lvl2pPr marL="466298" indent="0">
              <a:buNone/>
              <a:defRPr sz="1224"/>
            </a:lvl2pPr>
            <a:lvl3pPr marL="932597" indent="0">
              <a:buNone/>
              <a:defRPr sz="1020"/>
            </a:lvl3pPr>
            <a:lvl4pPr marL="1398895" indent="0">
              <a:buNone/>
              <a:defRPr sz="918"/>
            </a:lvl4pPr>
            <a:lvl5pPr marL="1865193" indent="0">
              <a:buNone/>
              <a:defRPr sz="918"/>
            </a:lvl5pPr>
            <a:lvl6pPr marL="2331491" indent="0">
              <a:buNone/>
              <a:defRPr sz="918"/>
            </a:lvl6pPr>
            <a:lvl7pPr marL="2797790" indent="0">
              <a:buNone/>
              <a:defRPr sz="918"/>
            </a:lvl7pPr>
            <a:lvl8pPr marL="3264088" indent="0">
              <a:buNone/>
              <a:defRPr sz="918"/>
            </a:lvl8pPr>
            <a:lvl9pPr marL="3730386" indent="0">
              <a:buNone/>
              <a:defRPr sz="918"/>
            </a:lvl9pPr>
          </a:lstStyle>
          <a:p>
            <a:pPr lvl="0"/>
            <a:r>
              <a:rPr lang="en-US"/>
              <a:t>Source line (will not appear in presentation mode if left blank)</a:t>
            </a:r>
          </a:p>
        </p:txBody>
      </p:sp>
    </p:spTree>
    <p:extLst>
      <p:ext uri="{BB962C8B-B14F-4D97-AF65-F5344CB8AC3E}">
        <p14:creationId xmlns:p14="http://schemas.microsoft.com/office/powerpoint/2010/main" val="561680338"/>
      </p:ext>
    </p:extLst>
  </p:cSld>
  <p:clrMapOvr>
    <a:masterClrMapping/>
  </p:clrMapOvr>
  <p:transition>
    <p:fade/>
  </p:transition>
  <p:extLst mod="1">
    <p:ext uri="{DCECCB84-F9BA-43D5-87BE-67443E8EF086}">
      <p15:sldGuideLst xmlns:p15="http://schemas.microsoft.com/office/powerpoint/2012/main"/>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842995"/>
      </p:ext>
    </p:extLst>
  </p:cSld>
  <p:clrMapOvr>
    <a:masterClrMapping/>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46911291"/>
      </p:ext>
    </p:extLst>
  </p:cSld>
  <p:clrMapOvr>
    <a:masterClrMapping/>
  </p:clrMapOvr>
  <p:transition>
    <p:fad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269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015959"/>
      </p:ext>
    </p:extLst>
  </p:cSld>
  <p:clrMapOvr>
    <a:masterClrMapping/>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172774"/>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35751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55001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userDrawn="1">
  <p:cSld name="13_THREE COLUMN DARK">
    <p:spTree>
      <p:nvGrpSpPr>
        <p:cNvPr id="1" name=""/>
        <p:cNvGrpSpPr/>
        <p:nvPr/>
      </p:nvGrpSpPr>
      <p:grpSpPr>
        <a:xfrm>
          <a:off x="0" y="0"/>
          <a:ext cx="0" cy="0"/>
          <a:chOff x="0" y="0"/>
          <a:chExt cx="0" cy="0"/>
        </a:xfrm>
      </p:grpSpPr>
      <p:sp>
        <p:nvSpPr>
          <p:cNvPr id="6" name="Text Placeholder 2"/>
          <p:cNvSpPr>
            <a:spLocks noGrp="1"/>
          </p:cNvSpPr>
          <p:nvPr>
            <p:ph type="body" sz="quarter" idx="14" hasCustomPrompt="1"/>
          </p:nvPr>
        </p:nvSpPr>
        <p:spPr>
          <a:xfrm>
            <a:off x="394821" y="341738"/>
            <a:ext cx="11644779"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16763">
                      <a:schemeClr val="tx1"/>
                    </a:gs>
                    <a:gs pos="38728">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11" name="Text Placeholder 2">
            <a:extLst>
              <a:ext uri="{FF2B5EF4-FFF2-40B4-BE49-F238E27FC236}">
                <a16:creationId xmlns:a16="http://schemas.microsoft.com/office/drawing/2014/main" id="{7E90435C-B53E-4681-A0F7-3521424C3B86}"/>
              </a:ext>
            </a:extLst>
          </p:cNvPr>
          <p:cNvSpPr>
            <a:spLocks noGrp="1"/>
          </p:cNvSpPr>
          <p:nvPr>
            <p:ph type="body" sz="quarter" idx="18" hasCustomPrompt="1"/>
          </p:nvPr>
        </p:nvSpPr>
        <p:spPr>
          <a:xfrm>
            <a:off x="6283981" y="2185093"/>
            <a:ext cx="275255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a:extLst>
              <a:ext uri="{FF2B5EF4-FFF2-40B4-BE49-F238E27FC236}">
                <a16:creationId xmlns:a16="http://schemas.microsoft.com/office/drawing/2014/main" id="{40F8A746-2D49-4175-86F8-0947B73FD1F8}"/>
              </a:ext>
            </a:extLst>
          </p:cNvPr>
          <p:cNvSpPr>
            <a:spLocks noGrp="1"/>
          </p:cNvSpPr>
          <p:nvPr>
            <p:ph type="body" sz="quarter" idx="19" hasCustomPrompt="1"/>
          </p:nvPr>
        </p:nvSpPr>
        <p:spPr>
          <a:xfrm>
            <a:off x="6282865" y="1678138"/>
            <a:ext cx="2753208"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3" name="Text Placeholder 2">
            <a:extLst>
              <a:ext uri="{FF2B5EF4-FFF2-40B4-BE49-F238E27FC236}">
                <a16:creationId xmlns:a16="http://schemas.microsoft.com/office/drawing/2014/main" id="{DD60F9F9-3721-4DAD-926B-E81D0BEE0EE2}"/>
              </a:ext>
            </a:extLst>
          </p:cNvPr>
          <p:cNvSpPr>
            <a:spLocks noGrp="1"/>
          </p:cNvSpPr>
          <p:nvPr>
            <p:ph type="body" sz="quarter" idx="16" hasCustomPrompt="1"/>
          </p:nvPr>
        </p:nvSpPr>
        <p:spPr>
          <a:xfrm>
            <a:off x="3359811" y="2185093"/>
            <a:ext cx="275255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4" name="Text Placeholder 2">
            <a:extLst>
              <a:ext uri="{FF2B5EF4-FFF2-40B4-BE49-F238E27FC236}">
                <a16:creationId xmlns:a16="http://schemas.microsoft.com/office/drawing/2014/main" id="{EDB9E1FD-566D-4B39-BEDF-58FEBCFE8C61}"/>
              </a:ext>
            </a:extLst>
          </p:cNvPr>
          <p:cNvSpPr>
            <a:spLocks noGrp="1"/>
          </p:cNvSpPr>
          <p:nvPr>
            <p:ph type="body" sz="quarter" idx="17" hasCustomPrompt="1"/>
          </p:nvPr>
        </p:nvSpPr>
        <p:spPr>
          <a:xfrm>
            <a:off x="3359494" y="1678138"/>
            <a:ext cx="2753208"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5" name="Text Placeholder 2">
            <a:extLst>
              <a:ext uri="{FF2B5EF4-FFF2-40B4-BE49-F238E27FC236}">
                <a16:creationId xmlns:a16="http://schemas.microsoft.com/office/drawing/2014/main" id="{B5E31426-5102-43CC-AB07-7299DFE3A0FB}"/>
              </a:ext>
            </a:extLst>
          </p:cNvPr>
          <p:cNvSpPr>
            <a:spLocks noGrp="1"/>
          </p:cNvSpPr>
          <p:nvPr>
            <p:ph type="body" sz="quarter" idx="11" hasCustomPrompt="1"/>
          </p:nvPr>
        </p:nvSpPr>
        <p:spPr>
          <a:xfrm>
            <a:off x="435641" y="2185093"/>
            <a:ext cx="275255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6" name="Text Placeholder 2">
            <a:extLst>
              <a:ext uri="{FF2B5EF4-FFF2-40B4-BE49-F238E27FC236}">
                <a16:creationId xmlns:a16="http://schemas.microsoft.com/office/drawing/2014/main" id="{A88BF5D1-12AE-4CBD-AD68-A1A8B9394F89}"/>
              </a:ext>
            </a:extLst>
          </p:cNvPr>
          <p:cNvSpPr>
            <a:spLocks noGrp="1"/>
          </p:cNvSpPr>
          <p:nvPr>
            <p:ph type="body" sz="quarter" idx="15" hasCustomPrompt="1"/>
          </p:nvPr>
        </p:nvSpPr>
        <p:spPr>
          <a:xfrm>
            <a:off x="436123" y="1678138"/>
            <a:ext cx="2753208"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a:extLst>
              <a:ext uri="{FF2B5EF4-FFF2-40B4-BE49-F238E27FC236}">
                <a16:creationId xmlns:a16="http://schemas.microsoft.com/office/drawing/2014/main" id="{CC1AD4DD-31C0-4E98-9E69-AD4BA65B552A}"/>
              </a:ext>
            </a:extLst>
          </p:cNvPr>
          <p:cNvSpPr>
            <a:spLocks noGrp="1"/>
          </p:cNvSpPr>
          <p:nvPr>
            <p:ph type="body" sz="quarter" idx="20" hasCustomPrompt="1"/>
          </p:nvPr>
        </p:nvSpPr>
        <p:spPr>
          <a:xfrm>
            <a:off x="9208151" y="2186831"/>
            <a:ext cx="275255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2" name="Text Placeholder 2">
            <a:extLst>
              <a:ext uri="{FF2B5EF4-FFF2-40B4-BE49-F238E27FC236}">
                <a16:creationId xmlns:a16="http://schemas.microsoft.com/office/drawing/2014/main" id="{6386FDC9-3416-4602-B86F-E32E770DDD1A}"/>
              </a:ext>
            </a:extLst>
          </p:cNvPr>
          <p:cNvSpPr>
            <a:spLocks noGrp="1"/>
          </p:cNvSpPr>
          <p:nvPr>
            <p:ph type="body" sz="quarter" idx="21" hasCustomPrompt="1"/>
          </p:nvPr>
        </p:nvSpPr>
        <p:spPr>
          <a:xfrm>
            <a:off x="9206237" y="1679876"/>
            <a:ext cx="2753208"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tx1"/>
                    </a:gs>
                    <a:gs pos="14159">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81082535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showMasterSp="0" preserve="1" userDrawn="1">
  <p:cSld name="6_COV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C59FE0B-276A-4836-9331-78F9E04D0B83}"/>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5996"/>
                    </a14:imgEffect>
                    <a14:imgEffect>
                      <a14:saturation sat="162000"/>
                    </a14:imgEffect>
                    <a14:imgEffect>
                      <a14:brightnessContrast bright="-18000" contrast="27000"/>
                    </a14:imgEffect>
                  </a14:imgLayer>
                </a14:imgProps>
              </a:ext>
              <a:ext uri="{28A0092B-C50C-407E-A947-70E740481C1C}">
                <a14:useLocalDpi xmlns:a14="http://schemas.microsoft.com/office/drawing/2010/main"/>
              </a:ext>
            </a:extLst>
          </a:blip>
          <a:srcRect l="9434" t="7879" r="8926" b="23246"/>
          <a:stretch/>
        </p:blipFill>
        <p:spPr>
          <a:xfrm>
            <a:off x="0" y="0"/>
            <a:ext cx="12436475" cy="6994525"/>
          </a:xfrm>
          <a:prstGeom prst="rect">
            <a:avLst/>
          </a:prstGeom>
        </p:spPr>
      </p:pic>
      <p:sp>
        <p:nvSpPr>
          <p:cNvPr id="15" name="Rectangle 14">
            <a:extLst>
              <a:ext uri="{FF2B5EF4-FFF2-40B4-BE49-F238E27FC236}">
                <a16:creationId xmlns:a16="http://schemas.microsoft.com/office/drawing/2014/main" id="{F6F8842B-8AAE-4527-B7F8-79F687662866}"/>
              </a:ext>
            </a:extLst>
          </p:cNvPr>
          <p:cNvSpPr/>
          <p:nvPr userDrawn="1"/>
        </p:nvSpPr>
        <p:spPr>
          <a:xfrm>
            <a:off x="0" y="0"/>
            <a:ext cx="12436475" cy="6994525"/>
          </a:xfrm>
          <a:prstGeom prst="rect">
            <a:avLst/>
          </a:prstGeom>
          <a:gradFill>
            <a:gsLst>
              <a:gs pos="38000">
                <a:schemeClr val="tx1">
                  <a:alpha val="0"/>
                </a:schemeClr>
              </a:gs>
              <a:gs pos="66000">
                <a:schemeClr val="tx1">
                  <a:alpha val="67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2172">
              <a:gradFill>
                <a:gsLst>
                  <a:gs pos="53097">
                    <a:schemeClr val="tx1"/>
                  </a:gs>
                  <a:gs pos="29000">
                    <a:schemeClr val="tx1"/>
                  </a:gs>
                </a:gsLst>
                <a:lin ang="5400000" scaled="1"/>
              </a:gradFill>
            </a:endParaRPr>
          </a:p>
        </p:txBody>
      </p:sp>
      <p:sp>
        <p:nvSpPr>
          <p:cNvPr id="11" name="Rectangle 10"/>
          <p:cNvSpPr/>
          <p:nvPr userDrawn="1"/>
        </p:nvSpPr>
        <p:spPr>
          <a:xfrm>
            <a:off x="4293705" y="2132565"/>
            <a:ext cx="8142771" cy="4861960"/>
          </a:xfrm>
          <a:prstGeom prst="rect">
            <a:avLst/>
          </a:prstGeom>
          <a:gradFill>
            <a:gsLst>
              <a:gs pos="66000">
                <a:srgbClr val="000000">
                  <a:alpha val="0"/>
                </a:srgbClr>
              </a:gs>
              <a:gs pos="100000">
                <a:srgbClr val="000000">
                  <a:alpha val="50000"/>
                </a:srgbClr>
              </a:gs>
            </a:gsLst>
            <a:lin ang="30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1800">
              <a:gradFill>
                <a:gsLst>
                  <a:gs pos="53097">
                    <a:schemeClr val="tx1"/>
                  </a:gs>
                  <a:gs pos="29000">
                    <a:schemeClr val="tx1"/>
                  </a:gs>
                </a:gsLst>
                <a:lin ang="5400000" scaled="1"/>
              </a:gradFill>
            </a:endParaRPr>
          </a:p>
        </p:txBody>
      </p:sp>
      <p:sp>
        <p:nvSpPr>
          <p:cNvPr id="14" name="Text Placeholder 2"/>
          <p:cNvSpPr>
            <a:spLocks noGrp="1"/>
          </p:cNvSpPr>
          <p:nvPr>
            <p:ph type="body" sz="quarter" idx="12" hasCustomPrompt="1"/>
          </p:nvPr>
        </p:nvSpPr>
        <p:spPr>
          <a:xfrm>
            <a:off x="727450" y="5936806"/>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gradFill>
                  <a:gsLst>
                    <a:gs pos="19251">
                      <a:schemeClr val="accent4"/>
                    </a:gs>
                    <a:gs pos="38000">
                      <a:schemeClr val="accent4"/>
                    </a:gs>
                  </a:gsLst>
                  <a:lin ang="10800000" scaled="0"/>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6" name="Text Placeholder 2"/>
          <p:cNvSpPr>
            <a:spLocks noGrp="1"/>
          </p:cNvSpPr>
          <p:nvPr>
            <p:ph type="body" sz="quarter" idx="10" hasCustomPrompt="1"/>
          </p:nvPr>
        </p:nvSpPr>
        <p:spPr>
          <a:xfrm>
            <a:off x="727436" y="5481851"/>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gradFill>
                  <a:gsLst>
                    <a:gs pos="19251">
                      <a:schemeClr val="accent4"/>
                    </a:gs>
                    <a:gs pos="38000">
                      <a:schemeClr val="accent4"/>
                    </a:gs>
                  </a:gsLst>
                  <a:lin ang="10800000" scaled="0"/>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3" name="Straight Connector 22"/>
          <p:cNvCxnSpPr/>
          <p:nvPr userDrawn="1"/>
        </p:nvCxnSpPr>
        <p:spPr>
          <a:xfrm>
            <a:off x="474252" y="5524850"/>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9" name="Text Placeholder 2"/>
          <p:cNvSpPr>
            <a:spLocks noGrp="1"/>
          </p:cNvSpPr>
          <p:nvPr>
            <p:ph type="body" sz="quarter" idx="13" hasCustomPrompt="1"/>
          </p:nvPr>
        </p:nvSpPr>
        <p:spPr>
          <a:xfrm>
            <a:off x="388294" y="1360970"/>
            <a:ext cx="6628819" cy="3799253"/>
          </a:xfrm>
        </p:spPr>
        <p:txBody>
          <a:bodyPr lIns="0" tIns="0" rIns="0" bIns="0" anchor="ctr"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00" baseline="0" dirty="0">
                <a:solidFill>
                  <a:schemeClr val="accent4"/>
                </a:soli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18" name="Picture 17">
            <a:extLst>
              <a:ext uri="{FF2B5EF4-FFF2-40B4-BE49-F238E27FC236}">
                <a16:creationId xmlns:a16="http://schemas.microsoft.com/office/drawing/2014/main" id="{9199D776-31A3-4AA2-A0EE-3690B882FA6F}"/>
              </a:ext>
            </a:extLst>
          </p:cNvPr>
          <p:cNvPicPr>
            <a:picLocks noChangeAspect="1"/>
          </p:cNvPicPr>
          <p:nvPr userDrawn="1"/>
        </p:nvPicPr>
        <p:blipFill>
          <a:blip r:embed="rId4"/>
          <a:stretch>
            <a:fillRect/>
          </a:stretch>
        </p:blipFill>
        <p:spPr>
          <a:xfrm>
            <a:off x="457200" y="449264"/>
            <a:ext cx="1520456" cy="328827"/>
          </a:xfrm>
          <a:prstGeom prst="rect">
            <a:avLst/>
          </a:prstGeom>
        </p:spPr>
      </p:pic>
    </p:spTree>
    <p:extLst>
      <p:ext uri="{BB962C8B-B14F-4D97-AF65-F5344CB8AC3E}">
        <p14:creationId xmlns:p14="http://schemas.microsoft.com/office/powerpoint/2010/main" val="206749719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2203">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userDrawn="1">
  <p:cSld name="7_COVER">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BEBA8EAE-BF5A-486C-A8C5-ECC9F3942E4B}">
                <a14:imgProps xmlns:a14="http://schemas.microsoft.com/office/drawing/2010/main">
                  <a14:imgLayer r:embed="rId3">
                    <a14:imgEffect>
                      <a14:colorTemperature colorTemp="6353"/>
                    </a14:imgEffect>
                    <a14:imgEffect>
                      <a14:saturation sat="88000"/>
                    </a14:imgEffect>
                    <a14:imgEffect>
                      <a14:brightnessContrast bright="-4000" contrast="27000"/>
                    </a14:imgEffect>
                  </a14:imgLayer>
                </a14:imgProps>
              </a:ext>
              <a:ext uri="{28A0092B-C50C-407E-A947-70E740481C1C}">
                <a14:useLocalDpi xmlns:a14="http://schemas.microsoft.com/office/drawing/2010/main"/>
              </a:ext>
            </a:extLst>
          </a:blip>
          <a:srcRect t="4914" r="168" b="12761"/>
          <a:stretch/>
        </p:blipFill>
        <p:spPr>
          <a:xfrm flipH="1">
            <a:off x="-1" y="0"/>
            <a:ext cx="12723032" cy="6994525"/>
          </a:xfrm>
          <a:prstGeom prst="rect">
            <a:avLst/>
          </a:prstGeom>
        </p:spPr>
      </p:pic>
      <p:sp>
        <p:nvSpPr>
          <p:cNvPr id="13" name="Rectangle 12"/>
          <p:cNvSpPr/>
          <p:nvPr userDrawn="1"/>
        </p:nvSpPr>
        <p:spPr>
          <a:xfrm rot="16200000" flipH="1">
            <a:off x="7738948" y="2001403"/>
            <a:ext cx="3467040" cy="6540899"/>
          </a:xfrm>
          <a:prstGeom prst="rect">
            <a:avLst/>
          </a:prstGeom>
          <a:gradFill flip="none" rotWithShape="1">
            <a:gsLst>
              <a:gs pos="51000">
                <a:schemeClr val="bg2">
                  <a:alpha val="0"/>
                </a:schemeClr>
              </a:gs>
              <a:gs pos="100000">
                <a:schemeClr val="bg2">
                  <a:alpha val="57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r>
              <a:rPr lang="en-US" sz="1800">
                <a:gradFill>
                  <a:gsLst>
                    <a:gs pos="53097">
                      <a:schemeClr val="tx1"/>
                    </a:gs>
                    <a:gs pos="29000">
                      <a:schemeClr val="tx1"/>
                    </a:gs>
                  </a:gsLst>
                  <a:lin ang="5400000" scaled="1"/>
                </a:gradFill>
              </a:rPr>
              <a:t> </a:t>
            </a:r>
          </a:p>
        </p:txBody>
      </p:sp>
      <p:sp>
        <p:nvSpPr>
          <p:cNvPr id="15" name="Text Placeholder 2"/>
          <p:cNvSpPr>
            <a:spLocks noGrp="1"/>
          </p:cNvSpPr>
          <p:nvPr userDrawn="1">
            <p:ph type="body" sz="quarter" idx="12" hasCustomPrompt="1"/>
          </p:nvPr>
        </p:nvSpPr>
        <p:spPr>
          <a:xfrm>
            <a:off x="727448" y="5936802"/>
            <a:ext cx="8239936" cy="348238"/>
          </a:xfrm>
        </p:spPr>
        <p:txBody>
          <a:bodyPr lIns="0" tIns="0" rIns="0" bIns="0">
            <a:noAutofit/>
          </a:bodyPr>
          <a:lstStyle>
            <a:lvl1pPr marL="0" indent="0" algn="l" defTabSz="508525" rtl="0" eaLnBrk="1" latinLnBrk="0" hangingPunct="1">
              <a:lnSpc>
                <a:spcPct val="114000"/>
              </a:lnSpc>
              <a:spcBef>
                <a:spcPts val="0"/>
              </a:spcBef>
              <a:spcAft>
                <a:spcPts val="0"/>
              </a:spcAft>
              <a:buNone/>
              <a:defRPr lang="en-US" sz="2000" b="0" kern="1200" cap="none" spc="0" baseline="0" dirty="0" smtClean="0">
                <a:solidFill>
                  <a:schemeClr val="accent4"/>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7" name="Text Placeholder 2"/>
          <p:cNvSpPr>
            <a:spLocks noGrp="1"/>
          </p:cNvSpPr>
          <p:nvPr userDrawn="1">
            <p:ph type="body" sz="quarter" idx="10" hasCustomPrompt="1"/>
          </p:nvPr>
        </p:nvSpPr>
        <p:spPr>
          <a:xfrm>
            <a:off x="727434" y="5481847"/>
            <a:ext cx="8239938" cy="272633"/>
          </a:xfrm>
        </p:spPr>
        <p:txBody>
          <a:bodyPr lIns="0" tIns="0" rIns="0" bIns="0">
            <a:noAutofit/>
          </a:bodyPr>
          <a:lstStyle>
            <a:lvl1pPr marL="0" indent="0" algn="l" defTabSz="508525" rtl="0" eaLnBrk="1" latinLnBrk="0" hangingPunct="1">
              <a:lnSpc>
                <a:spcPct val="90000"/>
              </a:lnSpc>
              <a:spcBef>
                <a:spcPts val="1669"/>
              </a:spcBef>
              <a:spcAft>
                <a:spcPts val="0"/>
              </a:spcAft>
              <a:buNone/>
              <a:defRPr lang="en-US" sz="2200" b="0" kern="1200" cap="all" spc="100" baseline="0" dirty="0" smtClean="0">
                <a:solidFill>
                  <a:schemeClr val="accent4"/>
                </a:soli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cxnSp>
        <p:nvCxnSpPr>
          <p:cNvPr id="20" name="Straight Connector 19"/>
          <p:cNvCxnSpPr/>
          <p:nvPr userDrawn="1"/>
        </p:nvCxnSpPr>
        <p:spPr>
          <a:xfrm>
            <a:off x="474250" y="5524846"/>
            <a:ext cx="0" cy="1017079"/>
          </a:xfrm>
          <a:prstGeom prst="line">
            <a:avLst/>
          </a:prstGeom>
          <a:ln w="19050">
            <a:solidFill>
              <a:schemeClr val="accent4"/>
            </a:solidFill>
            <a:miter lim="800000"/>
          </a:ln>
        </p:spPr>
        <p:style>
          <a:lnRef idx="1">
            <a:schemeClr val="accent1"/>
          </a:lnRef>
          <a:fillRef idx="0">
            <a:schemeClr val="accent1"/>
          </a:fillRef>
          <a:effectRef idx="0">
            <a:schemeClr val="accent1"/>
          </a:effectRef>
          <a:fontRef idx="minor">
            <a:schemeClr val="tx1"/>
          </a:fontRef>
        </p:style>
      </p:cxnSp>
      <p:sp>
        <p:nvSpPr>
          <p:cNvPr id="18" name="Text Placeholder 2"/>
          <p:cNvSpPr>
            <a:spLocks noGrp="1"/>
          </p:cNvSpPr>
          <p:nvPr userDrawn="1">
            <p:ph type="body" sz="quarter" idx="13" hasCustomPrompt="1"/>
          </p:nvPr>
        </p:nvSpPr>
        <p:spPr>
          <a:xfrm>
            <a:off x="388292" y="1360965"/>
            <a:ext cx="6628819" cy="3799253"/>
          </a:xfrm>
        </p:spPr>
        <p:txBody>
          <a:bodyPr lIns="0" tIns="0" rIns="0" bIns="0" anchor="ctr"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00" baseline="0" dirty="0">
                <a:solidFill>
                  <a:schemeClr val="accent4"/>
                </a:soli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pic>
        <p:nvPicPr>
          <p:cNvPr id="11" name="Picture 10">
            <a:extLst>
              <a:ext uri="{FF2B5EF4-FFF2-40B4-BE49-F238E27FC236}">
                <a16:creationId xmlns:a16="http://schemas.microsoft.com/office/drawing/2014/main" id="{C719C765-994C-44B8-BAD7-42BF9B57FC99}"/>
              </a:ext>
            </a:extLst>
          </p:cNvPr>
          <p:cNvPicPr>
            <a:picLocks noChangeAspect="1"/>
          </p:cNvPicPr>
          <p:nvPr userDrawn="1"/>
        </p:nvPicPr>
        <p:blipFill>
          <a:blip r:embed="rId4"/>
          <a:stretch>
            <a:fillRect/>
          </a:stretch>
        </p:blipFill>
        <p:spPr>
          <a:xfrm>
            <a:off x="457200" y="449264"/>
            <a:ext cx="1520456" cy="328827"/>
          </a:xfrm>
          <a:prstGeom prst="rect">
            <a:avLst/>
          </a:prstGeom>
        </p:spPr>
      </p:pic>
    </p:spTree>
    <p:extLst>
      <p:ext uri="{BB962C8B-B14F-4D97-AF65-F5344CB8AC3E}">
        <p14:creationId xmlns:p14="http://schemas.microsoft.com/office/powerpoint/2010/main" val="16807769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3354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showMasterSp="0" preserve="1" userDrawn="1">
  <p:cSld name="4_BLANK_AL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27740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userDrawn="1">
  <p:cSld name="4_HEADLINE ONLY">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944501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userDrawn="1">
  <p:cSld name="5_HEADLINE ONLY">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90A1D9FC-E63A-4D29-B1B1-D68DBEF498C0}"/>
              </a:ext>
            </a:extLst>
          </p:cNvPr>
          <p:cNvSpPr/>
          <p:nvPr userDrawn="1"/>
        </p:nvSpPr>
        <p:spPr>
          <a:xfrm>
            <a:off x="9"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63301" tIns="31652" rIns="63301" bIns="31652"/>
          <a:lstStyle/>
          <a:p>
            <a:pPr lvl="0" algn="ctr" fontAlgn="auto">
              <a:spcBef>
                <a:spcPts val="0"/>
              </a:spcBef>
              <a:spcAft>
                <a:spcPts val="0"/>
              </a:spcAft>
            </a:pPr>
            <a:endParaRPr lang="en-US" sz="1370">
              <a:gradFill>
                <a:gsLst>
                  <a:gs pos="53097">
                    <a:schemeClr val="tx1"/>
                  </a:gs>
                  <a:gs pos="29000">
                    <a:schemeClr val="tx1"/>
                  </a:gs>
                </a:gsLst>
                <a:lin ang="5400000" scaled="1"/>
              </a:gradFill>
            </a:endParaRPr>
          </a:p>
        </p:txBody>
      </p:sp>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tx1"/>
                    </a:gs>
                    <a:gs pos="14159">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260939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userDrawn="1">
  <p:cSld name="5_HEADLINE ONLY_AL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026719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showMasterSp="0" preserve="1" userDrawn="1">
  <p:cSld name="5_BASIC">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6015146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showMasterSp="0" preserve="1" userDrawn="1">
  <p:cSld name="6_BASIC_ALT">
    <p:spTree>
      <p:nvGrpSpPr>
        <p:cNvPr id="1" name=""/>
        <p:cNvGrpSpPr/>
        <p:nvPr/>
      </p:nvGrpSpPr>
      <p:grpSpPr>
        <a:xfrm>
          <a:off x="0" y="0"/>
          <a:ext cx="0" cy="0"/>
          <a:chOff x="0" y="0"/>
          <a:chExt cx="0" cy="0"/>
        </a:xfrm>
      </p:grpSpPr>
      <p:sp>
        <p:nvSpPr>
          <p:cNvPr id="22" name="Text Placeholder 2"/>
          <p:cNvSpPr>
            <a:spLocks noGrp="1"/>
          </p:cNvSpPr>
          <p:nvPr>
            <p:ph type="body" sz="quarter" idx="16" hasCustomPrompt="1"/>
          </p:nvPr>
        </p:nvSpPr>
        <p:spPr>
          <a:xfrm>
            <a:off x="435650" y="2185093"/>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3" name="Text Placeholder 2"/>
          <p:cNvSpPr>
            <a:spLocks noGrp="1"/>
          </p:cNvSpPr>
          <p:nvPr>
            <p:ph type="body" sz="quarter" idx="17" hasCustomPrompt="1"/>
          </p:nvPr>
        </p:nvSpPr>
        <p:spPr>
          <a:xfrm>
            <a:off x="436125" y="1678138"/>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1745771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880361"/>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887804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preserve="1" userDrawn="1">
  <p:cSld name="6_BASIC DARK">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35934" y="2180388"/>
            <a:ext cx="7168184"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7" hasCustomPrompt="1"/>
          </p:nvPr>
        </p:nvSpPr>
        <p:spPr>
          <a:xfrm>
            <a:off x="436409" y="1673433"/>
            <a:ext cx="717009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7" name="Text Placeholder 2"/>
          <p:cNvSpPr>
            <a:spLocks noGrp="1"/>
          </p:cNvSpPr>
          <p:nvPr>
            <p:ph type="body" sz="quarter" idx="14" hasCustomPrompt="1"/>
          </p:nvPr>
        </p:nvSpPr>
        <p:spPr>
          <a:xfrm>
            <a:off x="395107" y="35102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759469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showMasterSp="0" preserve="1" userDrawn="1">
  <p:cSld name="7_BULLETED LIST">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mn-lt"/>
                <a:ea typeface="+mn-ea"/>
                <a:cs typeface="+mn-cs"/>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9" y="34796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7463094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8_BULLETED LIST_ALT">
    <p:spTree>
      <p:nvGrpSpPr>
        <p:cNvPr id="1" name=""/>
        <p:cNvGrpSpPr/>
        <p:nvPr/>
      </p:nvGrpSpPr>
      <p:grpSpPr>
        <a:xfrm>
          <a:off x="0" y="0"/>
          <a:ext cx="0" cy="0"/>
          <a:chOff x="0" y="0"/>
          <a:chExt cx="0" cy="0"/>
        </a:xfrm>
      </p:grpSpPr>
      <p:sp>
        <p:nvSpPr>
          <p:cNvPr id="7" name="Text Placeholder 2"/>
          <p:cNvSpPr>
            <a:spLocks noGrp="1"/>
          </p:cNvSpPr>
          <p:nvPr>
            <p:ph type="body" sz="quarter" idx="16" hasCustomPrompt="1"/>
          </p:nvPr>
        </p:nvSpPr>
        <p:spPr>
          <a:xfrm>
            <a:off x="446567" y="1730194"/>
            <a:ext cx="10989103" cy="3044250"/>
          </a:xfrm>
        </p:spPr>
        <p:txBody>
          <a:bodyPr lIns="0" tIns="0" rIns="0" bIns="0">
            <a:noAutofit/>
          </a:bodyPr>
          <a:lstStyle>
            <a:lvl1pPr marL="169828" marR="0" indent="-169828" algn="l" defTabSz="508525" rtl="0" eaLnBrk="1" fontAlgn="auto" latinLnBrk="0" hangingPunct="1">
              <a:lnSpc>
                <a:spcPct val="114000"/>
              </a:lnSpc>
              <a:spcBef>
                <a:spcPts val="1199"/>
              </a:spcBef>
              <a:spcAft>
                <a:spcPts val="0"/>
              </a:spcAft>
              <a:buClr>
                <a:schemeClr val="accent4"/>
              </a:buClr>
              <a:buSzTx/>
              <a:buFont typeface="Arial" panose="020B0604020202020204" pitchFamily="34" charset="0"/>
              <a:buChar char="•"/>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452345" indent="-285692" algn="l" defTabSz="508525" rtl="0" eaLnBrk="1" latinLnBrk="0" hangingPunct="1">
              <a:lnSpc>
                <a:spcPct val="114000"/>
              </a:lnSpc>
              <a:spcBef>
                <a:spcPts val="1199"/>
              </a:spcBef>
              <a:spcAft>
                <a:spcPts val="0"/>
              </a:spcAft>
              <a:buFont typeface="Arial" panose="020B0604020202020204" pitchFamily="34" charset="0"/>
              <a:buChar char="•"/>
              <a:defRPr lang="en-US" sz="2000" kern="1200" dirty="0" smtClean="0">
                <a:solidFill>
                  <a:schemeClr val="tx1"/>
                </a:solidFill>
                <a:latin typeface="+mn-lt"/>
                <a:ea typeface="+mn-ea"/>
                <a:cs typeface="+mn-cs"/>
              </a:defRPr>
            </a:lvl2pPr>
            <a:lvl3pPr marL="618997" indent="-285692" algn="l" defTabSz="508525" rtl="0" eaLnBrk="1" latinLnBrk="0" hangingPunct="1">
              <a:lnSpc>
                <a:spcPct val="114000"/>
              </a:lnSpc>
              <a:spcBef>
                <a:spcPts val="1199"/>
              </a:spcBef>
              <a:spcAft>
                <a:spcPts val="0"/>
              </a:spcAft>
              <a:buClr>
                <a:schemeClr val="accent4"/>
              </a:buClr>
              <a:buFont typeface="Arial" panose="020B0604020202020204" pitchFamily="34" charset="0"/>
              <a:buChar char="•"/>
              <a:defRPr lang="en-US" sz="2000" kern="1200" baseline="0" dirty="0" smtClean="0">
                <a:solidFill>
                  <a:schemeClr val="tx1"/>
                </a:solidFill>
                <a:latin typeface="+mn-lt"/>
                <a:ea typeface="+mn-ea"/>
                <a:cs typeface="+mn-cs"/>
              </a:defRPr>
            </a:lvl3pPr>
            <a:lvl4pPr marL="787239" indent="-285692" algn="l" defTabSz="508525" rtl="0" eaLnBrk="1" latinLnBrk="0" hangingPunct="1">
              <a:lnSpc>
                <a:spcPct val="114000"/>
              </a:lnSpc>
              <a:spcBef>
                <a:spcPts val="1199"/>
              </a:spcBef>
              <a:spcAft>
                <a:spcPts val="0"/>
              </a:spcAft>
              <a:buNone/>
              <a:defRPr lang="en-US" sz="2000" kern="1200" dirty="0">
                <a:solidFill>
                  <a:schemeClr val="tx1"/>
                </a:solidFill>
                <a:latin typeface="+mn-lt"/>
                <a:ea typeface="+mn-ea"/>
                <a:cs typeface="+mn-cs"/>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9828" lvl="0" indent="-169828" algn="l" defTabSz="508525"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41244" lvl="1" indent="-174589" algn="l" defTabSz="508525" rtl="0" eaLnBrk="1" latinLnBrk="0" hangingPunct="1">
              <a:spcBef>
                <a:spcPct val="20000"/>
              </a:spcBef>
              <a:buClr>
                <a:schemeClr val="accent4"/>
              </a:buClr>
              <a:buFont typeface="Arial" panose="020B0604020202020204" pitchFamily="34" charset="0"/>
              <a:buChar char="•"/>
            </a:pPr>
            <a:r>
              <a:rPr lang="en-US"/>
              <a:t>Level 2</a:t>
            </a:r>
          </a:p>
          <a:p>
            <a:pPr marL="511071" lvl="2" indent="-177762" algn="l" defTabSz="508525" rtl="0" eaLnBrk="1" latinLnBrk="0" hangingPunct="1">
              <a:spcBef>
                <a:spcPct val="20000"/>
              </a:spcBef>
              <a:buClr>
                <a:schemeClr val="accent4"/>
              </a:buClr>
              <a:buFont typeface="Arial" panose="020B0604020202020204" pitchFamily="34" charset="0"/>
              <a:buChar char="•"/>
            </a:pPr>
            <a:r>
              <a:rPr lang="en-US"/>
              <a:t>Level 3</a:t>
            </a:r>
          </a:p>
          <a:p>
            <a:pPr marL="634870" lvl="3" indent="-133322" algn="l" defTabSz="508525" rtl="0" eaLnBrk="1" latinLnBrk="0" hangingPunct="1">
              <a:spcBef>
                <a:spcPct val="20000"/>
              </a:spcBef>
              <a:buClr>
                <a:schemeClr val="accent4"/>
              </a:buClr>
              <a:buFont typeface="Arial" panose="020B0604020202020204" pitchFamily="34" charset="0"/>
              <a:buChar char="•"/>
            </a:pPr>
            <a:r>
              <a:rPr lang="en-US"/>
              <a:t>Level 4</a:t>
            </a:r>
          </a:p>
        </p:txBody>
      </p:sp>
      <p:sp>
        <p:nvSpPr>
          <p:cNvPr id="17" name="Text Placeholder 2"/>
          <p:cNvSpPr>
            <a:spLocks noGrp="1"/>
          </p:cNvSpPr>
          <p:nvPr>
            <p:ph type="body" sz="quarter" idx="14" hasCustomPrompt="1"/>
          </p:nvPr>
        </p:nvSpPr>
        <p:spPr>
          <a:xfrm>
            <a:off x="400979" y="347969"/>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36866739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showMasterSp="0" preserve="1" userDrawn="1">
  <p:cSld name="8_LIST">
    <p:spTree>
      <p:nvGrpSpPr>
        <p:cNvPr id="1" name=""/>
        <p:cNvGrpSpPr/>
        <p:nvPr/>
      </p:nvGrpSpPr>
      <p:grpSpPr>
        <a:xfrm>
          <a:off x="0" y="0"/>
          <a:ext cx="0" cy="0"/>
          <a:chOff x="0" y="0"/>
          <a:chExt cx="0" cy="0"/>
        </a:xfrm>
      </p:grpSpPr>
      <p:sp>
        <p:nvSpPr>
          <p:cNvPr id="8" name="Text Placeholder 2"/>
          <p:cNvSpPr>
            <a:spLocks noGrp="1"/>
          </p:cNvSpPr>
          <p:nvPr>
            <p:ph type="body" sz="quarter" idx="17" hasCustomPrompt="1"/>
          </p:nvPr>
        </p:nvSpPr>
        <p:spPr>
          <a:xfrm>
            <a:off x="446568" y="1729639"/>
            <a:ext cx="10989104" cy="3044250"/>
          </a:xfrm>
        </p:spPr>
        <p:txBody>
          <a:bodyPr lIns="0" tIns="0" rIns="0" bIns="0">
            <a:noAutofit/>
          </a:bodyPr>
          <a:lstStyle>
            <a:lvl1pPr marL="0" marR="0" indent="0" algn="l" defTabSz="508525" rtl="0" eaLnBrk="1" fontAlgn="auto" latinLnBrk="0" hangingPunct="1">
              <a:lnSpc>
                <a:spcPct val="114000"/>
              </a:lnSpc>
              <a:spcBef>
                <a:spcPts val="1800"/>
              </a:spcBef>
              <a:spcAft>
                <a:spcPts val="0"/>
              </a:spcAft>
              <a:buClrTx/>
              <a:buSzTx/>
              <a:buFont typeface="Arial"/>
              <a:buNone/>
              <a:tabLst/>
              <a:defRPr lang="en-US" sz="2000" b="0" kern="1200" cap="none" spc="0" baseline="0" dirty="0" smtClean="0">
                <a:gradFill>
                  <a:gsLst>
                    <a:gs pos="56637">
                      <a:schemeClr val="tx1"/>
                    </a:gs>
                    <a:gs pos="33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Level 1</a:t>
            </a:r>
          </a:p>
          <a:p>
            <a:pPr lvl="0"/>
            <a:r>
              <a:rPr lang="en-US"/>
              <a:t>Level 2</a:t>
            </a:r>
          </a:p>
          <a:p>
            <a:pPr lvl="0"/>
            <a:r>
              <a:rPr lang="en-US"/>
              <a:t>Level 3</a:t>
            </a:r>
          </a:p>
          <a:p>
            <a:pPr lvl="0"/>
            <a:r>
              <a:rPr lang="en-US"/>
              <a:t>Level 4</a:t>
            </a:r>
          </a:p>
        </p:txBody>
      </p:sp>
      <p:sp>
        <p:nvSpPr>
          <p:cNvPr id="17" name="Text Placeholder 2"/>
          <p:cNvSpPr>
            <a:spLocks noGrp="1"/>
          </p:cNvSpPr>
          <p:nvPr>
            <p:ph type="body" sz="quarter" idx="14" hasCustomPrompt="1"/>
          </p:nvPr>
        </p:nvSpPr>
        <p:spPr>
          <a:xfrm>
            <a:off x="398928" y="347054"/>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0290507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showMasterSp="0" preserve="1" userDrawn="1">
  <p:cSld name="9_TWO COLUMN">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451477769"/>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showMasterSp="0" preserve="1" userDrawn="1">
  <p:cSld name="10_TWO COLUMN_ALT">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436426"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3" y="2181820"/>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4865"/>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2" y="341738"/>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891199562"/>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showMasterSp="0" preserve="1" userDrawn="1">
  <p:cSld name="10_TWO COLUMN DARK">
    <p:spTree>
      <p:nvGrpSpPr>
        <p:cNvPr id="1" name=""/>
        <p:cNvGrpSpPr/>
        <p:nvPr/>
      </p:nvGrpSpPr>
      <p:grpSpPr>
        <a:xfrm>
          <a:off x="0" y="0"/>
          <a:ext cx="0" cy="0"/>
          <a:chOff x="0" y="0"/>
          <a:chExt cx="0" cy="0"/>
        </a:xfrm>
      </p:grpSpPr>
      <p:sp>
        <p:nvSpPr>
          <p:cNvPr id="18" name="Text Placeholder 2"/>
          <p:cNvSpPr>
            <a:spLocks noGrp="1"/>
          </p:cNvSpPr>
          <p:nvPr>
            <p:ph type="body" sz="quarter" idx="16" hasCustomPrompt="1"/>
          </p:nvPr>
        </p:nvSpPr>
        <p:spPr>
          <a:xfrm>
            <a:off x="6436426"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6434527"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934" y="2184652"/>
            <a:ext cx="5534913"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415" y="1677698"/>
            <a:ext cx="5536230"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91150">
                      <a:schemeClr val="tx1"/>
                    </a:gs>
                    <a:gs pos="74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9825" y="347055"/>
            <a:ext cx="11036744"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91150">
                      <a:schemeClr val="tx1"/>
                    </a:gs>
                    <a:gs pos="74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149682446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4970">
          <p15:clr>
            <a:srgbClr val="FBAE40"/>
          </p15:clr>
        </p15:guide>
        <p15:guide id="2" pos="2570">
          <p15:clr>
            <a:srgbClr val="FBAE40"/>
          </p15:clr>
        </p15:guide>
        <p15:guide id="3" pos="2864">
          <p15:clr>
            <a:srgbClr val="FBAE40"/>
          </p15:clr>
        </p15:guide>
        <p15:guide id="4" pos="5264">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preserve="1" userDrawn="1">
  <p:cSld name="11_THREE COLUMN">
    <p:spTree>
      <p:nvGrpSpPr>
        <p:cNvPr id="1" name=""/>
        <p:cNvGrpSpPr/>
        <p:nvPr/>
      </p:nvGrpSpPr>
      <p:grpSpPr>
        <a:xfrm>
          <a:off x="0" y="0"/>
          <a:ext cx="0" cy="0"/>
          <a:chOff x="0" y="0"/>
          <a:chExt cx="0" cy="0"/>
        </a:xfrm>
      </p:grpSpPr>
      <p:sp>
        <p:nvSpPr>
          <p:cNvPr id="20" name="Text Placeholder 2"/>
          <p:cNvSpPr>
            <a:spLocks noGrp="1"/>
          </p:cNvSpPr>
          <p:nvPr>
            <p:ph type="body" sz="quarter" idx="18" hasCustomPrompt="1"/>
          </p:nvPr>
        </p:nvSpPr>
        <p:spPr>
          <a:xfrm>
            <a:off x="8467515"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21" name="Text Placeholder 2"/>
          <p:cNvSpPr>
            <a:spLocks noGrp="1"/>
          </p:cNvSpPr>
          <p:nvPr>
            <p:ph type="body" sz="quarter" idx="19" hasCustomPrompt="1"/>
          </p:nvPr>
        </p:nvSpPr>
        <p:spPr>
          <a:xfrm>
            <a:off x="8465600"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8" name="Text Placeholder 2"/>
          <p:cNvSpPr>
            <a:spLocks noGrp="1"/>
          </p:cNvSpPr>
          <p:nvPr>
            <p:ph type="body" sz="quarter" idx="16" hasCustomPrompt="1"/>
          </p:nvPr>
        </p:nvSpPr>
        <p:spPr>
          <a:xfrm>
            <a:off x="4457631"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9" name="Text Placeholder 2"/>
          <p:cNvSpPr>
            <a:spLocks noGrp="1"/>
          </p:cNvSpPr>
          <p:nvPr>
            <p:ph type="body" sz="quarter" idx="17" hasCustomPrompt="1"/>
          </p:nvPr>
        </p:nvSpPr>
        <p:spPr>
          <a:xfrm>
            <a:off x="4457212"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userDrawn="1">
            <p:ph type="body" sz="quarter" idx="11" hasCustomPrompt="1"/>
          </p:nvPr>
        </p:nvSpPr>
        <p:spPr>
          <a:xfrm>
            <a:off x="435643" y="2185093"/>
            <a:ext cx="3521215"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5" hasCustomPrompt="1"/>
          </p:nvPr>
        </p:nvSpPr>
        <p:spPr>
          <a:xfrm>
            <a:off x="436124" y="1678138"/>
            <a:ext cx="3522053"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6" name="Text Placeholder 2"/>
          <p:cNvSpPr>
            <a:spLocks noGrp="1"/>
          </p:cNvSpPr>
          <p:nvPr>
            <p:ph type="body" sz="quarter" idx="14" hasCustomPrompt="1"/>
          </p:nvPr>
        </p:nvSpPr>
        <p:spPr>
          <a:xfrm>
            <a:off x="394821" y="341738"/>
            <a:ext cx="11644779"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50761628"/>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pos="5045">
          <p15:clr>
            <a:srgbClr val="FBAE40"/>
          </p15:clr>
        </p15:guide>
        <p15:guide id="2" pos="2501">
          <p15:clr>
            <a:srgbClr val="FBAE40"/>
          </p15:clr>
        </p15:guide>
        <p15:guide id="3" pos="2789">
          <p15:clr>
            <a:srgbClr val="FBAE40"/>
          </p15:clr>
        </p15:guide>
        <p15:guide id="4" pos="5333">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showMasterSp="0" preserve="1" userDrawn="1">
  <p:cSld name="13_STATEMENT">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13882" y="685801"/>
            <a:ext cx="8539692" cy="4862592"/>
          </a:xfrm>
        </p:spPr>
        <p:txBody>
          <a:bodyPr lIns="0" tIns="0" rIns="0" bIns="0" anchor="ctr" anchorCtr="0">
            <a:noAutofit/>
          </a:bodyPr>
          <a:lstStyle>
            <a:lvl1pPr marL="0" indent="0" algn="l" defTabSz="508525" rtl="0" eaLnBrk="1" latinLnBrk="0" hangingPunct="1">
              <a:lnSpc>
                <a:spcPct val="90000"/>
              </a:lnSpc>
              <a:spcBef>
                <a:spcPts val="0"/>
              </a:spcBef>
              <a:spcAft>
                <a:spcPts val="0"/>
              </a:spcAft>
              <a:buFont typeface="Arial"/>
              <a:buNone/>
              <a:defRPr lang="en-US" sz="4799" b="0" kern="1200" cap="none" spc="-100" baseline="0" dirty="0">
                <a:gradFill>
                  <a:gsLst>
                    <a:gs pos="79646">
                      <a:schemeClr val="tx1"/>
                    </a:gs>
                    <a:gs pos="63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3419210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showMasterSp="0" preserve="1" userDrawn="1">
  <p:cSld name="17_AGENDA_ALT">
    <p:spTree>
      <p:nvGrpSpPr>
        <p:cNvPr id="1" name=""/>
        <p:cNvGrpSpPr/>
        <p:nvPr/>
      </p:nvGrpSpPr>
      <p:grpSpPr>
        <a:xfrm>
          <a:off x="0" y="0"/>
          <a:ext cx="0" cy="0"/>
          <a:chOff x="0" y="0"/>
          <a:chExt cx="0" cy="0"/>
        </a:xfrm>
      </p:grpSpPr>
      <p:sp>
        <p:nvSpPr>
          <p:cNvPr id="43" name="Text Placeholder 2"/>
          <p:cNvSpPr>
            <a:spLocks noGrp="1"/>
          </p:cNvSpPr>
          <p:nvPr>
            <p:ph type="body" sz="quarter" idx="26" hasCustomPrompt="1"/>
          </p:nvPr>
        </p:nvSpPr>
        <p:spPr>
          <a:xfrm>
            <a:off x="2265567" y="412842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42" name="Text Placeholder 2"/>
          <p:cNvSpPr>
            <a:spLocks noGrp="1"/>
          </p:cNvSpPr>
          <p:nvPr>
            <p:ph type="body" sz="quarter" idx="25" hasCustomPrompt="1"/>
          </p:nvPr>
        </p:nvSpPr>
        <p:spPr>
          <a:xfrm>
            <a:off x="433868" y="4128428"/>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0" name="Text Placeholder 2"/>
          <p:cNvSpPr>
            <a:spLocks noGrp="1"/>
          </p:cNvSpPr>
          <p:nvPr>
            <p:ph type="body" sz="quarter" idx="23" hasCustomPrompt="1"/>
          </p:nvPr>
        </p:nvSpPr>
        <p:spPr>
          <a:xfrm>
            <a:off x="433868" y="3654178"/>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41" name="Text Placeholder 2"/>
          <p:cNvSpPr>
            <a:spLocks noGrp="1"/>
          </p:cNvSpPr>
          <p:nvPr>
            <p:ph type="body" sz="quarter" idx="24" hasCustomPrompt="1"/>
          </p:nvPr>
        </p:nvSpPr>
        <p:spPr>
          <a:xfrm>
            <a:off x="2265567" y="3654178"/>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5" name="Text Placeholder 2"/>
          <p:cNvSpPr>
            <a:spLocks noGrp="1"/>
          </p:cNvSpPr>
          <p:nvPr>
            <p:ph type="body" sz="quarter" idx="22" hasCustomPrompt="1"/>
          </p:nvPr>
        </p:nvSpPr>
        <p:spPr>
          <a:xfrm>
            <a:off x="2265567" y="3179930"/>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4" name="Text Placeholder 2"/>
          <p:cNvSpPr>
            <a:spLocks noGrp="1"/>
          </p:cNvSpPr>
          <p:nvPr>
            <p:ph type="body" sz="quarter" idx="21" hasCustomPrompt="1"/>
          </p:nvPr>
        </p:nvSpPr>
        <p:spPr>
          <a:xfrm>
            <a:off x="433868" y="3179930"/>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3" name="Text Placeholder 2"/>
          <p:cNvSpPr>
            <a:spLocks noGrp="1"/>
          </p:cNvSpPr>
          <p:nvPr>
            <p:ph type="body" sz="quarter" idx="20" hasCustomPrompt="1"/>
          </p:nvPr>
        </p:nvSpPr>
        <p:spPr>
          <a:xfrm>
            <a:off x="2265567" y="2705669"/>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2" name="Text Placeholder 2"/>
          <p:cNvSpPr>
            <a:spLocks noGrp="1"/>
          </p:cNvSpPr>
          <p:nvPr>
            <p:ph type="body" sz="quarter" idx="19" hasCustomPrompt="1"/>
          </p:nvPr>
        </p:nvSpPr>
        <p:spPr>
          <a:xfrm>
            <a:off x="433868" y="2705671"/>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31" name="Text Placeholder 2"/>
          <p:cNvSpPr>
            <a:spLocks noGrp="1"/>
          </p:cNvSpPr>
          <p:nvPr>
            <p:ph type="body" sz="quarter" idx="18" hasCustomPrompt="1"/>
          </p:nvPr>
        </p:nvSpPr>
        <p:spPr>
          <a:xfrm>
            <a:off x="2265567" y="2231422"/>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30" name="Text Placeholder 2"/>
          <p:cNvSpPr>
            <a:spLocks noGrp="1"/>
          </p:cNvSpPr>
          <p:nvPr>
            <p:ph type="body" sz="quarter" idx="17" hasCustomPrompt="1"/>
          </p:nvPr>
        </p:nvSpPr>
        <p:spPr>
          <a:xfrm>
            <a:off x="433868" y="2231424"/>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1" name="Text Placeholder 2"/>
          <p:cNvSpPr>
            <a:spLocks noGrp="1"/>
          </p:cNvSpPr>
          <p:nvPr>
            <p:ph type="body" sz="quarter" idx="16" hasCustomPrompt="1"/>
          </p:nvPr>
        </p:nvSpPr>
        <p:spPr>
          <a:xfrm>
            <a:off x="2265567" y="1757186"/>
            <a:ext cx="9705771" cy="355955"/>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0" name="Text Placeholder 2"/>
          <p:cNvSpPr>
            <a:spLocks noGrp="1"/>
          </p:cNvSpPr>
          <p:nvPr>
            <p:ph type="body" sz="quarter" idx="15" hasCustomPrompt="1"/>
          </p:nvPr>
        </p:nvSpPr>
        <p:spPr>
          <a:xfrm>
            <a:off x="433868" y="1757186"/>
            <a:ext cx="1653350" cy="355955"/>
          </a:xfrm>
        </p:spPr>
        <p:txBody>
          <a:bodyPr lIns="0" tIns="0" rIns="0" bIns="0" anchor="t"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8496">
                      <a:schemeClr val="accent4"/>
                    </a:gs>
                    <a:gs pos="53097">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8" name="Text Placeholder 2"/>
          <p:cNvSpPr>
            <a:spLocks noGrp="1"/>
          </p:cNvSpPr>
          <p:nvPr>
            <p:ph type="body" sz="quarter" idx="14" hasCustomPrompt="1"/>
          </p:nvPr>
        </p:nvSpPr>
        <p:spPr>
          <a:xfrm>
            <a:off x="394821" y="341738"/>
            <a:ext cx="11576517"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88496">
                      <a:schemeClr val="accent4"/>
                    </a:gs>
                    <a:gs pos="53097">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Tree>
    <p:extLst>
      <p:ext uri="{BB962C8B-B14F-4D97-AF65-F5344CB8AC3E}">
        <p14:creationId xmlns:p14="http://schemas.microsoft.com/office/powerpoint/2010/main" val="26853948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04091" y="1797797"/>
            <a:ext cx="11276385" cy="2025170"/>
          </a:xfrm>
        </p:spPr>
        <p:txBody>
          <a:bodyPr wrap="square">
            <a:spAutoFit/>
          </a:bodyPr>
          <a:lstStyle>
            <a:lvl1pPr>
              <a:defRPr sz="3600">
                <a:gradFill>
                  <a:gsLst>
                    <a:gs pos="1250">
                      <a:schemeClr val="tx2"/>
                    </a:gs>
                    <a:gs pos="99000">
                      <a:schemeClr val="tx2"/>
                    </a:gs>
                  </a:gsLst>
                  <a:lin ang="5400000" scaled="0"/>
                </a:gradFill>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604092" y="880221"/>
            <a:ext cx="11278628" cy="917575"/>
          </a:xfrm>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1978577"/>
      </p:ext>
    </p:extLst>
  </p:cSld>
  <p:clrMapOvr>
    <a:masterClrMapping/>
  </p:clrMapOvr>
  <p:transition>
    <p:fade/>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showMasterSp="0" preserve="1" userDrawn="1">
  <p:cSld name="17_SPLIT">
    <p:spTree>
      <p:nvGrpSpPr>
        <p:cNvPr id="1" name=""/>
        <p:cNvGrpSpPr/>
        <p:nvPr/>
      </p:nvGrpSpPr>
      <p:grpSpPr>
        <a:xfrm>
          <a:off x="0" y="0"/>
          <a:ext cx="0" cy="0"/>
          <a:chOff x="0" y="0"/>
          <a:chExt cx="0" cy="0"/>
        </a:xfrm>
      </p:grpSpPr>
      <p:sp>
        <p:nvSpPr>
          <p:cNvPr id="6" name="Freeform 5"/>
          <p:cNvSpPr/>
          <p:nvPr userDrawn="1"/>
        </p:nvSpPr>
        <p:spPr>
          <a:xfrm>
            <a:off x="9"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2172">
              <a:gradFill>
                <a:gsLst>
                  <a:gs pos="53097">
                    <a:schemeClr val="tx1"/>
                  </a:gs>
                  <a:gs pos="29000">
                    <a:schemeClr val="tx1"/>
                  </a:gs>
                </a:gsLst>
                <a:lin ang="5400000" scaled="1"/>
              </a:gradFill>
            </a:endParaRPr>
          </a:p>
        </p:txBody>
      </p:sp>
      <p:sp>
        <p:nvSpPr>
          <p:cNvPr id="5" name="Text Placeholder 2"/>
          <p:cNvSpPr>
            <a:spLocks noGrp="1"/>
          </p:cNvSpPr>
          <p:nvPr>
            <p:ph type="body" sz="quarter" idx="14" hasCustomPrompt="1"/>
          </p:nvPr>
        </p:nvSpPr>
        <p:spPr>
          <a:xfrm>
            <a:off x="394624" y="341578"/>
            <a:ext cx="6862502"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2655">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460" y="2182524"/>
            <a:ext cx="5114999"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5935" y="1675569"/>
            <a:ext cx="6194781"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2655">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1822" y="2182524"/>
            <a:ext cx="3239516" cy="2656286"/>
          </a:xfrm>
        </p:spPr>
        <p:txBody>
          <a:bodyPr lIns="0" tIns="0" rIns="0" bIns="0">
            <a:noAutofit/>
          </a:bodyPr>
          <a:lstStyle>
            <a:lvl1pPr marL="173005" marR="0" indent="-173005" algn="l" defTabSz="508525"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73451">
                      <a:schemeClr val="bg1"/>
                    </a:gs>
                    <a:gs pos="54867">
                      <a:schemeClr val="bg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29919" y="1675569"/>
            <a:ext cx="324130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73451">
                      <a:schemeClr val="bg1"/>
                    </a:gs>
                    <a:gs pos="54867">
                      <a:schemeClr val="bg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13"/>
          <p:cNvSpPr>
            <a:spLocks noEditPoints="1"/>
          </p:cNvSpPr>
          <p:nvPr userDrawn="1"/>
        </p:nvSpPr>
        <p:spPr bwMode="auto">
          <a:xfrm>
            <a:off x="9216871"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800"/>
          </a:p>
        </p:txBody>
      </p:sp>
      <p:sp>
        <p:nvSpPr>
          <p:cNvPr id="2" name="TextBox 1"/>
          <p:cNvSpPr txBox="1"/>
          <p:nvPr userDrawn="1"/>
        </p:nvSpPr>
        <p:spPr>
          <a:xfrm>
            <a:off x="10837334" y="6502400"/>
            <a:ext cx="914400" cy="914400"/>
          </a:xfrm>
          <a:prstGeom prst="rect">
            <a:avLst/>
          </a:prstGeom>
        </p:spPr>
        <p:txBody>
          <a:bodyPr vert="horz" wrap="none" lIns="146283" tIns="91427" rIns="0" bIns="0" rtlCol="0">
            <a:noAutofit/>
          </a:bodyPr>
          <a:lstStyle/>
          <a:p>
            <a:pPr>
              <a:lnSpc>
                <a:spcPct val="110000"/>
              </a:lnSpc>
              <a:spcBef>
                <a:spcPts val="2000"/>
              </a:spcBef>
            </a:pPr>
            <a:endParaRPr lang="en-US" sz="20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
        <p:nvSpPr>
          <p:cNvPr id="3" name="TextBox 2"/>
          <p:cNvSpPr txBox="1"/>
          <p:nvPr userDrawn="1"/>
        </p:nvSpPr>
        <p:spPr>
          <a:xfrm>
            <a:off x="13258801" y="6485467"/>
            <a:ext cx="914400" cy="914400"/>
          </a:xfrm>
          <a:prstGeom prst="rect">
            <a:avLst/>
          </a:prstGeom>
        </p:spPr>
        <p:txBody>
          <a:bodyPr vert="horz" wrap="none" lIns="146283" tIns="91427" rIns="0" bIns="0" rtlCol="0">
            <a:noAutofit/>
          </a:bodyPr>
          <a:lstStyle/>
          <a:p>
            <a:pPr>
              <a:lnSpc>
                <a:spcPct val="110000"/>
              </a:lnSpc>
              <a:spcBef>
                <a:spcPts val="2000"/>
              </a:spcBef>
            </a:pPr>
            <a:endParaRPr lang="en-US" sz="2000" spc="50" err="1">
              <a:gradFill>
                <a:gsLst>
                  <a:gs pos="14159">
                    <a:schemeClr val="tx1"/>
                  </a:gs>
                  <a:gs pos="32000">
                    <a:schemeClr val="tx1"/>
                  </a:gs>
                </a:gsLst>
                <a:lin ang="5400000" scaled="1"/>
              </a:gra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2915236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showMasterSp="0" preserve="1" userDrawn="1">
  <p:cSld name="18_SPLIT ALT">
    <p:spTree>
      <p:nvGrpSpPr>
        <p:cNvPr id="1" name=""/>
        <p:cNvGrpSpPr/>
        <p:nvPr/>
      </p:nvGrpSpPr>
      <p:grpSpPr>
        <a:xfrm>
          <a:off x="0" y="0"/>
          <a:ext cx="0" cy="0"/>
          <a:chOff x="0" y="0"/>
          <a:chExt cx="0" cy="0"/>
        </a:xfrm>
      </p:grpSpPr>
      <p:sp>
        <p:nvSpPr>
          <p:cNvPr id="10" name="Freeform 9"/>
          <p:cNvSpPr>
            <a:spLocks/>
          </p:cNvSpPr>
          <p:nvPr userDrawn="1"/>
        </p:nvSpPr>
        <p:spPr bwMode="auto">
          <a:xfrm rot="10800000" flipV="1">
            <a:off x="5385285" y="-1211"/>
            <a:ext cx="7051199" cy="6996953"/>
          </a:xfrm>
          <a:custGeom>
            <a:avLst/>
            <a:gdLst>
              <a:gd name="connsiteX0" fmla="*/ 3208981 w 6910787"/>
              <a:gd name="connsiteY0" fmla="*/ 0 h 6996953"/>
              <a:gd name="connsiteX1" fmla="*/ 0 w 6910787"/>
              <a:gd name="connsiteY1" fmla="*/ 0 h 6996953"/>
              <a:gd name="connsiteX2" fmla="*/ 0 w 6910787"/>
              <a:gd name="connsiteY2" fmla="*/ 6996953 h 6996953"/>
              <a:gd name="connsiteX3" fmla="*/ 6910787 w 6910787"/>
              <a:gd name="connsiteY3" fmla="*/ 6996953 h 6996953"/>
            </a:gdLst>
            <a:ahLst/>
            <a:cxnLst>
              <a:cxn ang="0">
                <a:pos x="connsiteX0" y="connsiteY0"/>
              </a:cxn>
              <a:cxn ang="0">
                <a:pos x="connsiteX1" y="connsiteY1"/>
              </a:cxn>
              <a:cxn ang="0">
                <a:pos x="connsiteX2" y="connsiteY2"/>
              </a:cxn>
              <a:cxn ang="0">
                <a:pos x="connsiteX3" y="connsiteY3"/>
              </a:cxn>
            </a:cxnLst>
            <a:rect l="l" t="t" r="r" b="b"/>
            <a:pathLst>
              <a:path w="6910787" h="6996953">
                <a:moveTo>
                  <a:pt x="3208981" y="0"/>
                </a:moveTo>
                <a:lnTo>
                  <a:pt x="0" y="0"/>
                </a:lnTo>
                <a:lnTo>
                  <a:pt x="0" y="6996953"/>
                </a:lnTo>
                <a:lnTo>
                  <a:pt x="6910787" y="6996953"/>
                </a:lnTo>
                <a:close/>
              </a:path>
            </a:pathLst>
          </a:custGeom>
          <a:solidFill>
            <a:schemeClr val="tx1"/>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6" name="Text Placeholder 2"/>
          <p:cNvSpPr>
            <a:spLocks noGrp="1"/>
          </p:cNvSpPr>
          <p:nvPr>
            <p:ph type="body" sz="quarter" idx="14" hasCustomPrompt="1"/>
          </p:nvPr>
        </p:nvSpPr>
        <p:spPr>
          <a:xfrm>
            <a:off x="393402" y="344468"/>
            <a:ext cx="6862502"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63717">
                      <a:schemeClr val="tx1"/>
                    </a:gs>
                    <a:gs pos="35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44871" y="2175482"/>
            <a:ext cx="5114999"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gradFill>
                  <a:gsLst>
                    <a:gs pos="14159">
                      <a:schemeClr val="tx1"/>
                    </a:gs>
                    <a:gs pos="32000">
                      <a:schemeClr val="tx1"/>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8" name="Text Placeholder 2"/>
          <p:cNvSpPr>
            <a:spLocks noGrp="1"/>
          </p:cNvSpPr>
          <p:nvPr>
            <p:ph type="body" sz="quarter" idx="17" hasCustomPrompt="1"/>
          </p:nvPr>
        </p:nvSpPr>
        <p:spPr>
          <a:xfrm>
            <a:off x="445346" y="1668528"/>
            <a:ext cx="6194781"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63717">
                      <a:schemeClr val="tx1"/>
                    </a:gs>
                    <a:gs pos="35000">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9" name="Text Placeholder 2"/>
          <p:cNvSpPr>
            <a:spLocks noGrp="1"/>
          </p:cNvSpPr>
          <p:nvPr>
            <p:ph type="body" sz="quarter" idx="18" hasCustomPrompt="1"/>
          </p:nvPr>
        </p:nvSpPr>
        <p:spPr>
          <a:xfrm>
            <a:off x="8732304" y="2175482"/>
            <a:ext cx="3239035" cy="2656286"/>
          </a:xfrm>
        </p:spPr>
        <p:txBody>
          <a:bodyPr lIns="0" tIns="0" rIns="0" bIns="0">
            <a:noAutofit/>
          </a:bodyPr>
          <a:lstStyle>
            <a:lvl1pPr marL="173005" marR="0" indent="-173005" algn="l" defTabSz="508525" rtl="0" eaLnBrk="1" fontAlgn="auto" latinLnBrk="0" hangingPunct="1">
              <a:lnSpc>
                <a:spcPct val="114000"/>
              </a:lnSpc>
              <a:spcBef>
                <a:spcPts val="0"/>
              </a:spcBef>
              <a:spcAft>
                <a:spcPts val="0"/>
              </a:spcAft>
              <a:buClr>
                <a:schemeClr val="accent4"/>
              </a:buClr>
              <a:buSzTx/>
              <a:buFont typeface="Arial" panose="020B0604020202020204" pitchFamily="34" charset="0"/>
              <a:buChar char="•"/>
              <a:tabLst/>
              <a:defRPr lang="en-US" sz="2000" b="0" kern="1200" cap="none" spc="0" baseline="0" dirty="0" smtClean="0">
                <a:solidFill>
                  <a:schemeClr val="bg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2" name="Text Placeholder 2"/>
          <p:cNvSpPr>
            <a:spLocks noGrp="1"/>
          </p:cNvSpPr>
          <p:nvPr>
            <p:ph type="body" sz="quarter" idx="19" hasCustomPrompt="1"/>
          </p:nvPr>
        </p:nvSpPr>
        <p:spPr>
          <a:xfrm>
            <a:off x="8730402" y="1668528"/>
            <a:ext cx="3240825"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6726">
                      <a:schemeClr val="accent4"/>
                    </a:gs>
                    <a:gs pos="73451">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4" name="Freeform 5"/>
          <p:cNvSpPr>
            <a:spLocks noEditPoints="1"/>
          </p:cNvSpPr>
          <p:nvPr userDrawn="1"/>
        </p:nvSpPr>
        <p:spPr bwMode="auto">
          <a:xfrm>
            <a:off x="9216871"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1"/>
          </a:solidFill>
          <a:ln>
            <a:noFill/>
          </a:ln>
        </p:spPr>
        <p:txBody>
          <a:bodyPr vert="horz" wrap="square" lIns="91427" tIns="45713" rIns="91427" bIns="45713" numCol="1" anchor="t" anchorCtr="0" compatLnSpc="1">
            <a:prstTxWarp prst="textNoShape">
              <a:avLst/>
            </a:prstTxWarp>
          </a:bodyPr>
          <a:lstStyle/>
          <a:p>
            <a:endParaRPr lang="en-US" sz="1800">
              <a:solidFill>
                <a:schemeClr val="bg1"/>
              </a:solidFill>
            </a:endParaRPr>
          </a:p>
        </p:txBody>
      </p:sp>
    </p:spTree>
    <p:extLst>
      <p:ext uri="{BB962C8B-B14F-4D97-AF65-F5344CB8AC3E}">
        <p14:creationId xmlns:p14="http://schemas.microsoft.com/office/powerpoint/2010/main" val="3154611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showMasterSp="0" preserve="1" userDrawn="1">
  <p:cSld name="22_SPLIT ALT RED_ALT">
    <p:spTree>
      <p:nvGrpSpPr>
        <p:cNvPr id="1" name=""/>
        <p:cNvGrpSpPr/>
        <p:nvPr/>
      </p:nvGrpSpPr>
      <p:grpSpPr>
        <a:xfrm>
          <a:off x="0" y="0"/>
          <a:ext cx="0" cy="0"/>
          <a:chOff x="0" y="0"/>
          <a:chExt cx="0" cy="0"/>
        </a:xfrm>
      </p:grpSpPr>
      <p:sp>
        <p:nvSpPr>
          <p:cNvPr id="6" name="Freeform 5"/>
          <p:cNvSpPr/>
          <p:nvPr userDrawn="1"/>
        </p:nvSpPr>
        <p:spPr>
          <a:xfrm>
            <a:off x="9" y="0"/>
            <a:ext cx="11738361" cy="6995740"/>
          </a:xfrm>
          <a:custGeom>
            <a:avLst/>
            <a:gdLst>
              <a:gd name="connsiteX0" fmla="*/ 0 w 11504613"/>
              <a:gd name="connsiteY0" fmla="*/ 0 h 6995740"/>
              <a:gd name="connsiteX1" fmla="*/ 8979202 w 11504613"/>
              <a:gd name="connsiteY1" fmla="*/ 0 h 6995740"/>
              <a:gd name="connsiteX2" fmla="*/ 5278038 w 11504613"/>
              <a:gd name="connsiteY2" fmla="*/ 6995739 h 6995740"/>
              <a:gd name="connsiteX3" fmla="*/ 11504613 w 11504613"/>
              <a:gd name="connsiteY3" fmla="*/ 6995739 h 6995740"/>
              <a:gd name="connsiteX4" fmla="*/ 11504613 w 11504613"/>
              <a:gd name="connsiteY4" fmla="*/ 6995740 h 6995740"/>
              <a:gd name="connsiteX5" fmla="*/ 0 w 11504613"/>
              <a:gd name="connsiteY5" fmla="*/ 6995740 h 699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04613" h="6995740">
                <a:moveTo>
                  <a:pt x="0" y="0"/>
                </a:moveTo>
                <a:lnTo>
                  <a:pt x="8979202" y="0"/>
                </a:lnTo>
                <a:lnTo>
                  <a:pt x="5278038" y="6995739"/>
                </a:lnTo>
                <a:lnTo>
                  <a:pt x="11504613" y="6995739"/>
                </a:lnTo>
                <a:lnTo>
                  <a:pt x="11504613" y="6995740"/>
                </a:lnTo>
                <a:lnTo>
                  <a:pt x="0" y="6995740"/>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endParaRPr lang="en-US" sz="2172">
              <a:gradFill>
                <a:gsLst>
                  <a:gs pos="53097">
                    <a:schemeClr val="tx1"/>
                  </a:gs>
                  <a:gs pos="29000">
                    <a:schemeClr val="tx1"/>
                  </a:gs>
                </a:gsLst>
                <a:lin ang="5400000" scaled="1"/>
              </a:gradFill>
            </a:endParaRPr>
          </a:p>
        </p:txBody>
      </p:sp>
      <p:sp>
        <p:nvSpPr>
          <p:cNvPr id="7" name="Text Placeholder 2"/>
          <p:cNvSpPr>
            <a:spLocks noGrp="1"/>
          </p:cNvSpPr>
          <p:nvPr>
            <p:ph type="body" sz="quarter" idx="14" hasCustomPrompt="1"/>
          </p:nvPr>
        </p:nvSpPr>
        <p:spPr>
          <a:xfrm>
            <a:off x="405732" y="347688"/>
            <a:ext cx="6862502" cy="781585"/>
          </a:xfrm>
        </p:spPr>
        <p:txBody>
          <a:bodyPr lIns="0" tIns="0" rIns="0" bIns="0" anchor="t" anchorCtr="0">
            <a:noAutofit/>
          </a:bodyPr>
          <a:lstStyle>
            <a:lvl1pPr marL="0" indent="0" algn="l" defTabSz="508525" rtl="0" eaLnBrk="1" latinLnBrk="0" hangingPunct="1">
              <a:lnSpc>
                <a:spcPct val="90000"/>
              </a:lnSpc>
              <a:spcBef>
                <a:spcPts val="0"/>
              </a:spcBef>
              <a:spcAft>
                <a:spcPts val="0"/>
              </a:spcAft>
              <a:buFont typeface="Arial"/>
              <a:buNone/>
              <a:defRPr lang="en-US" sz="5399" b="0" kern="1200" cap="none" spc="-100" baseline="0" dirty="0">
                <a:gradFill>
                  <a:gsLst>
                    <a:gs pos="3226">
                      <a:schemeClr val="accent4"/>
                    </a:gs>
                    <a:gs pos="14159">
                      <a:schemeClr val="accent4"/>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8" name="Text Placeholder 2"/>
          <p:cNvSpPr>
            <a:spLocks noGrp="1"/>
          </p:cNvSpPr>
          <p:nvPr>
            <p:ph type="body" sz="quarter" idx="16" hasCustomPrompt="1"/>
          </p:nvPr>
        </p:nvSpPr>
        <p:spPr>
          <a:xfrm>
            <a:off x="435935" y="2176825"/>
            <a:ext cx="5114999" cy="2656286"/>
          </a:xfrm>
        </p:spPr>
        <p:txBody>
          <a:bodyPr lIns="0" tIns="0" rIns="0" bIns="0">
            <a:noAutofit/>
          </a:bodyPr>
          <a:lstStyle>
            <a:lvl1pPr marL="0" marR="0" indent="0" algn="l" defTabSz="508525" rtl="0" eaLnBrk="1" fontAlgn="auto" latinLnBrk="0" hangingPunct="1">
              <a:lnSpc>
                <a:spcPct val="114000"/>
              </a:lnSpc>
              <a:spcBef>
                <a:spcPts val="0"/>
              </a:spcBef>
              <a:spcAft>
                <a:spcPts val="0"/>
              </a:spcAft>
              <a:buClrTx/>
              <a:buSzTx/>
              <a:buFont typeface="Arial"/>
              <a:buNone/>
              <a:tabLst/>
              <a:defRPr lang="en-US" sz="2000" b="0" kern="1200" cap="none" spc="0" baseline="0" dirty="0" smtClean="0">
                <a:solidFill>
                  <a:schemeClr val="tx1"/>
                </a:soli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9" name="Text Placeholder 2"/>
          <p:cNvSpPr>
            <a:spLocks noGrp="1"/>
          </p:cNvSpPr>
          <p:nvPr>
            <p:ph type="body" sz="quarter" idx="17" hasCustomPrompt="1"/>
          </p:nvPr>
        </p:nvSpPr>
        <p:spPr>
          <a:xfrm>
            <a:off x="436410" y="1669871"/>
            <a:ext cx="6194781"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3226">
                      <a:schemeClr val="accent4"/>
                    </a:gs>
                    <a:gs pos="14159">
                      <a:schemeClr val="accent4"/>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10" name="Text Placeholder 2"/>
          <p:cNvSpPr>
            <a:spLocks noGrp="1"/>
          </p:cNvSpPr>
          <p:nvPr>
            <p:ph type="body" sz="quarter" idx="18" hasCustomPrompt="1"/>
          </p:nvPr>
        </p:nvSpPr>
        <p:spPr>
          <a:xfrm>
            <a:off x="8732297" y="2176825"/>
            <a:ext cx="3239042" cy="2656286"/>
          </a:xfrm>
        </p:spPr>
        <p:txBody>
          <a:bodyPr lIns="0" tIns="0" rIns="0" bIns="0">
            <a:noAutofit/>
          </a:bodyPr>
          <a:lstStyle>
            <a:lvl1pPr marL="173005" marR="0" indent="-173005" algn="l" defTabSz="508525" rtl="0" eaLnBrk="1" fontAlgn="auto" latinLnBrk="0" hangingPunct="1">
              <a:lnSpc>
                <a:spcPct val="114000"/>
              </a:lnSpc>
              <a:spcBef>
                <a:spcPts val="0"/>
              </a:spcBef>
              <a:spcAft>
                <a:spcPts val="0"/>
              </a:spcAft>
              <a:buClrTx/>
              <a:buSzTx/>
              <a:buFont typeface="Arial" panose="020B0604020202020204" pitchFamily="34" charset="0"/>
              <a:buChar char="•"/>
              <a:tabLst/>
              <a:defRPr lang="en-US" sz="2000" b="0" kern="1200" cap="none" spc="0" baseline="0" dirty="0" smtClean="0">
                <a:gradFill>
                  <a:gsLst>
                    <a:gs pos="87097">
                      <a:schemeClr val="tx2"/>
                    </a:gs>
                    <a:gs pos="73451">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Body copy</a:t>
            </a:r>
          </a:p>
        </p:txBody>
      </p:sp>
      <p:sp>
        <p:nvSpPr>
          <p:cNvPr id="11" name="Text Placeholder 2"/>
          <p:cNvSpPr>
            <a:spLocks noGrp="1"/>
          </p:cNvSpPr>
          <p:nvPr>
            <p:ph type="body" sz="quarter" idx="19" hasCustomPrompt="1"/>
          </p:nvPr>
        </p:nvSpPr>
        <p:spPr>
          <a:xfrm>
            <a:off x="8730395" y="1669871"/>
            <a:ext cx="3240831" cy="387049"/>
          </a:xfrm>
        </p:spPr>
        <p:txBody>
          <a:bodyPr lIns="0" tIns="0" rIns="0" bIns="0" anchor="b" anchorCtr="0">
            <a:noAutofit/>
          </a:bodyPr>
          <a:lstStyle>
            <a:lvl1pPr marL="0" marR="0" indent="0" algn="l" defTabSz="508525" rtl="0" eaLnBrk="1" fontAlgn="auto" latinLnBrk="0" hangingPunct="1">
              <a:lnSpc>
                <a:spcPct val="100000"/>
              </a:lnSpc>
              <a:spcBef>
                <a:spcPts val="0"/>
              </a:spcBef>
              <a:spcAft>
                <a:spcPts val="0"/>
              </a:spcAft>
              <a:buClrTx/>
              <a:buSzTx/>
              <a:buFont typeface="Arial"/>
              <a:buNone/>
              <a:tabLst/>
              <a:defRPr lang="en-US" sz="2000" b="0" kern="1200" cap="none" spc="0" baseline="0" dirty="0" smtClean="0">
                <a:gradFill>
                  <a:gsLst>
                    <a:gs pos="87097">
                      <a:schemeClr val="tx2"/>
                    </a:gs>
                    <a:gs pos="73451">
                      <a:schemeClr val="tx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Tree>
    <p:extLst>
      <p:ext uri="{BB962C8B-B14F-4D97-AF65-F5344CB8AC3E}">
        <p14:creationId xmlns:p14="http://schemas.microsoft.com/office/powerpoint/2010/main" val="2656897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showMasterSp="0" preserve="1" userDrawn="1">
  <p:cSld name="20_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4"/>
            <a:ext cx="11026772" cy="6997490"/>
          </a:xfrm>
          <a:prstGeom prst="rect">
            <a:avLst/>
          </a:prstGeom>
        </p:spPr>
      </p:pic>
      <p:sp>
        <p:nvSpPr>
          <p:cNvPr id="27" name="Freeform 26"/>
          <p:cNvSpPr>
            <a:spLocks/>
          </p:cNvSpPr>
          <p:nvPr userDrawn="1"/>
        </p:nvSpPr>
        <p:spPr bwMode="white">
          <a:xfrm>
            <a:off x="0" y="-1211"/>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4544" y="3477642"/>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50"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3399325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showMasterSp="0" preserve="1" userDrawn="1">
  <p:cSld name="22_SECTIO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44EB645-4E23-4521-9907-DF485168C3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941639" y="0"/>
            <a:ext cx="10494837" cy="6994525"/>
          </a:xfrm>
          <a:prstGeom prst="rect">
            <a:avLst/>
          </a:prstGeom>
        </p:spPr>
      </p:pic>
      <p:sp>
        <p:nvSpPr>
          <p:cNvPr id="27" name="Freeform 26"/>
          <p:cNvSpPr>
            <a:spLocks/>
          </p:cNvSpPr>
          <p:nvPr userDrawn="1"/>
        </p:nvSpPr>
        <p:spPr bwMode="white">
          <a:xfrm>
            <a:off x="0" y="-1211"/>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4"/>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8" name="Text Placeholder 2"/>
          <p:cNvSpPr>
            <a:spLocks noGrp="1"/>
          </p:cNvSpPr>
          <p:nvPr>
            <p:ph type="body" sz="quarter" idx="14" hasCustomPrompt="1"/>
          </p:nvPr>
        </p:nvSpPr>
        <p:spPr>
          <a:xfrm>
            <a:off x="435934"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91398">
                      <a:schemeClr val="tx1"/>
                    </a:gs>
                    <a:gs pos="73118">
                      <a:schemeClr val="tx1"/>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394544" y="3477642"/>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50" baseline="0" dirty="0">
                <a:gradFill>
                  <a:gsLst>
                    <a:gs pos="91398">
                      <a:schemeClr val="tx1"/>
                    </a:gs>
                    <a:gs pos="73118">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621273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showMasterSp="0" preserve="1" userDrawn="1">
  <p:cSld name="21_SECTION">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4"/>
            <a:ext cx="11026772" cy="6997490"/>
          </a:xfrm>
          <a:prstGeom prst="rect">
            <a:avLst/>
          </a:prstGeom>
        </p:spPr>
      </p:pic>
      <p:sp>
        <p:nvSpPr>
          <p:cNvPr id="27" name="Freeform 26"/>
          <p:cNvSpPr>
            <a:spLocks/>
          </p:cNvSpPr>
          <p:nvPr userDrawn="1"/>
        </p:nvSpPr>
        <p:spPr bwMode="white">
          <a:xfrm>
            <a:off x="0" y="-1211"/>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8" name="Text Placeholder 2"/>
          <p:cNvSpPr>
            <a:spLocks noGrp="1"/>
          </p:cNvSpPr>
          <p:nvPr>
            <p:ph type="body" sz="quarter" idx="14" hasCustomPrompt="1"/>
          </p:nvPr>
        </p:nvSpPr>
        <p:spPr>
          <a:xfrm>
            <a:off x="445426"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4036" y="3477642"/>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50"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31893514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showMasterSp="0" preserve="1" userDrawn="1">
  <p:cSld name="22_SECTION_AL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email">
            <a:extLst>
              <a:ext uri="{BEBA8EAE-BF5A-486C-A8C5-ECC9F3942E4B}">
                <a14:imgProps xmlns:a14="http://schemas.microsoft.com/office/drawing/2010/main">
                  <a14:imgLayer r:embed="rId3">
                    <a14:imgEffect>
                      <a14:saturation sat="111000"/>
                    </a14:imgEffect>
                    <a14:imgEffect>
                      <a14:brightnessContrast bright="-10000"/>
                    </a14:imgEffect>
                  </a14:imgLayer>
                </a14:imgProps>
              </a:ext>
              <a:ext uri="{28A0092B-C50C-407E-A947-70E740481C1C}">
                <a14:useLocalDpi xmlns:a14="http://schemas.microsoft.com/office/drawing/2010/main"/>
              </a:ext>
            </a:extLst>
          </a:blip>
          <a:srcRect/>
          <a:stretch/>
        </p:blipFill>
        <p:spPr>
          <a:xfrm flipH="1">
            <a:off x="1409700" y="-2964"/>
            <a:ext cx="11026772" cy="6997490"/>
          </a:xfrm>
          <a:prstGeom prst="rect">
            <a:avLst/>
          </a:prstGeom>
        </p:spPr>
      </p:pic>
      <p:sp>
        <p:nvSpPr>
          <p:cNvPr id="27" name="Freeform 26"/>
          <p:cNvSpPr>
            <a:spLocks/>
          </p:cNvSpPr>
          <p:nvPr userDrawn="1"/>
        </p:nvSpPr>
        <p:spPr bwMode="white">
          <a:xfrm>
            <a:off x="0" y="-1211"/>
            <a:ext cx="8110028" cy="6996953"/>
          </a:xfrm>
          <a:custGeom>
            <a:avLst/>
            <a:gdLst>
              <a:gd name="connsiteX0" fmla="*/ 0 w 7948531"/>
              <a:gd name="connsiteY0" fmla="*/ 0 h 6996953"/>
              <a:gd name="connsiteX1" fmla="*/ 623824 w 7948531"/>
              <a:gd name="connsiteY1" fmla="*/ 0 h 6996953"/>
              <a:gd name="connsiteX2" fmla="*/ 1892968 w 7948531"/>
              <a:gd name="connsiteY2" fmla="*/ 0 h 6996953"/>
              <a:gd name="connsiteX3" fmla="*/ 4246726 w 7948531"/>
              <a:gd name="connsiteY3" fmla="*/ 0 h 6996953"/>
              <a:gd name="connsiteX4" fmla="*/ 7948531 w 7948531"/>
              <a:gd name="connsiteY4" fmla="*/ 6996953 h 6996953"/>
              <a:gd name="connsiteX5" fmla="*/ 1892968 w 7948531"/>
              <a:gd name="connsiteY5" fmla="*/ 6996953 h 6996953"/>
              <a:gd name="connsiteX6" fmla="*/ 623824 w 7948531"/>
              <a:gd name="connsiteY6" fmla="*/ 6996953 h 6996953"/>
              <a:gd name="connsiteX7" fmla="*/ 0 w 7948531"/>
              <a:gd name="connsiteY7" fmla="*/ 6996953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0" y="0"/>
                </a:moveTo>
                <a:lnTo>
                  <a:pt x="623824" y="0"/>
                </a:lnTo>
                <a:lnTo>
                  <a:pt x="1892968" y="0"/>
                </a:lnTo>
                <a:lnTo>
                  <a:pt x="4246726" y="0"/>
                </a:lnTo>
                <a:lnTo>
                  <a:pt x="7948531" y="6996953"/>
                </a:lnTo>
                <a:lnTo>
                  <a:pt x="1892968" y="6996953"/>
                </a:lnTo>
                <a:lnTo>
                  <a:pt x="623824" y="6996953"/>
                </a:lnTo>
                <a:lnTo>
                  <a:pt x="0" y="6996953"/>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28" name="Text Placeholder 2"/>
          <p:cNvSpPr>
            <a:spLocks noGrp="1"/>
          </p:cNvSpPr>
          <p:nvPr>
            <p:ph type="body" sz="quarter" idx="14" hasCustomPrompt="1"/>
          </p:nvPr>
        </p:nvSpPr>
        <p:spPr>
          <a:xfrm>
            <a:off x="445426" y="2475469"/>
            <a:ext cx="4632602"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2000" b="0" kern="1200" cap="none" spc="0" baseline="0" dirty="0">
                <a:gradFill>
                  <a:gsLst>
                    <a:gs pos="91398">
                      <a:schemeClr val="bg2"/>
                    </a:gs>
                    <a:gs pos="73118">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7" name="Text Placeholder 2"/>
          <p:cNvSpPr>
            <a:spLocks noGrp="1"/>
          </p:cNvSpPr>
          <p:nvPr>
            <p:ph type="body" sz="quarter" idx="15" hasCustomPrompt="1"/>
          </p:nvPr>
        </p:nvSpPr>
        <p:spPr>
          <a:xfrm>
            <a:off x="404036" y="3477642"/>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50" baseline="0" dirty="0">
                <a:gradFill>
                  <a:gsLst>
                    <a:gs pos="91398">
                      <a:schemeClr val="bg2"/>
                    </a:gs>
                    <a:gs pos="73118">
                      <a:schemeClr val="bg2"/>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7305258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showMasterSp="0" preserve="1" userDrawn="1">
  <p:cSld name="22_SECTION ALT">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0494837" cy="6994525"/>
          </a:xfrm>
          <a:prstGeom prst="rect">
            <a:avLst/>
          </a:prstGeom>
        </p:spPr>
      </p:pic>
      <p:sp>
        <p:nvSpPr>
          <p:cNvPr id="11" name="Freeform 10"/>
          <p:cNvSpPr>
            <a:spLocks/>
          </p:cNvSpPr>
          <p:nvPr userDrawn="1"/>
        </p:nvSpPr>
        <p:spPr bwMode="white">
          <a:xfrm rot="10800000">
            <a:off x="4326455" y="6"/>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2"/>
          </a:solidFill>
          <a:ln>
            <a:noFill/>
          </a:ln>
        </p:spPr>
        <p:txBody>
          <a:bodyPr vert="horz" wrap="square" lIns="91427" tIns="45713" rIns="91427" bIns="45713" numCol="1" anchor="t" anchorCtr="0" compatLnSpc="1">
            <a:prstTxWarp prst="textNoShape">
              <a:avLst/>
            </a:prstTxWarp>
            <a:noAutofit/>
          </a:bodyPr>
          <a:lstStyle/>
          <a:p>
            <a:endParaRPr lang="en-US" sz="2172" dirty="0"/>
          </a:p>
        </p:txBody>
      </p:sp>
      <p:sp>
        <p:nvSpPr>
          <p:cNvPr id="13" name="Text Placeholder 2"/>
          <p:cNvSpPr>
            <a:spLocks noGrp="1"/>
          </p:cNvSpPr>
          <p:nvPr>
            <p:ph type="body" sz="quarter" idx="14" hasCustomPrompt="1"/>
          </p:nvPr>
        </p:nvSpPr>
        <p:spPr>
          <a:xfrm>
            <a:off x="7349370"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17012" y="3392579"/>
            <a:ext cx="5169381" cy="781585"/>
          </a:xfrm>
        </p:spPr>
        <p:txBody>
          <a:bodyPr lIns="0" tIns="0" rIns="0" bIns="0" anchor="t" anchorCtr="0">
            <a:noAutofit/>
          </a:bodyPr>
          <a:lstStyle>
            <a:lvl1pPr marL="0" indent="0" algn="r" defTabSz="508525" rtl="0" eaLnBrk="1" latinLnBrk="0" hangingPunct="1">
              <a:lnSpc>
                <a:spcPct val="90000"/>
              </a:lnSpc>
              <a:spcBef>
                <a:spcPts val="0"/>
              </a:spcBef>
              <a:spcAft>
                <a:spcPts val="0"/>
              </a:spcAft>
              <a:buFont typeface="Arial"/>
              <a:buNone/>
              <a:defRPr lang="en-US" sz="6599"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
        <p:nvSpPr>
          <p:cNvPr id="6" name="Freeform 5"/>
          <p:cNvSpPr>
            <a:spLocks noEditPoints="1"/>
          </p:cNvSpPr>
          <p:nvPr userDrawn="1"/>
        </p:nvSpPr>
        <p:spPr bwMode="auto">
          <a:xfrm>
            <a:off x="9216871" y="6379796"/>
            <a:ext cx="2754468" cy="201169"/>
          </a:xfrm>
          <a:custGeom>
            <a:avLst/>
            <a:gdLst>
              <a:gd name="T0" fmla="*/ 4039 w 6853"/>
              <a:gd name="T1" fmla="*/ 140 h 495"/>
              <a:gd name="T2" fmla="*/ 3975 w 6853"/>
              <a:gd name="T3" fmla="*/ 270 h 495"/>
              <a:gd name="T4" fmla="*/ 4302 w 6853"/>
              <a:gd name="T5" fmla="*/ 140 h 495"/>
              <a:gd name="T6" fmla="*/ 4368 w 6853"/>
              <a:gd name="T7" fmla="*/ 146 h 495"/>
              <a:gd name="T8" fmla="*/ 4446 w 6853"/>
              <a:gd name="T9" fmla="*/ 255 h 495"/>
              <a:gd name="T10" fmla="*/ 4620 w 6853"/>
              <a:gd name="T11" fmla="*/ 164 h 495"/>
              <a:gd name="T12" fmla="*/ 4990 w 6853"/>
              <a:gd name="T13" fmla="*/ 274 h 495"/>
              <a:gd name="T14" fmla="*/ 5032 w 6853"/>
              <a:gd name="T15" fmla="*/ 180 h 495"/>
              <a:gd name="T16" fmla="*/ 5029 w 6853"/>
              <a:gd name="T17" fmla="*/ 119 h 495"/>
              <a:gd name="T18" fmla="*/ 5141 w 6853"/>
              <a:gd name="T19" fmla="*/ 348 h 495"/>
              <a:gd name="T20" fmla="*/ 5223 w 6853"/>
              <a:gd name="T21" fmla="*/ 140 h 495"/>
              <a:gd name="T22" fmla="*/ 5367 w 6853"/>
              <a:gd name="T23" fmla="*/ 312 h 495"/>
              <a:gd name="T24" fmla="*/ 5554 w 6853"/>
              <a:gd name="T25" fmla="*/ 377 h 495"/>
              <a:gd name="T26" fmla="*/ 5462 w 6853"/>
              <a:gd name="T27" fmla="*/ 251 h 495"/>
              <a:gd name="T28" fmla="*/ 5805 w 6853"/>
              <a:gd name="T29" fmla="*/ 165 h 495"/>
              <a:gd name="T30" fmla="*/ 5633 w 6853"/>
              <a:gd name="T31" fmla="*/ 253 h 495"/>
              <a:gd name="T32" fmla="*/ 5918 w 6853"/>
              <a:gd name="T33" fmla="*/ 24 h 495"/>
              <a:gd name="T34" fmla="*/ 6179 w 6853"/>
              <a:gd name="T35" fmla="*/ 377 h 495"/>
              <a:gd name="T36" fmla="*/ 6032 w 6853"/>
              <a:gd name="T37" fmla="*/ 171 h 495"/>
              <a:gd name="T38" fmla="*/ 6453 w 6853"/>
              <a:gd name="T39" fmla="*/ 355 h 495"/>
              <a:gd name="T40" fmla="*/ 6444 w 6853"/>
              <a:gd name="T41" fmla="*/ 231 h 495"/>
              <a:gd name="T42" fmla="*/ 6636 w 6853"/>
              <a:gd name="T43" fmla="*/ 314 h 495"/>
              <a:gd name="T44" fmla="*/ 6554 w 6853"/>
              <a:gd name="T45" fmla="*/ 153 h 495"/>
              <a:gd name="T46" fmla="*/ 6708 w 6853"/>
              <a:gd name="T47" fmla="*/ 338 h 495"/>
              <a:gd name="T48" fmla="*/ 6846 w 6853"/>
              <a:gd name="T49" fmla="*/ 132 h 495"/>
              <a:gd name="T50" fmla="*/ 6769 w 6853"/>
              <a:gd name="T51" fmla="*/ 383 h 495"/>
              <a:gd name="T52" fmla="*/ 3745 w 6853"/>
              <a:gd name="T53" fmla="*/ 222 h 495"/>
              <a:gd name="T54" fmla="*/ 3550 w 6853"/>
              <a:gd name="T55" fmla="*/ 255 h 495"/>
              <a:gd name="T56" fmla="*/ 3737 w 6853"/>
              <a:gd name="T57" fmla="*/ 462 h 495"/>
              <a:gd name="T58" fmla="*/ 3324 w 6853"/>
              <a:gd name="T59" fmla="*/ 125 h 495"/>
              <a:gd name="T60" fmla="*/ 3493 w 6853"/>
              <a:gd name="T61" fmla="*/ 377 h 495"/>
              <a:gd name="T62" fmla="*/ 3210 w 6853"/>
              <a:gd name="T63" fmla="*/ 24 h 495"/>
              <a:gd name="T64" fmla="*/ 2956 w 6853"/>
              <a:gd name="T65" fmla="*/ 171 h 495"/>
              <a:gd name="T66" fmla="*/ 3102 w 6853"/>
              <a:gd name="T67" fmla="*/ 377 h 495"/>
              <a:gd name="T68" fmla="*/ 2769 w 6853"/>
              <a:gd name="T69" fmla="*/ 377 h 495"/>
              <a:gd name="T70" fmla="*/ 2603 w 6853"/>
              <a:gd name="T71" fmla="*/ 251 h 495"/>
              <a:gd name="T72" fmla="*/ 2673 w 6853"/>
              <a:gd name="T73" fmla="*/ 143 h 495"/>
              <a:gd name="T74" fmla="*/ 2585 w 6853"/>
              <a:gd name="T75" fmla="*/ 383 h 495"/>
              <a:gd name="T76" fmla="*/ 2417 w 6853"/>
              <a:gd name="T77" fmla="*/ 163 h 495"/>
              <a:gd name="T78" fmla="*/ 2253 w 6853"/>
              <a:gd name="T79" fmla="*/ 249 h 495"/>
              <a:gd name="T80" fmla="*/ 2212 w 6853"/>
              <a:gd name="T81" fmla="*/ 377 h 495"/>
              <a:gd name="T82" fmla="*/ 1820 w 6853"/>
              <a:gd name="T83" fmla="*/ 350 h 495"/>
              <a:gd name="T84" fmla="*/ 1744 w 6853"/>
              <a:gd name="T85" fmla="*/ 146 h 495"/>
              <a:gd name="T86" fmla="*/ 1641 w 6853"/>
              <a:gd name="T87" fmla="*/ 81 h 495"/>
              <a:gd name="T88" fmla="*/ 1663 w 6853"/>
              <a:gd name="T89" fmla="*/ 125 h 495"/>
              <a:gd name="T90" fmla="*/ 1393 w 6853"/>
              <a:gd name="T91" fmla="*/ 332 h 495"/>
              <a:gd name="T92" fmla="*/ 1343 w 6853"/>
              <a:gd name="T93" fmla="*/ 252 h 495"/>
              <a:gd name="T94" fmla="*/ 1184 w 6853"/>
              <a:gd name="T95" fmla="*/ 209 h 495"/>
              <a:gd name="T96" fmla="*/ 1221 w 6853"/>
              <a:gd name="T97" fmla="*/ 261 h 495"/>
              <a:gd name="T98" fmla="*/ 1058 w 6853"/>
              <a:gd name="T99" fmla="*/ 333 h 495"/>
              <a:gd name="T100" fmla="*/ 991 w 6853"/>
              <a:gd name="T101" fmla="*/ 119 h 495"/>
              <a:gd name="T102" fmla="*/ 755 w 6853"/>
              <a:gd name="T103" fmla="*/ 181 h 495"/>
              <a:gd name="T104" fmla="*/ 851 w 6853"/>
              <a:gd name="T105" fmla="*/ 125 h 495"/>
              <a:gd name="T106" fmla="*/ 675 w 6853"/>
              <a:gd name="T107" fmla="*/ 131 h 495"/>
              <a:gd name="T108" fmla="*/ 674 w 6853"/>
              <a:gd name="T109" fmla="*/ 342 h 495"/>
              <a:gd name="T110" fmla="*/ 421 w 6853"/>
              <a:gd name="T111" fmla="*/ 24 h 495"/>
              <a:gd name="T112" fmla="*/ 164 w 6853"/>
              <a:gd name="T113" fmla="*/ 337 h 495"/>
              <a:gd name="T114" fmla="*/ 23 w 6853"/>
              <a:gd name="T115" fmla="*/ 74 h 495"/>
              <a:gd name="T116" fmla="*/ 325 w 6853"/>
              <a:gd name="T117" fmla="*/ 377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853" h="495">
                <a:moveTo>
                  <a:pt x="4100" y="377"/>
                </a:moveTo>
                <a:cubicBezTo>
                  <a:pt x="4100" y="326"/>
                  <a:pt x="4100" y="326"/>
                  <a:pt x="4100" y="326"/>
                </a:cubicBezTo>
                <a:cubicBezTo>
                  <a:pt x="4099" y="326"/>
                  <a:pt x="4099" y="326"/>
                  <a:pt x="4099" y="326"/>
                </a:cubicBezTo>
                <a:cubicBezTo>
                  <a:pt x="4091" y="344"/>
                  <a:pt x="4080" y="357"/>
                  <a:pt x="4064" y="367"/>
                </a:cubicBezTo>
                <a:cubicBezTo>
                  <a:pt x="4049" y="378"/>
                  <a:pt x="4032" y="383"/>
                  <a:pt x="4013" y="383"/>
                </a:cubicBezTo>
                <a:cubicBezTo>
                  <a:pt x="3989" y="383"/>
                  <a:pt x="3970" y="376"/>
                  <a:pt x="3957" y="363"/>
                </a:cubicBezTo>
                <a:cubicBezTo>
                  <a:pt x="3943" y="349"/>
                  <a:pt x="3936" y="332"/>
                  <a:pt x="3936" y="312"/>
                </a:cubicBezTo>
                <a:cubicBezTo>
                  <a:pt x="3936" y="268"/>
                  <a:pt x="3965" y="241"/>
                  <a:pt x="4023" y="232"/>
                </a:cubicBezTo>
                <a:cubicBezTo>
                  <a:pt x="4100" y="221"/>
                  <a:pt x="4100" y="221"/>
                  <a:pt x="4100" y="221"/>
                </a:cubicBezTo>
                <a:cubicBezTo>
                  <a:pt x="4100" y="167"/>
                  <a:pt x="4080" y="140"/>
                  <a:pt x="4039" y="140"/>
                </a:cubicBezTo>
                <a:cubicBezTo>
                  <a:pt x="4012" y="140"/>
                  <a:pt x="3985" y="151"/>
                  <a:pt x="3958" y="173"/>
                </a:cubicBezTo>
                <a:cubicBezTo>
                  <a:pt x="3958" y="146"/>
                  <a:pt x="3958" y="146"/>
                  <a:pt x="3958" y="146"/>
                </a:cubicBezTo>
                <a:cubicBezTo>
                  <a:pt x="3968" y="138"/>
                  <a:pt x="3980" y="132"/>
                  <a:pt x="3996" y="127"/>
                </a:cubicBezTo>
                <a:cubicBezTo>
                  <a:pt x="4012" y="122"/>
                  <a:pt x="4027" y="119"/>
                  <a:pt x="4042" y="119"/>
                </a:cubicBezTo>
                <a:cubicBezTo>
                  <a:pt x="4067" y="119"/>
                  <a:pt x="4087" y="127"/>
                  <a:pt x="4102" y="143"/>
                </a:cubicBezTo>
                <a:cubicBezTo>
                  <a:pt x="4116" y="159"/>
                  <a:pt x="4123" y="182"/>
                  <a:pt x="4123" y="213"/>
                </a:cubicBezTo>
                <a:cubicBezTo>
                  <a:pt x="4123" y="377"/>
                  <a:pt x="4123" y="377"/>
                  <a:pt x="4123" y="377"/>
                </a:cubicBezTo>
                <a:lnTo>
                  <a:pt x="4100" y="377"/>
                </a:lnTo>
                <a:close/>
                <a:moveTo>
                  <a:pt x="4031" y="251"/>
                </a:moveTo>
                <a:cubicBezTo>
                  <a:pt x="4005" y="255"/>
                  <a:pt x="3986" y="261"/>
                  <a:pt x="3975" y="270"/>
                </a:cubicBezTo>
                <a:cubicBezTo>
                  <a:pt x="3965" y="278"/>
                  <a:pt x="3959" y="292"/>
                  <a:pt x="3959" y="311"/>
                </a:cubicBezTo>
                <a:cubicBezTo>
                  <a:pt x="3959" y="326"/>
                  <a:pt x="3964" y="338"/>
                  <a:pt x="3974" y="348"/>
                </a:cubicBezTo>
                <a:cubicBezTo>
                  <a:pt x="3984" y="357"/>
                  <a:pt x="3998" y="362"/>
                  <a:pt x="4016" y="362"/>
                </a:cubicBezTo>
                <a:cubicBezTo>
                  <a:pt x="4040" y="362"/>
                  <a:pt x="4060" y="353"/>
                  <a:pt x="4076" y="335"/>
                </a:cubicBezTo>
                <a:cubicBezTo>
                  <a:pt x="4092" y="317"/>
                  <a:pt x="4100" y="294"/>
                  <a:pt x="4100" y="266"/>
                </a:cubicBezTo>
                <a:cubicBezTo>
                  <a:pt x="4100" y="241"/>
                  <a:pt x="4100" y="241"/>
                  <a:pt x="4100" y="241"/>
                </a:cubicBezTo>
                <a:lnTo>
                  <a:pt x="4031" y="251"/>
                </a:lnTo>
                <a:close/>
                <a:moveTo>
                  <a:pt x="4367" y="377"/>
                </a:moveTo>
                <a:cubicBezTo>
                  <a:pt x="4367" y="230"/>
                  <a:pt x="4367" y="230"/>
                  <a:pt x="4367" y="230"/>
                </a:cubicBezTo>
                <a:cubicBezTo>
                  <a:pt x="4367" y="170"/>
                  <a:pt x="4346" y="140"/>
                  <a:pt x="4302" y="140"/>
                </a:cubicBezTo>
                <a:cubicBezTo>
                  <a:pt x="4278" y="140"/>
                  <a:pt x="4258" y="149"/>
                  <a:pt x="4242" y="166"/>
                </a:cubicBezTo>
                <a:cubicBezTo>
                  <a:pt x="4227" y="184"/>
                  <a:pt x="4219" y="206"/>
                  <a:pt x="4219" y="232"/>
                </a:cubicBezTo>
                <a:cubicBezTo>
                  <a:pt x="4219" y="377"/>
                  <a:pt x="4219" y="377"/>
                  <a:pt x="4219" y="377"/>
                </a:cubicBezTo>
                <a:cubicBezTo>
                  <a:pt x="4196" y="377"/>
                  <a:pt x="4196" y="377"/>
                  <a:pt x="4196" y="377"/>
                </a:cubicBezTo>
                <a:cubicBezTo>
                  <a:pt x="4196" y="125"/>
                  <a:pt x="4196" y="125"/>
                  <a:pt x="4196" y="125"/>
                </a:cubicBezTo>
                <a:cubicBezTo>
                  <a:pt x="4219" y="125"/>
                  <a:pt x="4219" y="125"/>
                  <a:pt x="4219" y="125"/>
                </a:cubicBezTo>
                <a:cubicBezTo>
                  <a:pt x="4219" y="171"/>
                  <a:pt x="4219" y="171"/>
                  <a:pt x="4219" y="171"/>
                </a:cubicBezTo>
                <a:cubicBezTo>
                  <a:pt x="4220" y="171"/>
                  <a:pt x="4220" y="171"/>
                  <a:pt x="4220" y="171"/>
                </a:cubicBezTo>
                <a:cubicBezTo>
                  <a:pt x="4238" y="136"/>
                  <a:pt x="4267" y="119"/>
                  <a:pt x="4306" y="119"/>
                </a:cubicBezTo>
                <a:cubicBezTo>
                  <a:pt x="4333" y="119"/>
                  <a:pt x="4354" y="128"/>
                  <a:pt x="4368" y="146"/>
                </a:cubicBezTo>
                <a:cubicBezTo>
                  <a:pt x="4383" y="164"/>
                  <a:pt x="4390" y="190"/>
                  <a:pt x="4390" y="224"/>
                </a:cubicBezTo>
                <a:cubicBezTo>
                  <a:pt x="4390" y="377"/>
                  <a:pt x="4390" y="377"/>
                  <a:pt x="4390" y="377"/>
                </a:cubicBezTo>
                <a:lnTo>
                  <a:pt x="4367" y="377"/>
                </a:lnTo>
                <a:close/>
                <a:moveTo>
                  <a:pt x="4642" y="377"/>
                </a:moveTo>
                <a:cubicBezTo>
                  <a:pt x="4642" y="331"/>
                  <a:pt x="4642" y="331"/>
                  <a:pt x="4642" y="331"/>
                </a:cubicBezTo>
                <a:cubicBezTo>
                  <a:pt x="4641" y="331"/>
                  <a:pt x="4641" y="331"/>
                  <a:pt x="4641" y="331"/>
                </a:cubicBezTo>
                <a:cubicBezTo>
                  <a:pt x="4633" y="347"/>
                  <a:pt x="4621" y="360"/>
                  <a:pt x="4605" y="369"/>
                </a:cubicBezTo>
                <a:cubicBezTo>
                  <a:pt x="4589" y="378"/>
                  <a:pt x="4571" y="383"/>
                  <a:pt x="4551" y="383"/>
                </a:cubicBezTo>
                <a:cubicBezTo>
                  <a:pt x="4520" y="383"/>
                  <a:pt x="4494" y="372"/>
                  <a:pt x="4475" y="349"/>
                </a:cubicBezTo>
                <a:cubicBezTo>
                  <a:pt x="4455" y="326"/>
                  <a:pt x="4446" y="295"/>
                  <a:pt x="4446" y="255"/>
                </a:cubicBezTo>
                <a:cubicBezTo>
                  <a:pt x="4446" y="215"/>
                  <a:pt x="4456" y="182"/>
                  <a:pt x="4478" y="157"/>
                </a:cubicBezTo>
                <a:cubicBezTo>
                  <a:pt x="4499" y="132"/>
                  <a:pt x="4527" y="119"/>
                  <a:pt x="4561" y="119"/>
                </a:cubicBezTo>
                <a:cubicBezTo>
                  <a:pt x="4598" y="119"/>
                  <a:pt x="4625" y="134"/>
                  <a:pt x="4641" y="165"/>
                </a:cubicBezTo>
                <a:cubicBezTo>
                  <a:pt x="4642" y="165"/>
                  <a:pt x="4642" y="165"/>
                  <a:pt x="4642" y="165"/>
                </a:cubicBezTo>
                <a:cubicBezTo>
                  <a:pt x="4642" y="4"/>
                  <a:pt x="4642" y="4"/>
                  <a:pt x="4642" y="4"/>
                </a:cubicBezTo>
                <a:cubicBezTo>
                  <a:pt x="4665" y="4"/>
                  <a:pt x="4665" y="4"/>
                  <a:pt x="4665" y="4"/>
                </a:cubicBezTo>
                <a:cubicBezTo>
                  <a:pt x="4665" y="377"/>
                  <a:pt x="4665" y="377"/>
                  <a:pt x="4665" y="377"/>
                </a:cubicBezTo>
                <a:lnTo>
                  <a:pt x="4642" y="377"/>
                </a:lnTo>
                <a:close/>
                <a:moveTo>
                  <a:pt x="4642" y="224"/>
                </a:moveTo>
                <a:cubicBezTo>
                  <a:pt x="4642" y="200"/>
                  <a:pt x="4635" y="180"/>
                  <a:pt x="4620" y="164"/>
                </a:cubicBezTo>
                <a:cubicBezTo>
                  <a:pt x="4605" y="148"/>
                  <a:pt x="4585" y="140"/>
                  <a:pt x="4560" y="140"/>
                </a:cubicBezTo>
                <a:cubicBezTo>
                  <a:pt x="4534" y="140"/>
                  <a:pt x="4512" y="150"/>
                  <a:pt x="4495" y="170"/>
                </a:cubicBezTo>
                <a:cubicBezTo>
                  <a:pt x="4478" y="190"/>
                  <a:pt x="4469" y="218"/>
                  <a:pt x="4469" y="253"/>
                </a:cubicBezTo>
                <a:cubicBezTo>
                  <a:pt x="4469" y="288"/>
                  <a:pt x="4477" y="315"/>
                  <a:pt x="4492" y="334"/>
                </a:cubicBezTo>
                <a:cubicBezTo>
                  <a:pt x="4508" y="353"/>
                  <a:pt x="4528" y="362"/>
                  <a:pt x="4552" y="362"/>
                </a:cubicBezTo>
                <a:cubicBezTo>
                  <a:pt x="4581" y="362"/>
                  <a:pt x="4603" y="353"/>
                  <a:pt x="4619" y="336"/>
                </a:cubicBezTo>
                <a:cubicBezTo>
                  <a:pt x="4634" y="318"/>
                  <a:pt x="4642" y="296"/>
                  <a:pt x="4642" y="271"/>
                </a:cubicBezTo>
                <a:lnTo>
                  <a:pt x="4642" y="224"/>
                </a:lnTo>
                <a:close/>
                <a:moveTo>
                  <a:pt x="5037" y="377"/>
                </a:moveTo>
                <a:cubicBezTo>
                  <a:pt x="4990" y="274"/>
                  <a:pt x="4990" y="274"/>
                  <a:pt x="4990" y="274"/>
                </a:cubicBezTo>
                <a:cubicBezTo>
                  <a:pt x="4980" y="252"/>
                  <a:pt x="4971" y="238"/>
                  <a:pt x="4961" y="231"/>
                </a:cubicBezTo>
                <a:cubicBezTo>
                  <a:pt x="4951" y="223"/>
                  <a:pt x="4939" y="220"/>
                  <a:pt x="4925" y="220"/>
                </a:cubicBezTo>
                <a:cubicBezTo>
                  <a:pt x="4881" y="220"/>
                  <a:pt x="4881" y="220"/>
                  <a:pt x="4881" y="220"/>
                </a:cubicBezTo>
                <a:cubicBezTo>
                  <a:pt x="4881" y="377"/>
                  <a:pt x="4881" y="377"/>
                  <a:pt x="4881" y="377"/>
                </a:cubicBezTo>
                <a:cubicBezTo>
                  <a:pt x="4857" y="377"/>
                  <a:pt x="4857" y="377"/>
                  <a:pt x="4857" y="377"/>
                </a:cubicBezTo>
                <a:cubicBezTo>
                  <a:pt x="4857" y="24"/>
                  <a:pt x="4857" y="24"/>
                  <a:pt x="4857" y="24"/>
                </a:cubicBezTo>
                <a:cubicBezTo>
                  <a:pt x="4954" y="24"/>
                  <a:pt x="4954" y="24"/>
                  <a:pt x="4954" y="24"/>
                </a:cubicBezTo>
                <a:cubicBezTo>
                  <a:pt x="4985" y="24"/>
                  <a:pt x="5010" y="33"/>
                  <a:pt x="5028" y="50"/>
                </a:cubicBezTo>
                <a:cubicBezTo>
                  <a:pt x="5045" y="66"/>
                  <a:pt x="5054" y="89"/>
                  <a:pt x="5054" y="116"/>
                </a:cubicBezTo>
                <a:cubicBezTo>
                  <a:pt x="5054" y="141"/>
                  <a:pt x="5047" y="163"/>
                  <a:pt x="5032" y="180"/>
                </a:cubicBezTo>
                <a:cubicBezTo>
                  <a:pt x="5018" y="197"/>
                  <a:pt x="4997" y="208"/>
                  <a:pt x="4971" y="213"/>
                </a:cubicBezTo>
                <a:cubicBezTo>
                  <a:pt x="4971" y="214"/>
                  <a:pt x="4971" y="214"/>
                  <a:pt x="4971" y="214"/>
                </a:cubicBezTo>
                <a:cubicBezTo>
                  <a:pt x="4985" y="219"/>
                  <a:pt x="4999" y="236"/>
                  <a:pt x="5012" y="264"/>
                </a:cubicBezTo>
                <a:cubicBezTo>
                  <a:pt x="5064" y="377"/>
                  <a:pt x="5064" y="377"/>
                  <a:pt x="5064" y="377"/>
                </a:cubicBezTo>
                <a:lnTo>
                  <a:pt x="5037" y="377"/>
                </a:lnTo>
                <a:close/>
                <a:moveTo>
                  <a:pt x="4881" y="47"/>
                </a:moveTo>
                <a:cubicBezTo>
                  <a:pt x="4881" y="198"/>
                  <a:pt x="4881" y="198"/>
                  <a:pt x="4881" y="198"/>
                </a:cubicBezTo>
                <a:cubicBezTo>
                  <a:pt x="4942" y="198"/>
                  <a:pt x="4942" y="198"/>
                  <a:pt x="4942" y="198"/>
                </a:cubicBezTo>
                <a:cubicBezTo>
                  <a:pt x="4968" y="198"/>
                  <a:pt x="4990" y="191"/>
                  <a:pt x="5006" y="176"/>
                </a:cubicBezTo>
                <a:cubicBezTo>
                  <a:pt x="5021" y="162"/>
                  <a:pt x="5029" y="143"/>
                  <a:pt x="5029" y="119"/>
                </a:cubicBezTo>
                <a:cubicBezTo>
                  <a:pt x="5029" y="96"/>
                  <a:pt x="5022" y="79"/>
                  <a:pt x="5008" y="66"/>
                </a:cubicBezTo>
                <a:cubicBezTo>
                  <a:pt x="4994" y="53"/>
                  <a:pt x="4973" y="47"/>
                  <a:pt x="4947" y="47"/>
                </a:cubicBezTo>
                <a:lnTo>
                  <a:pt x="4881" y="47"/>
                </a:lnTo>
                <a:close/>
                <a:moveTo>
                  <a:pt x="5134" y="252"/>
                </a:moveTo>
                <a:cubicBezTo>
                  <a:pt x="5134" y="286"/>
                  <a:pt x="5142" y="313"/>
                  <a:pt x="5158" y="333"/>
                </a:cubicBezTo>
                <a:cubicBezTo>
                  <a:pt x="5174" y="352"/>
                  <a:pt x="5196" y="362"/>
                  <a:pt x="5224" y="362"/>
                </a:cubicBezTo>
                <a:cubicBezTo>
                  <a:pt x="5252" y="362"/>
                  <a:pt x="5280" y="352"/>
                  <a:pt x="5307" y="331"/>
                </a:cubicBezTo>
                <a:cubicBezTo>
                  <a:pt x="5307" y="355"/>
                  <a:pt x="5307" y="355"/>
                  <a:pt x="5307" y="355"/>
                </a:cubicBezTo>
                <a:cubicBezTo>
                  <a:pt x="5281" y="374"/>
                  <a:pt x="5251" y="383"/>
                  <a:pt x="5219" y="383"/>
                </a:cubicBezTo>
                <a:cubicBezTo>
                  <a:pt x="5187" y="383"/>
                  <a:pt x="5161" y="371"/>
                  <a:pt x="5141" y="348"/>
                </a:cubicBezTo>
                <a:cubicBezTo>
                  <a:pt x="5121" y="325"/>
                  <a:pt x="5111" y="292"/>
                  <a:pt x="5111" y="249"/>
                </a:cubicBezTo>
                <a:cubicBezTo>
                  <a:pt x="5111" y="213"/>
                  <a:pt x="5121" y="182"/>
                  <a:pt x="5142" y="157"/>
                </a:cubicBezTo>
                <a:cubicBezTo>
                  <a:pt x="5163" y="132"/>
                  <a:pt x="5190" y="119"/>
                  <a:pt x="5224" y="119"/>
                </a:cubicBezTo>
                <a:cubicBezTo>
                  <a:pt x="5255" y="119"/>
                  <a:pt x="5279" y="130"/>
                  <a:pt x="5296" y="152"/>
                </a:cubicBezTo>
                <a:cubicBezTo>
                  <a:pt x="5312" y="174"/>
                  <a:pt x="5321" y="204"/>
                  <a:pt x="5321" y="242"/>
                </a:cubicBezTo>
                <a:cubicBezTo>
                  <a:pt x="5321" y="252"/>
                  <a:pt x="5321" y="252"/>
                  <a:pt x="5321" y="252"/>
                </a:cubicBezTo>
                <a:lnTo>
                  <a:pt x="5134" y="252"/>
                </a:lnTo>
                <a:close/>
                <a:moveTo>
                  <a:pt x="5297" y="231"/>
                </a:moveTo>
                <a:cubicBezTo>
                  <a:pt x="5296" y="202"/>
                  <a:pt x="5289" y="180"/>
                  <a:pt x="5276" y="164"/>
                </a:cubicBezTo>
                <a:cubicBezTo>
                  <a:pt x="5263" y="148"/>
                  <a:pt x="5245" y="140"/>
                  <a:pt x="5223" y="140"/>
                </a:cubicBezTo>
                <a:cubicBezTo>
                  <a:pt x="5199" y="140"/>
                  <a:pt x="5179" y="148"/>
                  <a:pt x="5164" y="163"/>
                </a:cubicBezTo>
                <a:cubicBezTo>
                  <a:pt x="5148" y="179"/>
                  <a:pt x="5139" y="202"/>
                  <a:pt x="5135" y="231"/>
                </a:cubicBezTo>
                <a:lnTo>
                  <a:pt x="5297" y="231"/>
                </a:lnTo>
                <a:close/>
                <a:moveTo>
                  <a:pt x="5531" y="377"/>
                </a:moveTo>
                <a:cubicBezTo>
                  <a:pt x="5531" y="326"/>
                  <a:pt x="5531" y="326"/>
                  <a:pt x="5531" y="326"/>
                </a:cubicBezTo>
                <a:cubicBezTo>
                  <a:pt x="5530" y="326"/>
                  <a:pt x="5530" y="326"/>
                  <a:pt x="5530" y="326"/>
                </a:cubicBezTo>
                <a:cubicBezTo>
                  <a:pt x="5522" y="344"/>
                  <a:pt x="5511" y="357"/>
                  <a:pt x="5495" y="367"/>
                </a:cubicBezTo>
                <a:cubicBezTo>
                  <a:pt x="5480" y="378"/>
                  <a:pt x="5463" y="383"/>
                  <a:pt x="5444" y="383"/>
                </a:cubicBezTo>
                <a:cubicBezTo>
                  <a:pt x="5420" y="383"/>
                  <a:pt x="5402" y="376"/>
                  <a:pt x="5388" y="363"/>
                </a:cubicBezTo>
                <a:cubicBezTo>
                  <a:pt x="5374" y="349"/>
                  <a:pt x="5367" y="332"/>
                  <a:pt x="5367" y="312"/>
                </a:cubicBezTo>
                <a:cubicBezTo>
                  <a:pt x="5367" y="268"/>
                  <a:pt x="5396" y="241"/>
                  <a:pt x="5454" y="232"/>
                </a:cubicBezTo>
                <a:cubicBezTo>
                  <a:pt x="5531" y="221"/>
                  <a:pt x="5531" y="221"/>
                  <a:pt x="5531" y="221"/>
                </a:cubicBezTo>
                <a:cubicBezTo>
                  <a:pt x="5531" y="167"/>
                  <a:pt x="5511" y="140"/>
                  <a:pt x="5470" y="140"/>
                </a:cubicBezTo>
                <a:cubicBezTo>
                  <a:pt x="5443" y="140"/>
                  <a:pt x="5416" y="151"/>
                  <a:pt x="5390" y="173"/>
                </a:cubicBezTo>
                <a:cubicBezTo>
                  <a:pt x="5390" y="146"/>
                  <a:pt x="5390" y="146"/>
                  <a:pt x="5390" y="146"/>
                </a:cubicBezTo>
                <a:cubicBezTo>
                  <a:pt x="5399" y="138"/>
                  <a:pt x="5412" y="132"/>
                  <a:pt x="5428" y="127"/>
                </a:cubicBezTo>
                <a:cubicBezTo>
                  <a:pt x="5443" y="122"/>
                  <a:pt x="5458" y="119"/>
                  <a:pt x="5473" y="119"/>
                </a:cubicBezTo>
                <a:cubicBezTo>
                  <a:pt x="5498" y="119"/>
                  <a:pt x="5518" y="127"/>
                  <a:pt x="5533" y="143"/>
                </a:cubicBezTo>
                <a:cubicBezTo>
                  <a:pt x="5547" y="159"/>
                  <a:pt x="5554" y="182"/>
                  <a:pt x="5554" y="213"/>
                </a:cubicBezTo>
                <a:cubicBezTo>
                  <a:pt x="5554" y="377"/>
                  <a:pt x="5554" y="377"/>
                  <a:pt x="5554" y="377"/>
                </a:cubicBezTo>
                <a:lnTo>
                  <a:pt x="5531" y="377"/>
                </a:lnTo>
                <a:close/>
                <a:moveTo>
                  <a:pt x="5462" y="251"/>
                </a:moveTo>
                <a:cubicBezTo>
                  <a:pt x="5436" y="255"/>
                  <a:pt x="5417" y="261"/>
                  <a:pt x="5407" y="270"/>
                </a:cubicBezTo>
                <a:cubicBezTo>
                  <a:pt x="5396" y="278"/>
                  <a:pt x="5391" y="292"/>
                  <a:pt x="5391" y="311"/>
                </a:cubicBezTo>
                <a:cubicBezTo>
                  <a:pt x="5391" y="326"/>
                  <a:pt x="5395" y="338"/>
                  <a:pt x="5405" y="348"/>
                </a:cubicBezTo>
                <a:cubicBezTo>
                  <a:pt x="5415" y="357"/>
                  <a:pt x="5429" y="362"/>
                  <a:pt x="5447" y="362"/>
                </a:cubicBezTo>
                <a:cubicBezTo>
                  <a:pt x="5471" y="362"/>
                  <a:pt x="5491" y="353"/>
                  <a:pt x="5507" y="335"/>
                </a:cubicBezTo>
                <a:cubicBezTo>
                  <a:pt x="5523" y="317"/>
                  <a:pt x="5531" y="294"/>
                  <a:pt x="5531" y="266"/>
                </a:cubicBezTo>
                <a:cubicBezTo>
                  <a:pt x="5531" y="241"/>
                  <a:pt x="5531" y="241"/>
                  <a:pt x="5531" y="241"/>
                </a:cubicBezTo>
                <a:lnTo>
                  <a:pt x="5462" y="251"/>
                </a:lnTo>
                <a:close/>
                <a:moveTo>
                  <a:pt x="5806" y="377"/>
                </a:moveTo>
                <a:cubicBezTo>
                  <a:pt x="5806" y="331"/>
                  <a:pt x="5806" y="331"/>
                  <a:pt x="5806" y="331"/>
                </a:cubicBezTo>
                <a:cubicBezTo>
                  <a:pt x="5805" y="331"/>
                  <a:pt x="5805" y="331"/>
                  <a:pt x="5805" y="331"/>
                </a:cubicBezTo>
                <a:cubicBezTo>
                  <a:pt x="5797" y="347"/>
                  <a:pt x="5785" y="360"/>
                  <a:pt x="5769" y="369"/>
                </a:cubicBezTo>
                <a:cubicBezTo>
                  <a:pt x="5753" y="378"/>
                  <a:pt x="5735" y="383"/>
                  <a:pt x="5715" y="383"/>
                </a:cubicBezTo>
                <a:cubicBezTo>
                  <a:pt x="5684" y="383"/>
                  <a:pt x="5658" y="372"/>
                  <a:pt x="5639" y="349"/>
                </a:cubicBezTo>
                <a:cubicBezTo>
                  <a:pt x="5619" y="326"/>
                  <a:pt x="5609" y="295"/>
                  <a:pt x="5609" y="255"/>
                </a:cubicBezTo>
                <a:cubicBezTo>
                  <a:pt x="5609" y="215"/>
                  <a:pt x="5620" y="182"/>
                  <a:pt x="5641" y="157"/>
                </a:cubicBezTo>
                <a:cubicBezTo>
                  <a:pt x="5663" y="132"/>
                  <a:pt x="5691" y="119"/>
                  <a:pt x="5725" y="119"/>
                </a:cubicBezTo>
                <a:cubicBezTo>
                  <a:pt x="5762" y="119"/>
                  <a:pt x="5789" y="134"/>
                  <a:pt x="5805" y="165"/>
                </a:cubicBezTo>
                <a:cubicBezTo>
                  <a:pt x="5806" y="165"/>
                  <a:pt x="5806" y="165"/>
                  <a:pt x="5806" y="165"/>
                </a:cubicBezTo>
                <a:cubicBezTo>
                  <a:pt x="5806" y="4"/>
                  <a:pt x="5806" y="4"/>
                  <a:pt x="5806" y="4"/>
                </a:cubicBezTo>
                <a:cubicBezTo>
                  <a:pt x="5829" y="4"/>
                  <a:pt x="5829" y="4"/>
                  <a:pt x="5829" y="4"/>
                </a:cubicBezTo>
                <a:cubicBezTo>
                  <a:pt x="5829" y="377"/>
                  <a:pt x="5829" y="377"/>
                  <a:pt x="5829" y="377"/>
                </a:cubicBezTo>
                <a:lnTo>
                  <a:pt x="5806" y="377"/>
                </a:lnTo>
                <a:close/>
                <a:moveTo>
                  <a:pt x="5806" y="224"/>
                </a:moveTo>
                <a:cubicBezTo>
                  <a:pt x="5806" y="200"/>
                  <a:pt x="5799" y="180"/>
                  <a:pt x="5784" y="164"/>
                </a:cubicBezTo>
                <a:cubicBezTo>
                  <a:pt x="5769" y="148"/>
                  <a:pt x="5749" y="140"/>
                  <a:pt x="5724" y="140"/>
                </a:cubicBezTo>
                <a:cubicBezTo>
                  <a:pt x="5698" y="140"/>
                  <a:pt x="5676" y="150"/>
                  <a:pt x="5659" y="170"/>
                </a:cubicBezTo>
                <a:cubicBezTo>
                  <a:pt x="5642" y="190"/>
                  <a:pt x="5633" y="218"/>
                  <a:pt x="5633" y="253"/>
                </a:cubicBezTo>
                <a:cubicBezTo>
                  <a:pt x="5633" y="288"/>
                  <a:pt x="5641" y="315"/>
                  <a:pt x="5656" y="334"/>
                </a:cubicBezTo>
                <a:cubicBezTo>
                  <a:pt x="5672" y="353"/>
                  <a:pt x="5692" y="362"/>
                  <a:pt x="5716" y="362"/>
                </a:cubicBezTo>
                <a:cubicBezTo>
                  <a:pt x="5745" y="362"/>
                  <a:pt x="5767" y="353"/>
                  <a:pt x="5783" y="336"/>
                </a:cubicBezTo>
                <a:cubicBezTo>
                  <a:pt x="5798" y="318"/>
                  <a:pt x="5806" y="296"/>
                  <a:pt x="5806" y="271"/>
                </a:cubicBezTo>
                <a:lnTo>
                  <a:pt x="5806" y="224"/>
                </a:lnTo>
                <a:close/>
                <a:moveTo>
                  <a:pt x="5918" y="62"/>
                </a:moveTo>
                <a:cubicBezTo>
                  <a:pt x="5913" y="62"/>
                  <a:pt x="5909" y="60"/>
                  <a:pt x="5905" y="56"/>
                </a:cubicBezTo>
                <a:cubicBezTo>
                  <a:pt x="5902" y="53"/>
                  <a:pt x="5900" y="48"/>
                  <a:pt x="5900" y="43"/>
                </a:cubicBezTo>
                <a:cubicBezTo>
                  <a:pt x="5900" y="37"/>
                  <a:pt x="5902" y="33"/>
                  <a:pt x="5905" y="29"/>
                </a:cubicBezTo>
                <a:cubicBezTo>
                  <a:pt x="5909" y="26"/>
                  <a:pt x="5914" y="24"/>
                  <a:pt x="5918" y="24"/>
                </a:cubicBezTo>
                <a:cubicBezTo>
                  <a:pt x="5923" y="24"/>
                  <a:pt x="5928" y="26"/>
                  <a:pt x="5932" y="29"/>
                </a:cubicBezTo>
                <a:cubicBezTo>
                  <a:pt x="5936" y="33"/>
                  <a:pt x="5938" y="37"/>
                  <a:pt x="5938" y="43"/>
                </a:cubicBezTo>
                <a:cubicBezTo>
                  <a:pt x="5938" y="48"/>
                  <a:pt x="5936" y="52"/>
                  <a:pt x="5932" y="56"/>
                </a:cubicBezTo>
                <a:cubicBezTo>
                  <a:pt x="5928" y="60"/>
                  <a:pt x="5924" y="62"/>
                  <a:pt x="5918" y="62"/>
                </a:cubicBezTo>
                <a:close/>
                <a:moveTo>
                  <a:pt x="5907" y="377"/>
                </a:moveTo>
                <a:cubicBezTo>
                  <a:pt x="5907" y="125"/>
                  <a:pt x="5907" y="125"/>
                  <a:pt x="5907" y="125"/>
                </a:cubicBezTo>
                <a:cubicBezTo>
                  <a:pt x="5930" y="125"/>
                  <a:pt x="5930" y="125"/>
                  <a:pt x="5930" y="125"/>
                </a:cubicBezTo>
                <a:cubicBezTo>
                  <a:pt x="5930" y="377"/>
                  <a:pt x="5930" y="377"/>
                  <a:pt x="5930" y="377"/>
                </a:cubicBezTo>
                <a:lnTo>
                  <a:pt x="5907" y="377"/>
                </a:lnTo>
                <a:close/>
                <a:moveTo>
                  <a:pt x="6179" y="377"/>
                </a:moveTo>
                <a:cubicBezTo>
                  <a:pt x="6179" y="230"/>
                  <a:pt x="6179" y="230"/>
                  <a:pt x="6179" y="230"/>
                </a:cubicBezTo>
                <a:cubicBezTo>
                  <a:pt x="6179" y="170"/>
                  <a:pt x="6158" y="140"/>
                  <a:pt x="6114" y="140"/>
                </a:cubicBezTo>
                <a:cubicBezTo>
                  <a:pt x="6090" y="140"/>
                  <a:pt x="6070" y="149"/>
                  <a:pt x="6054" y="166"/>
                </a:cubicBezTo>
                <a:cubicBezTo>
                  <a:pt x="6039" y="184"/>
                  <a:pt x="6031" y="206"/>
                  <a:pt x="6031" y="232"/>
                </a:cubicBezTo>
                <a:cubicBezTo>
                  <a:pt x="6031" y="377"/>
                  <a:pt x="6031" y="377"/>
                  <a:pt x="6031" y="377"/>
                </a:cubicBezTo>
                <a:cubicBezTo>
                  <a:pt x="6008" y="377"/>
                  <a:pt x="6008" y="377"/>
                  <a:pt x="6008" y="377"/>
                </a:cubicBezTo>
                <a:cubicBezTo>
                  <a:pt x="6008" y="125"/>
                  <a:pt x="6008" y="125"/>
                  <a:pt x="6008" y="125"/>
                </a:cubicBezTo>
                <a:cubicBezTo>
                  <a:pt x="6031" y="125"/>
                  <a:pt x="6031" y="125"/>
                  <a:pt x="6031" y="125"/>
                </a:cubicBezTo>
                <a:cubicBezTo>
                  <a:pt x="6031" y="171"/>
                  <a:pt x="6031" y="171"/>
                  <a:pt x="6031" y="171"/>
                </a:cubicBezTo>
                <a:cubicBezTo>
                  <a:pt x="6032" y="171"/>
                  <a:pt x="6032" y="171"/>
                  <a:pt x="6032" y="171"/>
                </a:cubicBezTo>
                <a:cubicBezTo>
                  <a:pt x="6050" y="136"/>
                  <a:pt x="6079" y="119"/>
                  <a:pt x="6118" y="119"/>
                </a:cubicBezTo>
                <a:cubicBezTo>
                  <a:pt x="6145" y="119"/>
                  <a:pt x="6166" y="128"/>
                  <a:pt x="6180" y="146"/>
                </a:cubicBezTo>
                <a:cubicBezTo>
                  <a:pt x="6195" y="164"/>
                  <a:pt x="6202" y="190"/>
                  <a:pt x="6202" y="224"/>
                </a:cubicBezTo>
                <a:cubicBezTo>
                  <a:pt x="6202" y="377"/>
                  <a:pt x="6202" y="377"/>
                  <a:pt x="6202" y="377"/>
                </a:cubicBezTo>
                <a:lnTo>
                  <a:pt x="6179" y="377"/>
                </a:lnTo>
                <a:close/>
                <a:moveTo>
                  <a:pt x="6281" y="252"/>
                </a:moveTo>
                <a:cubicBezTo>
                  <a:pt x="6281" y="286"/>
                  <a:pt x="6289" y="313"/>
                  <a:pt x="6305" y="333"/>
                </a:cubicBezTo>
                <a:cubicBezTo>
                  <a:pt x="6321" y="352"/>
                  <a:pt x="6343" y="362"/>
                  <a:pt x="6371" y="362"/>
                </a:cubicBezTo>
                <a:cubicBezTo>
                  <a:pt x="6399" y="362"/>
                  <a:pt x="6426" y="352"/>
                  <a:pt x="6453" y="331"/>
                </a:cubicBezTo>
                <a:cubicBezTo>
                  <a:pt x="6453" y="355"/>
                  <a:pt x="6453" y="355"/>
                  <a:pt x="6453" y="355"/>
                </a:cubicBezTo>
                <a:cubicBezTo>
                  <a:pt x="6427" y="374"/>
                  <a:pt x="6398" y="383"/>
                  <a:pt x="6366" y="383"/>
                </a:cubicBezTo>
                <a:cubicBezTo>
                  <a:pt x="6334" y="383"/>
                  <a:pt x="6307" y="371"/>
                  <a:pt x="6287" y="348"/>
                </a:cubicBezTo>
                <a:cubicBezTo>
                  <a:pt x="6267" y="325"/>
                  <a:pt x="6258" y="292"/>
                  <a:pt x="6258" y="249"/>
                </a:cubicBezTo>
                <a:cubicBezTo>
                  <a:pt x="6258" y="213"/>
                  <a:pt x="6268" y="182"/>
                  <a:pt x="6289" y="157"/>
                </a:cubicBezTo>
                <a:cubicBezTo>
                  <a:pt x="6310" y="132"/>
                  <a:pt x="6337" y="119"/>
                  <a:pt x="6370" y="119"/>
                </a:cubicBezTo>
                <a:cubicBezTo>
                  <a:pt x="6402" y="119"/>
                  <a:pt x="6426" y="130"/>
                  <a:pt x="6442" y="152"/>
                </a:cubicBezTo>
                <a:cubicBezTo>
                  <a:pt x="6459" y="174"/>
                  <a:pt x="6467" y="204"/>
                  <a:pt x="6467" y="242"/>
                </a:cubicBezTo>
                <a:cubicBezTo>
                  <a:pt x="6467" y="252"/>
                  <a:pt x="6467" y="252"/>
                  <a:pt x="6467" y="252"/>
                </a:cubicBezTo>
                <a:lnTo>
                  <a:pt x="6281" y="252"/>
                </a:lnTo>
                <a:close/>
                <a:moveTo>
                  <a:pt x="6444" y="231"/>
                </a:moveTo>
                <a:cubicBezTo>
                  <a:pt x="6443" y="202"/>
                  <a:pt x="6436" y="180"/>
                  <a:pt x="6423" y="164"/>
                </a:cubicBezTo>
                <a:cubicBezTo>
                  <a:pt x="6410" y="148"/>
                  <a:pt x="6392" y="140"/>
                  <a:pt x="6369" y="140"/>
                </a:cubicBezTo>
                <a:cubicBezTo>
                  <a:pt x="6346" y="140"/>
                  <a:pt x="6326" y="148"/>
                  <a:pt x="6311" y="163"/>
                </a:cubicBezTo>
                <a:cubicBezTo>
                  <a:pt x="6295" y="179"/>
                  <a:pt x="6286" y="202"/>
                  <a:pt x="6282" y="231"/>
                </a:cubicBezTo>
                <a:lnTo>
                  <a:pt x="6444" y="231"/>
                </a:lnTo>
                <a:close/>
                <a:moveTo>
                  <a:pt x="6515" y="366"/>
                </a:moveTo>
                <a:cubicBezTo>
                  <a:pt x="6515" y="338"/>
                  <a:pt x="6515" y="338"/>
                  <a:pt x="6515" y="338"/>
                </a:cubicBezTo>
                <a:cubicBezTo>
                  <a:pt x="6523" y="346"/>
                  <a:pt x="6533" y="352"/>
                  <a:pt x="6546" y="356"/>
                </a:cubicBezTo>
                <a:cubicBezTo>
                  <a:pt x="6558" y="360"/>
                  <a:pt x="6568" y="362"/>
                  <a:pt x="6577" y="362"/>
                </a:cubicBezTo>
                <a:cubicBezTo>
                  <a:pt x="6617" y="362"/>
                  <a:pt x="6636" y="346"/>
                  <a:pt x="6636" y="314"/>
                </a:cubicBezTo>
                <a:cubicBezTo>
                  <a:pt x="6636" y="303"/>
                  <a:pt x="6632" y="293"/>
                  <a:pt x="6623" y="285"/>
                </a:cubicBezTo>
                <a:cubicBezTo>
                  <a:pt x="6615" y="277"/>
                  <a:pt x="6600" y="269"/>
                  <a:pt x="6581" y="261"/>
                </a:cubicBezTo>
                <a:cubicBezTo>
                  <a:pt x="6557" y="251"/>
                  <a:pt x="6540" y="240"/>
                  <a:pt x="6530" y="228"/>
                </a:cubicBezTo>
                <a:cubicBezTo>
                  <a:pt x="6521" y="217"/>
                  <a:pt x="6516" y="204"/>
                  <a:pt x="6516" y="188"/>
                </a:cubicBezTo>
                <a:cubicBezTo>
                  <a:pt x="6516" y="167"/>
                  <a:pt x="6523" y="151"/>
                  <a:pt x="6539" y="138"/>
                </a:cubicBezTo>
                <a:cubicBezTo>
                  <a:pt x="6555" y="125"/>
                  <a:pt x="6574" y="119"/>
                  <a:pt x="6597" y="119"/>
                </a:cubicBezTo>
                <a:cubicBezTo>
                  <a:pt x="6619" y="119"/>
                  <a:pt x="6637" y="123"/>
                  <a:pt x="6652" y="132"/>
                </a:cubicBezTo>
                <a:cubicBezTo>
                  <a:pt x="6652" y="158"/>
                  <a:pt x="6652" y="158"/>
                  <a:pt x="6652" y="158"/>
                </a:cubicBezTo>
                <a:cubicBezTo>
                  <a:pt x="6634" y="146"/>
                  <a:pt x="6614" y="140"/>
                  <a:pt x="6595" y="140"/>
                </a:cubicBezTo>
                <a:cubicBezTo>
                  <a:pt x="6578" y="140"/>
                  <a:pt x="6565" y="144"/>
                  <a:pt x="6554" y="153"/>
                </a:cubicBezTo>
                <a:cubicBezTo>
                  <a:pt x="6544" y="161"/>
                  <a:pt x="6539" y="172"/>
                  <a:pt x="6539" y="186"/>
                </a:cubicBezTo>
                <a:cubicBezTo>
                  <a:pt x="6539" y="198"/>
                  <a:pt x="6542" y="208"/>
                  <a:pt x="6549" y="215"/>
                </a:cubicBezTo>
                <a:cubicBezTo>
                  <a:pt x="6555" y="223"/>
                  <a:pt x="6569" y="231"/>
                  <a:pt x="6591" y="241"/>
                </a:cubicBezTo>
                <a:cubicBezTo>
                  <a:pt x="6617" y="253"/>
                  <a:pt x="6635" y="264"/>
                  <a:pt x="6645" y="274"/>
                </a:cubicBezTo>
                <a:cubicBezTo>
                  <a:pt x="6655" y="284"/>
                  <a:pt x="6660" y="297"/>
                  <a:pt x="6660" y="314"/>
                </a:cubicBezTo>
                <a:cubicBezTo>
                  <a:pt x="6660" y="334"/>
                  <a:pt x="6652" y="350"/>
                  <a:pt x="6637" y="363"/>
                </a:cubicBezTo>
                <a:cubicBezTo>
                  <a:pt x="6622" y="376"/>
                  <a:pt x="6602" y="383"/>
                  <a:pt x="6575" y="383"/>
                </a:cubicBezTo>
                <a:cubicBezTo>
                  <a:pt x="6551" y="383"/>
                  <a:pt x="6531" y="377"/>
                  <a:pt x="6515" y="366"/>
                </a:cubicBezTo>
                <a:close/>
                <a:moveTo>
                  <a:pt x="6708" y="366"/>
                </a:moveTo>
                <a:cubicBezTo>
                  <a:pt x="6708" y="338"/>
                  <a:pt x="6708" y="338"/>
                  <a:pt x="6708" y="338"/>
                </a:cubicBezTo>
                <a:cubicBezTo>
                  <a:pt x="6716" y="346"/>
                  <a:pt x="6727" y="352"/>
                  <a:pt x="6739" y="356"/>
                </a:cubicBezTo>
                <a:cubicBezTo>
                  <a:pt x="6751" y="360"/>
                  <a:pt x="6761" y="362"/>
                  <a:pt x="6770" y="362"/>
                </a:cubicBezTo>
                <a:cubicBezTo>
                  <a:pt x="6810" y="362"/>
                  <a:pt x="6830" y="346"/>
                  <a:pt x="6830" y="314"/>
                </a:cubicBezTo>
                <a:cubicBezTo>
                  <a:pt x="6830" y="303"/>
                  <a:pt x="6825" y="293"/>
                  <a:pt x="6817" y="285"/>
                </a:cubicBezTo>
                <a:cubicBezTo>
                  <a:pt x="6808" y="277"/>
                  <a:pt x="6794" y="269"/>
                  <a:pt x="6774" y="261"/>
                </a:cubicBezTo>
                <a:cubicBezTo>
                  <a:pt x="6750" y="251"/>
                  <a:pt x="6733" y="240"/>
                  <a:pt x="6724" y="228"/>
                </a:cubicBezTo>
                <a:cubicBezTo>
                  <a:pt x="6714" y="217"/>
                  <a:pt x="6709" y="204"/>
                  <a:pt x="6709" y="188"/>
                </a:cubicBezTo>
                <a:cubicBezTo>
                  <a:pt x="6709" y="167"/>
                  <a:pt x="6717" y="151"/>
                  <a:pt x="6732" y="138"/>
                </a:cubicBezTo>
                <a:cubicBezTo>
                  <a:pt x="6748" y="125"/>
                  <a:pt x="6767" y="119"/>
                  <a:pt x="6790" y="119"/>
                </a:cubicBezTo>
                <a:cubicBezTo>
                  <a:pt x="6812" y="119"/>
                  <a:pt x="6830" y="123"/>
                  <a:pt x="6846" y="132"/>
                </a:cubicBezTo>
                <a:cubicBezTo>
                  <a:pt x="6846" y="158"/>
                  <a:pt x="6846" y="158"/>
                  <a:pt x="6846" y="158"/>
                </a:cubicBezTo>
                <a:cubicBezTo>
                  <a:pt x="6827" y="146"/>
                  <a:pt x="6808" y="140"/>
                  <a:pt x="6788" y="140"/>
                </a:cubicBezTo>
                <a:cubicBezTo>
                  <a:pt x="6771" y="140"/>
                  <a:pt x="6758" y="144"/>
                  <a:pt x="6748" y="153"/>
                </a:cubicBezTo>
                <a:cubicBezTo>
                  <a:pt x="6738" y="161"/>
                  <a:pt x="6733" y="172"/>
                  <a:pt x="6733" y="186"/>
                </a:cubicBezTo>
                <a:cubicBezTo>
                  <a:pt x="6733" y="198"/>
                  <a:pt x="6736" y="208"/>
                  <a:pt x="6742" y="215"/>
                </a:cubicBezTo>
                <a:cubicBezTo>
                  <a:pt x="6748" y="223"/>
                  <a:pt x="6763" y="231"/>
                  <a:pt x="6784" y="241"/>
                </a:cubicBezTo>
                <a:cubicBezTo>
                  <a:pt x="6811" y="253"/>
                  <a:pt x="6829" y="264"/>
                  <a:pt x="6838" y="274"/>
                </a:cubicBezTo>
                <a:cubicBezTo>
                  <a:pt x="6848" y="284"/>
                  <a:pt x="6853" y="297"/>
                  <a:pt x="6853" y="314"/>
                </a:cubicBezTo>
                <a:cubicBezTo>
                  <a:pt x="6853" y="334"/>
                  <a:pt x="6846" y="350"/>
                  <a:pt x="6831" y="363"/>
                </a:cubicBezTo>
                <a:cubicBezTo>
                  <a:pt x="6816" y="376"/>
                  <a:pt x="6795" y="383"/>
                  <a:pt x="6769" y="383"/>
                </a:cubicBezTo>
                <a:cubicBezTo>
                  <a:pt x="6744" y="383"/>
                  <a:pt x="6724" y="377"/>
                  <a:pt x="6708" y="366"/>
                </a:cubicBezTo>
                <a:close/>
                <a:moveTo>
                  <a:pt x="3745" y="272"/>
                </a:moveTo>
                <a:cubicBezTo>
                  <a:pt x="3745" y="298"/>
                  <a:pt x="3737" y="319"/>
                  <a:pt x="3720" y="337"/>
                </a:cubicBezTo>
                <a:cubicBezTo>
                  <a:pt x="3704" y="354"/>
                  <a:pt x="3683" y="362"/>
                  <a:pt x="3657" y="362"/>
                </a:cubicBezTo>
                <a:cubicBezTo>
                  <a:pt x="3631" y="362"/>
                  <a:pt x="3611" y="352"/>
                  <a:pt x="3596" y="333"/>
                </a:cubicBezTo>
                <a:cubicBezTo>
                  <a:pt x="3581" y="313"/>
                  <a:pt x="3573" y="287"/>
                  <a:pt x="3573" y="253"/>
                </a:cubicBezTo>
                <a:cubicBezTo>
                  <a:pt x="3573" y="219"/>
                  <a:pt x="3582" y="192"/>
                  <a:pt x="3598" y="171"/>
                </a:cubicBezTo>
                <a:cubicBezTo>
                  <a:pt x="3615" y="150"/>
                  <a:pt x="3637" y="140"/>
                  <a:pt x="3665" y="140"/>
                </a:cubicBezTo>
                <a:cubicBezTo>
                  <a:pt x="3688" y="140"/>
                  <a:pt x="3707" y="148"/>
                  <a:pt x="3722" y="163"/>
                </a:cubicBezTo>
                <a:cubicBezTo>
                  <a:pt x="3737" y="179"/>
                  <a:pt x="3745" y="199"/>
                  <a:pt x="3745" y="222"/>
                </a:cubicBezTo>
                <a:cubicBezTo>
                  <a:pt x="3745" y="272"/>
                  <a:pt x="3745" y="272"/>
                  <a:pt x="3745" y="272"/>
                </a:cubicBezTo>
                <a:cubicBezTo>
                  <a:pt x="3745" y="272"/>
                  <a:pt x="3745" y="272"/>
                  <a:pt x="3745" y="272"/>
                </a:cubicBezTo>
                <a:close/>
                <a:moveTo>
                  <a:pt x="3767" y="125"/>
                </a:moveTo>
                <a:cubicBezTo>
                  <a:pt x="3745" y="125"/>
                  <a:pt x="3745" y="125"/>
                  <a:pt x="3745" y="125"/>
                </a:cubicBezTo>
                <a:cubicBezTo>
                  <a:pt x="3745" y="165"/>
                  <a:pt x="3745" y="165"/>
                  <a:pt x="3745" y="165"/>
                </a:cubicBezTo>
                <a:cubicBezTo>
                  <a:pt x="3744" y="165"/>
                  <a:pt x="3744" y="165"/>
                  <a:pt x="3744" y="165"/>
                </a:cubicBezTo>
                <a:cubicBezTo>
                  <a:pt x="3728" y="134"/>
                  <a:pt x="3701" y="119"/>
                  <a:pt x="3664" y="119"/>
                </a:cubicBezTo>
                <a:cubicBezTo>
                  <a:pt x="3642" y="119"/>
                  <a:pt x="3622" y="125"/>
                  <a:pt x="3605" y="136"/>
                </a:cubicBezTo>
                <a:cubicBezTo>
                  <a:pt x="3587" y="148"/>
                  <a:pt x="3574" y="164"/>
                  <a:pt x="3564" y="185"/>
                </a:cubicBezTo>
                <a:cubicBezTo>
                  <a:pt x="3555" y="206"/>
                  <a:pt x="3550" y="229"/>
                  <a:pt x="3550" y="255"/>
                </a:cubicBezTo>
                <a:cubicBezTo>
                  <a:pt x="3550" y="294"/>
                  <a:pt x="3560" y="325"/>
                  <a:pt x="3578" y="348"/>
                </a:cubicBezTo>
                <a:cubicBezTo>
                  <a:pt x="3597" y="371"/>
                  <a:pt x="3623" y="383"/>
                  <a:pt x="3654" y="383"/>
                </a:cubicBezTo>
                <a:cubicBezTo>
                  <a:pt x="3694" y="383"/>
                  <a:pt x="3724" y="366"/>
                  <a:pt x="3744" y="331"/>
                </a:cubicBezTo>
                <a:cubicBezTo>
                  <a:pt x="3745" y="331"/>
                  <a:pt x="3745" y="331"/>
                  <a:pt x="3745" y="331"/>
                </a:cubicBezTo>
                <a:cubicBezTo>
                  <a:pt x="3745" y="364"/>
                  <a:pt x="3745" y="364"/>
                  <a:pt x="3745" y="364"/>
                </a:cubicBezTo>
                <a:cubicBezTo>
                  <a:pt x="3745" y="438"/>
                  <a:pt x="3711" y="474"/>
                  <a:pt x="3642" y="474"/>
                </a:cubicBezTo>
                <a:cubicBezTo>
                  <a:pt x="3618" y="474"/>
                  <a:pt x="3593" y="467"/>
                  <a:pt x="3567" y="452"/>
                </a:cubicBezTo>
                <a:cubicBezTo>
                  <a:pt x="3567" y="476"/>
                  <a:pt x="3567" y="476"/>
                  <a:pt x="3567" y="476"/>
                </a:cubicBezTo>
                <a:cubicBezTo>
                  <a:pt x="3593" y="488"/>
                  <a:pt x="3617" y="495"/>
                  <a:pt x="3641" y="495"/>
                </a:cubicBezTo>
                <a:cubicBezTo>
                  <a:pt x="3685" y="495"/>
                  <a:pt x="3717" y="484"/>
                  <a:pt x="3737" y="462"/>
                </a:cubicBezTo>
                <a:cubicBezTo>
                  <a:pt x="3757" y="440"/>
                  <a:pt x="3767" y="405"/>
                  <a:pt x="3767" y="358"/>
                </a:cubicBezTo>
                <a:cubicBezTo>
                  <a:pt x="3767" y="125"/>
                  <a:pt x="3767" y="125"/>
                  <a:pt x="3767" y="125"/>
                </a:cubicBezTo>
                <a:cubicBezTo>
                  <a:pt x="3767" y="125"/>
                  <a:pt x="3767" y="125"/>
                  <a:pt x="3767" y="125"/>
                </a:cubicBezTo>
                <a:close/>
                <a:moveTo>
                  <a:pt x="3493" y="377"/>
                </a:moveTo>
                <a:cubicBezTo>
                  <a:pt x="3493" y="224"/>
                  <a:pt x="3493" y="224"/>
                  <a:pt x="3493" y="224"/>
                </a:cubicBezTo>
                <a:cubicBezTo>
                  <a:pt x="3493" y="190"/>
                  <a:pt x="3486" y="164"/>
                  <a:pt x="3472" y="146"/>
                </a:cubicBezTo>
                <a:cubicBezTo>
                  <a:pt x="3458" y="128"/>
                  <a:pt x="3437" y="119"/>
                  <a:pt x="3410" y="119"/>
                </a:cubicBezTo>
                <a:cubicBezTo>
                  <a:pt x="3371" y="119"/>
                  <a:pt x="3343" y="136"/>
                  <a:pt x="3325" y="171"/>
                </a:cubicBezTo>
                <a:cubicBezTo>
                  <a:pt x="3324" y="171"/>
                  <a:pt x="3324" y="171"/>
                  <a:pt x="3324" y="171"/>
                </a:cubicBezTo>
                <a:cubicBezTo>
                  <a:pt x="3324" y="125"/>
                  <a:pt x="3324" y="125"/>
                  <a:pt x="3324" y="125"/>
                </a:cubicBezTo>
                <a:cubicBezTo>
                  <a:pt x="3301" y="125"/>
                  <a:pt x="3301" y="125"/>
                  <a:pt x="3301" y="125"/>
                </a:cubicBezTo>
                <a:cubicBezTo>
                  <a:pt x="3301" y="377"/>
                  <a:pt x="3301" y="377"/>
                  <a:pt x="3301" y="377"/>
                </a:cubicBezTo>
                <a:cubicBezTo>
                  <a:pt x="3324" y="377"/>
                  <a:pt x="3324" y="377"/>
                  <a:pt x="3324" y="377"/>
                </a:cubicBezTo>
                <a:cubicBezTo>
                  <a:pt x="3324" y="232"/>
                  <a:pt x="3324" y="232"/>
                  <a:pt x="3324" y="232"/>
                </a:cubicBezTo>
                <a:cubicBezTo>
                  <a:pt x="3324" y="206"/>
                  <a:pt x="3331" y="184"/>
                  <a:pt x="3347" y="166"/>
                </a:cubicBezTo>
                <a:cubicBezTo>
                  <a:pt x="3363" y="149"/>
                  <a:pt x="3382" y="140"/>
                  <a:pt x="3406" y="140"/>
                </a:cubicBezTo>
                <a:cubicBezTo>
                  <a:pt x="3449" y="140"/>
                  <a:pt x="3471" y="170"/>
                  <a:pt x="3471" y="230"/>
                </a:cubicBezTo>
                <a:cubicBezTo>
                  <a:pt x="3471" y="377"/>
                  <a:pt x="3471" y="377"/>
                  <a:pt x="3471" y="377"/>
                </a:cubicBezTo>
                <a:cubicBezTo>
                  <a:pt x="3493" y="377"/>
                  <a:pt x="3493" y="377"/>
                  <a:pt x="3493" y="377"/>
                </a:cubicBezTo>
                <a:cubicBezTo>
                  <a:pt x="3493" y="377"/>
                  <a:pt x="3493" y="377"/>
                  <a:pt x="3493" y="377"/>
                </a:cubicBezTo>
                <a:close/>
                <a:moveTo>
                  <a:pt x="3221" y="125"/>
                </a:moveTo>
                <a:cubicBezTo>
                  <a:pt x="3199" y="125"/>
                  <a:pt x="3199" y="125"/>
                  <a:pt x="3199" y="125"/>
                </a:cubicBezTo>
                <a:cubicBezTo>
                  <a:pt x="3199" y="377"/>
                  <a:pt x="3199" y="377"/>
                  <a:pt x="3199" y="377"/>
                </a:cubicBezTo>
                <a:cubicBezTo>
                  <a:pt x="3221" y="377"/>
                  <a:pt x="3221" y="377"/>
                  <a:pt x="3221" y="377"/>
                </a:cubicBezTo>
                <a:cubicBezTo>
                  <a:pt x="3221" y="125"/>
                  <a:pt x="3221" y="125"/>
                  <a:pt x="3221" y="125"/>
                </a:cubicBezTo>
                <a:cubicBezTo>
                  <a:pt x="3221" y="125"/>
                  <a:pt x="3221" y="125"/>
                  <a:pt x="3221" y="125"/>
                </a:cubicBezTo>
                <a:close/>
                <a:moveTo>
                  <a:pt x="3223" y="56"/>
                </a:moveTo>
                <a:cubicBezTo>
                  <a:pt x="3227" y="52"/>
                  <a:pt x="3229" y="48"/>
                  <a:pt x="3229" y="43"/>
                </a:cubicBezTo>
                <a:cubicBezTo>
                  <a:pt x="3229" y="37"/>
                  <a:pt x="3227" y="33"/>
                  <a:pt x="3223" y="29"/>
                </a:cubicBezTo>
                <a:cubicBezTo>
                  <a:pt x="3219" y="26"/>
                  <a:pt x="3215" y="24"/>
                  <a:pt x="3210" y="24"/>
                </a:cubicBezTo>
                <a:cubicBezTo>
                  <a:pt x="3205" y="24"/>
                  <a:pt x="3201" y="26"/>
                  <a:pt x="3197" y="29"/>
                </a:cubicBezTo>
                <a:cubicBezTo>
                  <a:pt x="3193" y="33"/>
                  <a:pt x="3191" y="37"/>
                  <a:pt x="3191" y="43"/>
                </a:cubicBezTo>
                <a:cubicBezTo>
                  <a:pt x="3191" y="48"/>
                  <a:pt x="3193" y="53"/>
                  <a:pt x="3197" y="56"/>
                </a:cubicBezTo>
                <a:cubicBezTo>
                  <a:pt x="3201" y="60"/>
                  <a:pt x="3205" y="62"/>
                  <a:pt x="3210" y="62"/>
                </a:cubicBezTo>
                <a:cubicBezTo>
                  <a:pt x="3215" y="62"/>
                  <a:pt x="3220" y="60"/>
                  <a:pt x="3223" y="56"/>
                </a:cubicBezTo>
                <a:moveTo>
                  <a:pt x="3124" y="377"/>
                </a:moveTo>
                <a:cubicBezTo>
                  <a:pt x="3124" y="224"/>
                  <a:pt x="3124" y="224"/>
                  <a:pt x="3124" y="224"/>
                </a:cubicBezTo>
                <a:cubicBezTo>
                  <a:pt x="3124" y="190"/>
                  <a:pt x="3117" y="164"/>
                  <a:pt x="3103" y="146"/>
                </a:cubicBezTo>
                <a:cubicBezTo>
                  <a:pt x="3089" y="128"/>
                  <a:pt x="3068" y="119"/>
                  <a:pt x="3041" y="119"/>
                </a:cubicBezTo>
                <a:cubicBezTo>
                  <a:pt x="3002" y="119"/>
                  <a:pt x="2974" y="136"/>
                  <a:pt x="2956" y="171"/>
                </a:cubicBezTo>
                <a:cubicBezTo>
                  <a:pt x="2955" y="171"/>
                  <a:pt x="2955" y="171"/>
                  <a:pt x="2955" y="171"/>
                </a:cubicBezTo>
                <a:cubicBezTo>
                  <a:pt x="2955" y="125"/>
                  <a:pt x="2955" y="125"/>
                  <a:pt x="2955" y="125"/>
                </a:cubicBezTo>
                <a:cubicBezTo>
                  <a:pt x="2932" y="125"/>
                  <a:pt x="2932" y="125"/>
                  <a:pt x="2932" y="125"/>
                </a:cubicBezTo>
                <a:cubicBezTo>
                  <a:pt x="2932" y="377"/>
                  <a:pt x="2932" y="377"/>
                  <a:pt x="2932" y="377"/>
                </a:cubicBezTo>
                <a:cubicBezTo>
                  <a:pt x="2955" y="377"/>
                  <a:pt x="2955" y="377"/>
                  <a:pt x="2955" y="377"/>
                </a:cubicBezTo>
                <a:cubicBezTo>
                  <a:pt x="2955" y="232"/>
                  <a:pt x="2955" y="232"/>
                  <a:pt x="2955" y="232"/>
                </a:cubicBezTo>
                <a:cubicBezTo>
                  <a:pt x="2955" y="206"/>
                  <a:pt x="2962" y="184"/>
                  <a:pt x="2978" y="166"/>
                </a:cubicBezTo>
                <a:cubicBezTo>
                  <a:pt x="2994" y="149"/>
                  <a:pt x="3013" y="140"/>
                  <a:pt x="3037" y="140"/>
                </a:cubicBezTo>
                <a:cubicBezTo>
                  <a:pt x="3080" y="140"/>
                  <a:pt x="3102" y="170"/>
                  <a:pt x="3102" y="230"/>
                </a:cubicBezTo>
                <a:cubicBezTo>
                  <a:pt x="3102" y="377"/>
                  <a:pt x="3102" y="377"/>
                  <a:pt x="3102" y="377"/>
                </a:cubicBezTo>
                <a:cubicBezTo>
                  <a:pt x="3124" y="377"/>
                  <a:pt x="3124" y="377"/>
                  <a:pt x="3124" y="377"/>
                </a:cubicBezTo>
                <a:cubicBezTo>
                  <a:pt x="3124" y="377"/>
                  <a:pt x="3124" y="377"/>
                  <a:pt x="3124" y="377"/>
                </a:cubicBezTo>
                <a:close/>
                <a:moveTo>
                  <a:pt x="2887" y="125"/>
                </a:moveTo>
                <a:cubicBezTo>
                  <a:pt x="2879" y="122"/>
                  <a:pt x="2871" y="120"/>
                  <a:pt x="2862" y="120"/>
                </a:cubicBezTo>
                <a:cubicBezTo>
                  <a:pt x="2846" y="120"/>
                  <a:pt x="2831" y="126"/>
                  <a:pt x="2819" y="136"/>
                </a:cubicBezTo>
                <a:cubicBezTo>
                  <a:pt x="2807" y="147"/>
                  <a:pt x="2798" y="162"/>
                  <a:pt x="2792" y="181"/>
                </a:cubicBezTo>
                <a:cubicBezTo>
                  <a:pt x="2791" y="181"/>
                  <a:pt x="2791" y="181"/>
                  <a:pt x="2791" y="181"/>
                </a:cubicBezTo>
                <a:cubicBezTo>
                  <a:pt x="2791" y="125"/>
                  <a:pt x="2791" y="125"/>
                  <a:pt x="2791" y="125"/>
                </a:cubicBezTo>
                <a:cubicBezTo>
                  <a:pt x="2769" y="125"/>
                  <a:pt x="2769" y="125"/>
                  <a:pt x="2769" y="125"/>
                </a:cubicBezTo>
                <a:cubicBezTo>
                  <a:pt x="2769" y="377"/>
                  <a:pt x="2769" y="377"/>
                  <a:pt x="2769" y="377"/>
                </a:cubicBezTo>
                <a:cubicBezTo>
                  <a:pt x="2791" y="377"/>
                  <a:pt x="2791" y="377"/>
                  <a:pt x="2791" y="377"/>
                </a:cubicBezTo>
                <a:cubicBezTo>
                  <a:pt x="2791" y="259"/>
                  <a:pt x="2791" y="259"/>
                  <a:pt x="2791" y="259"/>
                </a:cubicBezTo>
                <a:cubicBezTo>
                  <a:pt x="2791" y="235"/>
                  <a:pt x="2794" y="214"/>
                  <a:pt x="2800" y="196"/>
                </a:cubicBezTo>
                <a:cubicBezTo>
                  <a:pt x="2806" y="178"/>
                  <a:pt x="2814" y="164"/>
                  <a:pt x="2825" y="155"/>
                </a:cubicBezTo>
                <a:cubicBezTo>
                  <a:pt x="2835" y="145"/>
                  <a:pt x="2847" y="141"/>
                  <a:pt x="2860" y="141"/>
                </a:cubicBezTo>
                <a:cubicBezTo>
                  <a:pt x="2870" y="141"/>
                  <a:pt x="2879" y="143"/>
                  <a:pt x="2887" y="149"/>
                </a:cubicBezTo>
                <a:cubicBezTo>
                  <a:pt x="2887" y="125"/>
                  <a:pt x="2887" y="125"/>
                  <a:pt x="2887" y="125"/>
                </a:cubicBezTo>
                <a:cubicBezTo>
                  <a:pt x="2887" y="125"/>
                  <a:pt x="2887" y="125"/>
                  <a:pt x="2887" y="125"/>
                </a:cubicBezTo>
                <a:close/>
                <a:moveTo>
                  <a:pt x="2547" y="271"/>
                </a:moveTo>
                <a:cubicBezTo>
                  <a:pt x="2557" y="262"/>
                  <a:pt x="2575" y="256"/>
                  <a:pt x="2603" y="251"/>
                </a:cubicBezTo>
                <a:cubicBezTo>
                  <a:pt x="2672" y="241"/>
                  <a:pt x="2672" y="241"/>
                  <a:pt x="2672" y="241"/>
                </a:cubicBezTo>
                <a:cubicBezTo>
                  <a:pt x="2672" y="266"/>
                  <a:pt x="2672" y="266"/>
                  <a:pt x="2672" y="266"/>
                </a:cubicBezTo>
                <a:cubicBezTo>
                  <a:pt x="2672" y="294"/>
                  <a:pt x="2664" y="317"/>
                  <a:pt x="2648" y="335"/>
                </a:cubicBezTo>
                <a:cubicBezTo>
                  <a:pt x="2632" y="353"/>
                  <a:pt x="2612" y="362"/>
                  <a:pt x="2588" y="362"/>
                </a:cubicBezTo>
                <a:cubicBezTo>
                  <a:pt x="2571" y="362"/>
                  <a:pt x="2557" y="357"/>
                  <a:pt x="2547" y="348"/>
                </a:cubicBezTo>
                <a:cubicBezTo>
                  <a:pt x="2537" y="339"/>
                  <a:pt x="2532" y="327"/>
                  <a:pt x="2532" y="311"/>
                </a:cubicBezTo>
                <a:cubicBezTo>
                  <a:pt x="2532" y="293"/>
                  <a:pt x="2537" y="279"/>
                  <a:pt x="2547" y="271"/>
                </a:cubicBezTo>
                <a:moveTo>
                  <a:pt x="2694" y="377"/>
                </a:moveTo>
                <a:cubicBezTo>
                  <a:pt x="2694" y="213"/>
                  <a:pt x="2694" y="213"/>
                  <a:pt x="2694" y="213"/>
                </a:cubicBezTo>
                <a:cubicBezTo>
                  <a:pt x="2694" y="182"/>
                  <a:pt x="2687" y="159"/>
                  <a:pt x="2673" y="143"/>
                </a:cubicBezTo>
                <a:cubicBezTo>
                  <a:pt x="2659" y="127"/>
                  <a:pt x="2639" y="119"/>
                  <a:pt x="2613" y="119"/>
                </a:cubicBezTo>
                <a:cubicBezTo>
                  <a:pt x="2600" y="119"/>
                  <a:pt x="2586" y="122"/>
                  <a:pt x="2569" y="127"/>
                </a:cubicBezTo>
                <a:cubicBezTo>
                  <a:pt x="2553" y="132"/>
                  <a:pt x="2540" y="139"/>
                  <a:pt x="2531" y="146"/>
                </a:cubicBezTo>
                <a:cubicBezTo>
                  <a:pt x="2531" y="173"/>
                  <a:pt x="2531" y="173"/>
                  <a:pt x="2531" y="173"/>
                </a:cubicBezTo>
                <a:cubicBezTo>
                  <a:pt x="2557" y="151"/>
                  <a:pt x="2584" y="140"/>
                  <a:pt x="2611" y="140"/>
                </a:cubicBezTo>
                <a:cubicBezTo>
                  <a:pt x="2652" y="140"/>
                  <a:pt x="2672" y="167"/>
                  <a:pt x="2672" y="221"/>
                </a:cubicBezTo>
                <a:cubicBezTo>
                  <a:pt x="2595" y="232"/>
                  <a:pt x="2595" y="232"/>
                  <a:pt x="2595" y="232"/>
                </a:cubicBezTo>
                <a:cubicBezTo>
                  <a:pt x="2537" y="241"/>
                  <a:pt x="2509" y="268"/>
                  <a:pt x="2509" y="312"/>
                </a:cubicBezTo>
                <a:cubicBezTo>
                  <a:pt x="2509" y="333"/>
                  <a:pt x="2516" y="350"/>
                  <a:pt x="2530" y="363"/>
                </a:cubicBezTo>
                <a:cubicBezTo>
                  <a:pt x="2544" y="376"/>
                  <a:pt x="2563" y="383"/>
                  <a:pt x="2585" y="383"/>
                </a:cubicBezTo>
                <a:cubicBezTo>
                  <a:pt x="2604" y="383"/>
                  <a:pt x="2620" y="378"/>
                  <a:pt x="2636" y="367"/>
                </a:cubicBezTo>
                <a:cubicBezTo>
                  <a:pt x="2651" y="357"/>
                  <a:pt x="2663" y="343"/>
                  <a:pt x="2671" y="326"/>
                </a:cubicBezTo>
                <a:cubicBezTo>
                  <a:pt x="2672" y="326"/>
                  <a:pt x="2672" y="326"/>
                  <a:pt x="2672" y="326"/>
                </a:cubicBezTo>
                <a:cubicBezTo>
                  <a:pt x="2672" y="377"/>
                  <a:pt x="2672" y="377"/>
                  <a:pt x="2672" y="377"/>
                </a:cubicBezTo>
                <a:cubicBezTo>
                  <a:pt x="2694" y="377"/>
                  <a:pt x="2694" y="377"/>
                  <a:pt x="2694" y="377"/>
                </a:cubicBezTo>
                <a:cubicBezTo>
                  <a:pt x="2694" y="377"/>
                  <a:pt x="2694" y="377"/>
                  <a:pt x="2694" y="377"/>
                </a:cubicBezTo>
                <a:close/>
                <a:moveTo>
                  <a:pt x="2277" y="231"/>
                </a:moveTo>
                <a:cubicBezTo>
                  <a:pt x="2281" y="202"/>
                  <a:pt x="2290" y="179"/>
                  <a:pt x="2306" y="163"/>
                </a:cubicBezTo>
                <a:cubicBezTo>
                  <a:pt x="2321" y="148"/>
                  <a:pt x="2340" y="140"/>
                  <a:pt x="2364" y="140"/>
                </a:cubicBezTo>
                <a:cubicBezTo>
                  <a:pt x="2386" y="140"/>
                  <a:pt x="2404" y="148"/>
                  <a:pt x="2417" y="163"/>
                </a:cubicBezTo>
                <a:cubicBezTo>
                  <a:pt x="2430" y="180"/>
                  <a:pt x="2437" y="202"/>
                  <a:pt x="2438" y="231"/>
                </a:cubicBezTo>
                <a:cubicBezTo>
                  <a:pt x="2277" y="231"/>
                  <a:pt x="2277" y="231"/>
                  <a:pt x="2277" y="231"/>
                </a:cubicBezTo>
                <a:cubicBezTo>
                  <a:pt x="2277" y="231"/>
                  <a:pt x="2277" y="231"/>
                  <a:pt x="2277" y="231"/>
                </a:cubicBezTo>
                <a:close/>
                <a:moveTo>
                  <a:pt x="2461" y="252"/>
                </a:moveTo>
                <a:cubicBezTo>
                  <a:pt x="2461" y="242"/>
                  <a:pt x="2461" y="242"/>
                  <a:pt x="2461" y="242"/>
                </a:cubicBezTo>
                <a:cubicBezTo>
                  <a:pt x="2461" y="203"/>
                  <a:pt x="2452" y="173"/>
                  <a:pt x="2436" y="151"/>
                </a:cubicBezTo>
                <a:cubicBezTo>
                  <a:pt x="2419" y="130"/>
                  <a:pt x="2395" y="119"/>
                  <a:pt x="2365" y="119"/>
                </a:cubicBezTo>
                <a:cubicBezTo>
                  <a:pt x="2344" y="119"/>
                  <a:pt x="2325" y="125"/>
                  <a:pt x="2308" y="136"/>
                </a:cubicBezTo>
                <a:cubicBezTo>
                  <a:pt x="2291" y="147"/>
                  <a:pt x="2277" y="163"/>
                  <a:pt x="2267" y="183"/>
                </a:cubicBezTo>
                <a:cubicBezTo>
                  <a:pt x="2258" y="203"/>
                  <a:pt x="2253" y="225"/>
                  <a:pt x="2253" y="249"/>
                </a:cubicBezTo>
                <a:cubicBezTo>
                  <a:pt x="2253" y="291"/>
                  <a:pt x="2263" y="323"/>
                  <a:pt x="2282" y="347"/>
                </a:cubicBezTo>
                <a:cubicBezTo>
                  <a:pt x="2302" y="371"/>
                  <a:pt x="2328" y="383"/>
                  <a:pt x="2361" y="383"/>
                </a:cubicBezTo>
                <a:cubicBezTo>
                  <a:pt x="2392" y="383"/>
                  <a:pt x="2421" y="374"/>
                  <a:pt x="2447" y="355"/>
                </a:cubicBezTo>
                <a:cubicBezTo>
                  <a:pt x="2447" y="331"/>
                  <a:pt x="2447" y="331"/>
                  <a:pt x="2447" y="331"/>
                </a:cubicBezTo>
                <a:cubicBezTo>
                  <a:pt x="2420" y="352"/>
                  <a:pt x="2393" y="362"/>
                  <a:pt x="2365" y="362"/>
                </a:cubicBezTo>
                <a:cubicBezTo>
                  <a:pt x="2338" y="362"/>
                  <a:pt x="2316" y="352"/>
                  <a:pt x="2300" y="333"/>
                </a:cubicBezTo>
                <a:cubicBezTo>
                  <a:pt x="2284" y="314"/>
                  <a:pt x="2276" y="287"/>
                  <a:pt x="2276" y="252"/>
                </a:cubicBezTo>
                <a:cubicBezTo>
                  <a:pt x="2461" y="252"/>
                  <a:pt x="2461" y="252"/>
                  <a:pt x="2461" y="252"/>
                </a:cubicBezTo>
                <a:cubicBezTo>
                  <a:pt x="2461" y="252"/>
                  <a:pt x="2461" y="252"/>
                  <a:pt x="2461" y="252"/>
                </a:cubicBezTo>
                <a:close/>
                <a:moveTo>
                  <a:pt x="2212" y="377"/>
                </a:moveTo>
                <a:cubicBezTo>
                  <a:pt x="2212" y="355"/>
                  <a:pt x="2212" y="355"/>
                  <a:pt x="2212" y="355"/>
                </a:cubicBezTo>
                <a:cubicBezTo>
                  <a:pt x="2072" y="355"/>
                  <a:pt x="2072" y="355"/>
                  <a:pt x="2072" y="355"/>
                </a:cubicBezTo>
                <a:cubicBezTo>
                  <a:pt x="2072" y="24"/>
                  <a:pt x="2072" y="24"/>
                  <a:pt x="2072" y="24"/>
                </a:cubicBezTo>
                <a:cubicBezTo>
                  <a:pt x="2047" y="24"/>
                  <a:pt x="2047" y="24"/>
                  <a:pt x="2047" y="24"/>
                </a:cubicBezTo>
                <a:cubicBezTo>
                  <a:pt x="2047" y="377"/>
                  <a:pt x="2047" y="377"/>
                  <a:pt x="2047" y="377"/>
                </a:cubicBezTo>
                <a:cubicBezTo>
                  <a:pt x="2212" y="377"/>
                  <a:pt x="2212" y="377"/>
                  <a:pt x="2212" y="377"/>
                </a:cubicBezTo>
                <a:cubicBezTo>
                  <a:pt x="2212" y="377"/>
                  <a:pt x="2212" y="377"/>
                  <a:pt x="2212" y="377"/>
                </a:cubicBezTo>
                <a:close/>
                <a:moveTo>
                  <a:pt x="1877" y="352"/>
                </a:moveTo>
                <a:cubicBezTo>
                  <a:pt x="1867" y="358"/>
                  <a:pt x="1857" y="361"/>
                  <a:pt x="1847" y="361"/>
                </a:cubicBezTo>
                <a:cubicBezTo>
                  <a:pt x="1834" y="361"/>
                  <a:pt x="1825" y="357"/>
                  <a:pt x="1820" y="350"/>
                </a:cubicBezTo>
                <a:cubicBezTo>
                  <a:pt x="1814" y="342"/>
                  <a:pt x="1811" y="329"/>
                  <a:pt x="1811" y="312"/>
                </a:cubicBezTo>
                <a:cubicBezTo>
                  <a:pt x="1811" y="146"/>
                  <a:pt x="1811" y="146"/>
                  <a:pt x="1811" y="146"/>
                </a:cubicBezTo>
                <a:cubicBezTo>
                  <a:pt x="1877" y="146"/>
                  <a:pt x="1877" y="146"/>
                  <a:pt x="1877" y="146"/>
                </a:cubicBezTo>
                <a:cubicBezTo>
                  <a:pt x="1877" y="125"/>
                  <a:pt x="1877" y="125"/>
                  <a:pt x="1877" y="125"/>
                </a:cubicBezTo>
                <a:cubicBezTo>
                  <a:pt x="1811" y="125"/>
                  <a:pt x="1811" y="125"/>
                  <a:pt x="1811" y="125"/>
                </a:cubicBezTo>
                <a:cubicBezTo>
                  <a:pt x="1811" y="52"/>
                  <a:pt x="1811" y="52"/>
                  <a:pt x="1811" y="52"/>
                </a:cubicBezTo>
                <a:cubicBezTo>
                  <a:pt x="1789" y="60"/>
                  <a:pt x="1789" y="60"/>
                  <a:pt x="1789" y="60"/>
                </a:cubicBezTo>
                <a:cubicBezTo>
                  <a:pt x="1789" y="125"/>
                  <a:pt x="1789" y="125"/>
                  <a:pt x="1789" y="125"/>
                </a:cubicBezTo>
                <a:cubicBezTo>
                  <a:pt x="1744" y="125"/>
                  <a:pt x="1744" y="125"/>
                  <a:pt x="1744" y="125"/>
                </a:cubicBezTo>
                <a:cubicBezTo>
                  <a:pt x="1744" y="146"/>
                  <a:pt x="1744" y="146"/>
                  <a:pt x="1744" y="146"/>
                </a:cubicBezTo>
                <a:cubicBezTo>
                  <a:pt x="1789" y="146"/>
                  <a:pt x="1789" y="146"/>
                  <a:pt x="1789" y="146"/>
                </a:cubicBezTo>
                <a:cubicBezTo>
                  <a:pt x="1789" y="315"/>
                  <a:pt x="1789" y="315"/>
                  <a:pt x="1789" y="315"/>
                </a:cubicBezTo>
                <a:cubicBezTo>
                  <a:pt x="1789" y="359"/>
                  <a:pt x="1807" y="382"/>
                  <a:pt x="1844" y="382"/>
                </a:cubicBezTo>
                <a:cubicBezTo>
                  <a:pt x="1855" y="382"/>
                  <a:pt x="1866" y="379"/>
                  <a:pt x="1877" y="373"/>
                </a:cubicBezTo>
                <a:cubicBezTo>
                  <a:pt x="1877" y="352"/>
                  <a:pt x="1877" y="352"/>
                  <a:pt x="1877" y="352"/>
                </a:cubicBezTo>
                <a:cubicBezTo>
                  <a:pt x="1877" y="352"/>
                  <a:pt x="1877" y="352"/>
                  <a:pt x="1877" y="352"/>
                </a:cubicBezTo>
                <a:close/>
                <a:moveTo>
                  <a:pt x="1737" y="5"/>
                </a:moveTo>
                <a:cubicBezTo>
                  <a:pt x="1730" y="2"/>
                  <a:pt x="1721" y="0"/>
                  <a:pt x="1710" y="0"/>
                </a:cubicBezTo>
                <a:cubicBezTo>
                  <a:pt x="1690" y="0"/>
                  <a:pt x="1673" y="7"/>
                  <a:pt x="1660" y="22"/>
                </a:cubicBezTo>
                <a:cubicBezTo>
                  <a:pt x="1647" y="36"/>
                  <a:pt x="1641" y="56"/>
                  <a:pt x="1641" y="81"/>
                </a:cubicBezTo>
                <a:cubicBezTo>
                  <a:pt x="1641" y="125"/>
                  <a:pt x="1641" y="125"/>
                  <a:pt x="1641" y="125"/>
                </a:cubicBezTo>
                <a:cubicBezTo>
                  <a:pt x="1596" y="125"/>
                  <a:pt x="1596" y="125"/>
                  <a:pt x="1596" y="125"/>
                </a:cubicBezTo>
                <a:cubicBezTo>
                  <a:pt x="1596" y="146"/>
                  <a:pt x="1596" y="146"/>
                  <a:pt x="1596" y="146"/>
                </a:cubicBezTo>
                <a:cubicBezTo>
                  <a:pt x="1641" y="146"/>
                  <a:pt x="1641" y="146"/>
                  <a:pt x="1641" y="146"/>
                </a:cubicBezTo>
                <a:cubicBezTo>
                  <a:pt x="1641" y="377"/>
                  <a:pt x="1641" y="377"/>
                  <a:pt x="1641" y="377"/>
                </a:cubicBezTo>
                <a:cubicBezTo>
                  <a:pt x="1663" y="377"/>
                  <a:pt x="1663" y="377"/>
                  <a:pt x="1663" y="377"/>
                </a:cubicBezTo>
                <a:cubicBezTo>
                  <a:pt x="1663" y="146"/>
                  <a:pt x="1663" y="146"/>
                  <a:pt x="1663" y="146"/>
                </a:cubicBezTo>
                <a:cubicBezTo>
                  <a:pt x="1729" y="146"/>
                  <a:pt x="1729" y="146"/>
                  <a:pt x="1729" y="146"/>
                </a:cubicBezTo>
                <a:cubicBezTo>
                  <a:pt x="1729" y="125"/>
                  <a:pt x="1729" y="125"/>
                  <a:pt x="1729" y="125"/>
                </a:cubicBezTo>
                <a:cubicBezTo>
                  <a:pt x="1663" y="125"/>
                  <a:pt x="1663" y="125"/>
                  <a:pt x="1663" y="125"/>
                </a:cubicBezTo>
                <a:cubicBezTo>
                  <a:pt x="1663" y="83"/>
                  <a:pt x="1663" y="83"/>
                  <a:pt x="1663" y="83"/>
                </a:cubicBezTo>
                <a:cubicBezTo>
                  <a:pt x="1663" y="42"/>
                  <a:pt x="1679" y="21"/>
                  <a:pt x="1709" y="21"/>
                </a:cubicBezTo>
                <a:cubicBezTo>
                  <a:pt x="1721" y="21"/>
                  <a:pt x="1730" y="23"/>
                  <a:pt x="1737" y="28"/>
                </a:cubicBezTo>
                <a:cubicBezTo>
                  <a:pt x="1737" y="5"/>
                  <a:pt x="1737" y="5"/>
                  <a:pt x="1737" y="5"/>
                </a:cubicBezTo>
                <a:cubicBezTo>
                  <a:pt x="1737" y="5"/>
                  <a:pt x="1737" y="5"/>
                  <a:pt x="1737" y="5"/>
                </a:cubicBezTo>
                <a:close/>
                <a:moveTo>
                  <a:pt x="1532" y="168"/>
                </a:moveTo>
                <a:cubicBezTo>
                  <a:pt x="1548" y="187"/>
                  <a:pt x="1556" y="215"/>
                  <a:pt x="1556" y="251"/>
                </a:cubicBezTo>
                <a:cubicBezTo>
                  <a:pt x="1556" y="286"/>
                  <a:pt x="1548" y="313"/>
                  <a:pt x="1531" y="333"/>
                </a:cubicBezTo>
                <a:cubicBezTo>
                  <a:pt x="1515" y="352"/>
                  <a:pt x="1492" y="362"/>
                  <a:pt x="1462" y="362"/>
                </a:cubicBezTo>
                <a:cubicBezTo>
                  <a:pt x="1433" y="362"/>
                  <a:pt x="1410" y="352"/>
                  <a:pt x="1393" y="332"/>
                </a:cubicBezTo>
                <a:cubicBezTo>
                  <a:pt x="1375" y="313"/>
                  <a:pt x="1367" y="286"/>
                  <a:pt x="1367" y="253"/>
                </a:cubicBezTo>
                <a:cubicBezTo>
                  <a:pt x="1367" y="218"/>
                  <a:pt x="1375" y="190"/>
                  <a:pt x="1393" y="170"/>
                </a:cubicBezTo>
                <a:cubicBezTo>
                  <a:pt x="1410" y="150"/>
                  <a:pt x="1434" y="140"/>
                  <a:pt x="1463" y="140"/>
                </a:cubicBezTo>
                <a:cubicBezTo>
                  <a:pt x="1493" y="140"/>
                  <a:pt x="1516" y="149"/>
                  <a:pt x="1532" y="168"/>
                </a:cubicBezTo>
                <a:moveTo>
                  <a:pt x="1547" y="347"/>
                </a:moveTo>
                <a:cubicBezTo>
                  <a:pt x="1568" y="322"/>
                  <a:pt x="1579" y="291"/>
                  <a:pt x="1579" y="251"/>
                </a:cubicBezTo>
                <a:cubicBezTo>
                  <a:pt x="1579" y="210"/>
                  <a:pt x="1569" y="178"/>
                  <a:pt x="1548" y="154"/>
                </a:cubicBezTo>
                <a:cubicBezTo>
                  <a:pt x="1528" y="131"/>
                  <a:pt x="1499" y="119"/>
                  <a:pt x="1464" y="119"/>
                </a:cubicBezTo>
                <a:cubicBezTo>
                  <a:pt x="1427" y="119"/>
                  <a:pt x="1398" y="131"/>
                  <a:pt x="1376" y="155"/>
                </a:cubicBezTo>
                <a:cubicBezTo>
                  <a:pt x="1354" y="179"/>
                  <a:pt x="1343" y="211"/>
                  <a:pt x="1343" y="252"/>
                </a:cubicBezTo>
                <a:cubicBezTo>
                  <a:pt x="1343" y="292"/>
                  <a:pt x="1354" y="323"/>
                  <a:pt x="1375" y="347"/>
                </a:cubicBezTo>
                <a:cubicBezTo>
                  <a:pt x="1397" y="371"/>
                  <a:pt x="1425" y="383"/>
                  <a:pt x="1461" y="383"/>
                </a:cubicBezTo>
                <a:cubicBezTo>
                  <a:pt x="1497" y="383"/>
                  <a:pt x="1526" y="371"/>
                  <a:pt x="1547" y="347"/>
                </a:cubicBezTo>
                <a:moveTo>
                  <a:pt x="1215" y="383"/>
                </a:moveTo>
                <a:cubicBezTo>
                  <a:pt x="1240" y="383"/>
                  <a:pt x="1261" y="376"/>
                  <a:pt x="1276" y="364"/>
                </a:cubicBezTo>
                <a:cubicBezTo>
                  <a:pt x="1291" y="351"/>
                  <a:pt x="1299" y="334"/>
                  <a:pt x="1299" y="314"/>
                </a:cubicBezTo>
                <a:cubicBezTo>
                  <a:pt x="1299" y="297"/>
                  <a:pt x="1294" y="284"/>
                  <a:pt x="1285" y="274"/>
                </a:cubicBezTo>
                <a:cubicBezTo>
                  <a:pt x="1275" y="264"/>
                  <a:pt x="1257" y="253"/>
                  <a:pt x="1231" y="241"/>
                </a:cubicBezTo>
                <a:cubicBezTo>
                  <a:pt x="1217" y="235"/>
                  <a:pt x="1206" y="229"/>
                  <a:pt x="1199" y="224"/>
                </a:cubicBezTo>
                <a:cubicBezTo>
                  <a:pt x="1192" y="219"/>
                  <a:pt x="1187" y="214"/>
                  <a:pt x="1184" y="209"/>
                </a:cubicBezTo>
                <a:cubicBezTo>
                  <a:pt x="1181" y="203"/>
                  <a:pt x="1179" y="196"/>
                  <a:pt x="1179" y="186"/>
                </a:cubicBezTo>
                <a:cubicBezTo>
                  <a:pt x="1179" y="172"/>
                  <a:pt x="1184" y="161"/>
                  <a:pt x="1194" y="153"/>
                </a:cubicBezTo>
                <a:cubicBezTo>
                  <a:pt x="1205" y="144"/>
                  <a:pt x="1218" y="140"/>
                  <a:pt x="1234" y="140"/>
                </a:cubicBezTo>
                <a:cubicBezTo>
                  <a:pt x="1254" y="140"/>
                  <a:pt x="1273" y="146"/>
                  <a:pt x="1291" y="158"/>
                </a:cubicBezTo>
                <a:cubicBezTo>
                  <a:pt x="1291" y="132"/>
                  <a:pt x="1291" y="132"/>
                  <a:pt x="1291" y="132"/>
                </a:cubicBezTo>
                <a:cubicBezTo>
                  <a:pt x="1276" y="123"/>
                  <a:pt x="1258" y="119"/>
                  <a:pt x="1236" y="119"/>
                </a:cubicBezTo>
                <a:cubicBezTo>
                  <a:pt x="1213" y="119"/>
                  <a:pt x="1194" y="125"/>
                  <a:pt x="1179" y="138"/>
                </a:cubicBezTo>
                <a:cubicBezTo>
                  <a:pt x="1163" y="151"/>
                  <a:pt x="1156" y="167"/>
                  <a:pt x="1156" y="187"/>
                </a:cubicBezTo>
                <a:cubicBezTo>
                  <a:pt x="1156" y="205"/>
                  <a:pt x="1161" y="219"/>
                  <a:pt x="1171" y="230"/>
                </a:cubicBezTo>
                <a:cubicBezTo>
                  <a:pt x="1182" y="241"/>
                  <a:pt x="1198" y="251"/>
                  <a:pt x="1221" y="261"/>
                </a:cubicBezTo>
                <a:cubicBezTo>
                  <a:pt x="1241" y="270"/>
                  <a:pt x="1256" y="279"/>
                  <a:pt x="1264" y="286"/>
                </a:cubicBezTo>
                <a:cubicBezTo>
                  <a:pt x="1271" y="294"/>
                  <a:pt x="1275" y="303"/>
                  <a:pt x="1275" y="314"/>
                </a:cubicBezTo>
                <a:cubicBezTo>
                  <a:pt x="1275" y="346"/>
                  <a:pt x="1256" y="362"/>
                  <a:pt x="1217" y="362"/>
                </a:cubicBezTo>
                <a:cubicBezTo>
                  <a:pt x="1207" y="362"/>
                  <a:pt x="1197" y="360"/>
                  <a:pt x="1184" y="355"/>
                </a:cubicBezTo>
                <a:cubicBezTo>
                  <a:pt x="1172" y="351"/>
                  <a:pt x="1162" y="345"/>
                  <a:pt x="1155" y="338"/>
                </a:cubicBezTo>
                <a:cubicBezTo>
                  <a:pt x="1155" y="366"/>
                  <a:pt x="1155" y="366"/>
                  <a:pt x="1155" y="366"/>
                </a:cubicBezTo>
                <a:cubicBezTo>
                  <a:pt x="1171" y="377"/>
                  <a:pt x="1191" y="383"/>
                  <a:pt x="1215" y="383"/>
                </a:cubicBezTo>
                <a:moveTo>
                  <a:pt x="1058" y="168"/>
                </a:moveTo>
                <a:cubicBezTo>
                  <a:pt x="1075" y="187"/>
                  <a:pt x="1082" y="215"/>
                  <a:pt x="1082" y="251"/>
                </a:cubicBezTo>
                <a:cubicBezTo>
                  <a:pt x="1082" y="286"/>
                  <a:pt x="1074" y="313"/>
                  <a:pt x="1058" y="333"/>
                </a:cubicBezTo>
                <a:cubicBezTo>
                  <a:pt x="1042" y="352"/>
                  <a:pt x="1019" y="362"/>
                  <a:pt x="989" y="362"/>
                </a:cubicBezTo>
                <a:cubicBezTo>
                  <a:pt x="960" y="362"/>
                  <a:pt x="937" y="352"/>
                  <a:pt x="919" y="332"/>
                </a:cubicBezTo>
                <a:cubicBezTo>
                  <a:pt x="902" y="313"/>
                  <a:pt x="893" y="286"/>
                  <a:pt x="893" y="253"/>
                </a:cubicBezTo>
                <a:cubicBezTo>
                  <a:pt x="893" y="218"/>
                  <a:pt x="902" y="190"/>
                  <a:pt x="920" y="170"/>
                </a:cubicBezTo>
                <a:cubicBezTo>
                  <a:pt x="937" y="150"/>
                  <a:pt x="960" y="140"/>
                  <a:pt x="990" y="140"/>
                </a:cubicBezTo>
                <a:cubicBezTo>
                  <a:pt x="1020" y="140"/>
                  <a:pt x="1042" y="149"/>
                  <a:pt x="1058" y="168"/>
                </a:cubicBezTo>
                <a:moveTo>
                  <a:pt x="1074" y="347"/>
                </a:moveTo>
                <a:cubicBezTo>
                  <a:pt x="1095" y="322"/>
                  <a:pt x="1106" y="291"/>
                  <a:pt x="1106" y="251"/>
                </a:cubicBezTo>
                <a:cubicBezTo>
                  <a:pt x="1106" y="210"/>
                  <a:pt x="1096" y="178"/>
                  <a:pt x="1075" y="154"/>
                </a:cubicBezTo>
                <a:cubicBezTo>
                  <a:pt x="1054" y="131"/>
                  <a:pt x="1026" y="119"/>
                  <a:pt x="991" y="119"/>
                </a:cubicBezTo>
                <a:cubicBezTo>
                  <a:pt x="954" y="119"/>
                  <a:pt x="925" y="131"/>
                  <a:pt x="903" y="155"/>
                </a:cubicBezTo>
                <a:cubicBezTo>
                  <a:pt x="881" y="179"/>
                  <a:pt x="870" y="211"/>
                  <a:pt x="870" y="252"/>
                </a:cubicBezTo>
                <a:cubicBezTo>
                  <a:pt x="870" y="292"/>
                  <a:pt x="881" y="323"/>
                  <a:pt x="902" y="347"/>
                </a:cubicBezTo>
                <a:cubicBezTo>
                  <a:pt x="923" y="371"/>
                  <a:pt x="952" y="383"/>
                  <a:pt x="988" y="383"/>
                </a:cubicBezTo>
                <a:cubicBezTo>
                  <a:pt x="1024" y="383"/>
                  <a:pt x="1052" y="371"/>
                  <a:pt x="1074" y="347"/>
                </a:cubicBezTo>
                <a:moveTo>
                  <a:pt x="851" y="125"/>
                </a:moveTo>
                <a:cubicBezTo>
                  <a:pt x="844" y="122"/>
                  <a:pt x="835" y="120"/>
                  <a:pt x="826" y="120"/>
                </a:cubicBezTo>
                <a:cubicBezTo>
                  <a:pt x="810" y="120"/>
                  <a:pt x="796" y="126"/>
                  <a:pt x="783" y="136"/>
                </a:cubicBezTo>
                <a:cubicBezTo>
                  <a:pt x="771" y="147"/>
                  <a:pt x="762" y="162"/>
                  <a:pt x="756" y="181"/>
                </a:cubicBezTo>
                <a:cubicBezTo>
                  <a:pt x="755" y="181"/>
                  <a:pt x="755" y="181"/>
                  <a:pt x="755" y="181"/>
                </a:cubicBezTo>
                <a:cubicBezTo>
                  <a:pt x="755" y="125"/>
                  <a:pt x="755" y="125"/>
                  <a:pt x="755" y="125"/>
                </a:cubicBezTo>
                <a:cubicBezTo>
                  <a:pt x="733" y="125"/>
                  <a:pt x="733" y="125"/>
                  <a:pt x="733" y="125"/>
                </a:cubicBezTo>
                <a:cubicBezTo>
                  <a:pt x="733" y="377"/>
                  <a:pt x="733" y="377"/>
                  <a:pt x="733" y="377"/>
                </a:cubicBezTo>
                <a:cubicBezTo>
                  <a:pt x="755" y="377"/>
                  <a:pt x="755" y="377"/>
                  <a:pt x="755" y="377"/>
                </a:cubicBezTo>
                <a:cubicBezTo>
                  <a:pt x="755" y="259"/>
                  <a:pt x="755" y="259"/>
                  <a:pt x="755" y="259"/>
                </a:cubicBezTo>
                <a:cubicBezTo>
                  <a:pt x="755" y="235"/>
                  <a:pt x="758" y="214"/>
                  <a:pt x="764" y="196"/>
                </a:cubicBezTo>
                <a:cubicBezTo>
                  <a:pt x="770" y="178"/>
                  <a:pt x="778" y="164"/>
                  <a:pt x="789" y="155"/>
                </a:cubicBezTo>
                <a:cubicBezTo>
                  <a:pt x="800" y="145"/>
                  <a:pt x="811" y="141"/>
                  <a:pt x="825" y="141"/>
                </a:cubicBezTo>
                <a:cubicBezTo>
                  <a:pt x="835" y="141"/>
                  <a:pt x="843" y="143"/>
                  <a:pt x="851" y="149"/>
                </a:cubicBezTo>
                <a:cubicBezTo>
                  <a:pt x="851" y="125"/>
                  <a:pt x="851" y="125"/>
                  <a:pt x="851" y="125"/>
                </a:cubicBezTo>
                <a:cubicBezTo>
                  <a:pt x="851" y="125"/>
                  <a:pt x="851" y="125"/>
                  <a:pt x="851" y="125"/>
                </a:cubicBezTo>
                <a:close/>
                <a:moveTo>
                  <a:pt x="674" y="342"/>
                </a:moveTo>
                <a:cubicBezTo>
                  <a:pt x="655" y="355"/>
                  <a:pt x="633" y="362"/>
                  <a:pt x="608" y="362"/>
                </a:cubicBezTo>
                <a:cubicBezTo>
                  <a:pt x="581" y="362"/>
                  <a:pt x="559" y="352"/>
                  <a:pt x="542" y="332"/>
                </a:cubicBezTo>
                <a:cubicBezTo>
                  <a:pt x="526" y="312"/>
                  <a:pt x="518" y="286"/>
                  <a:pt x="518" y="254"/>
                </a:cubicBezTo>
                <a:cubicBezTo>
                  <a:pt x="518" y="232"/>
                  <a:pt x="522" y="212"/>
                  <a:pt x="530" y="195"/>
                </a:cubicBezTo>
                <a:cubicBezTo>
                  <a:pt x="538" y="177"/>
                  <a:pt x="550" y="164"/>
                  <a:pt x="565" y="154"/>
                </a:cubicBezTo>
                <a:cubicBezTo>
                  <a:pt x="580" y="144"/>
                  <a:pt x="597" y="140"/>
                  <a:pt x="616" y="140"/>
                </a:cubicBezTo>
                <a:cubicBezTo>
                  <a:pt x="637" y="140"/>
                  <a:pt x="657" y="145"/>
                  <a:pt x="675" y="156"/>
                </a:cubicBezTo>
                <a:cubicBezTo>
                  <a:pt x="675" y="131"/>
                  <a:pt x="675" y="131"/>
                  <a:pt x="675" y="131"/>
                </a:cubicBezTo>
                <a:cubicBezTo>
                  <a:pt x="657" y="123"/>
                  <a:pt x="638" y="119"/>
                  <a:pt x="619" y="119"/>
                </a:cubicBezTo>
                <a:cubicBezTo>
                  <a:pt x="595" y="119"/>
                  <a:pt x="574" y="125"/>
                  <a:pt x="555" y="136"/>
                </a:cubicBezTo>
                <a:cubicBezTo>
                  <a:pt x="536" y="148"/>
                  <a:pt x="521" y="164"/>
                  <a:pt x="510" y="185"/>
                </a:cubicBezTo>
                <a:cubicBezTo>
                  <a:pt x="500" y="206"/>
                  <a:pt x="494" y="230"/>
                  <a:pt x="494" y="255"/>
                </a:cubicBezTo>
                <a:cubicBezTo>
                  <a:pt x="494" y="280"/>
                  <a:pt x="499" y="302"/>
                  <a:pt x="508" y="321"/>
                </a:cubicBezTo>
                <a:cubicBezTo>
                  <a:pt x="518" y="341"/>
                  <a:pt x="531" y="356"/>
                  <a:pt x="548" y="367"/>
                </a:cubicBezTo>
                <a:cubicBezTo>
                  <a:pt x="566" y="377"/>
                  <a:pt x="585" y="383"/>
                  <a:pt x="607" y="383"/>
                </a:cubicBezTo>
                <a:cubicBezTo>
                  <a:pt x="633" y="383"/>
                  <a:pt x="655" y="377"/>
                  <a:pt x="674" y="366"/>
                </a:cubicBezTo>
                <a:cubicBezTo>
                  <a:pt x="674" y="342"/>
                  <a:pt x="674" y="342"/>
                  <a:pt x="674" y="342"/>
                </a:cubicBezTo>
                <a:cubicBezTo>
                  <a:pt x="674" y="342"/>
                  <a:pt x="674" y="342"/>
                  <a:pt x="674" y="342"/>
                </a:cubicBezTo>
                <a:close/>
                <a:moveTo>
                  <a:pt x="432" y="125"/>
                </a:moveTo>
                <a:cubicBezTo>
                  <a:pt x="410" y="125"/>
                  <a:pt x="410" y="125"/>
                  <a:pt x="410" y="125"/>
                </a:cubicBezTo>
                <a:cubicBezTo>
                  <a:pt x="410" y="377"/>
                  <a:pt x="410" y="377"/>
                  <a:pt x="410" y="377"/>
                </a:cubicBezTo>
                <a:cubicBezTo>
                  <a:pt x="432" y="377"/>
                  <a:pt x="432" y="377"/>
                  <a:pt x="432" y="377"/>
                </a:cubicBezTo>
                <a:cubicBezTo>
                  <a:pt x="432" y="125"/>
                  <a:pt x="432" y="125"/>
                  <a:pt x="432" y="125"/>
                </a:cubicBezTo>
                <a:cubicBezTo>
                  <a:pt x="432" y="125"/>
                  <a:pt x="432" y="125"/>
                  <a:pt x="432" y="125"/>
                </a:cubicBezTo>
                <a:close/>
                <a:moveTo>
                  <a:pt x="434" y="56"/>
                </a:moveTo>
                <a:cubicBezTo>
                  <a:pt x="438" y="52"/>
                  <a:pt x="440" y="48"/>
                  <a:pt x="440" y="43"/>
                </a:cubicBezTo>
                <a:cubicBezTo>
                  <a:pt x="440" y="37"/>
                  <a:pt x="438" y="33"/>
                  <a:pt x="434" y="29"/>
                </a:cubicBezTo>
                <a:cubicBezTo>
                  <a:pt x="430" y="26"/>
                  <a:pt x="426" y="24"/>
                  <a:pt x="421" y="24"/>
                </a:cubicBezTo>
                <a:cubicBezTo>
                  <a:pt x="416" y="24"/>
                  <a:pt x="412" y="26"/>
                  <a:pt x="408" y="29"/>
                </a:cubicBezTo>
                <a:cubicBezTo>
                  <a:pt x="404" y="33"/>
                  <a:pt x="402" y="37"/>
                  <a:pt x="402" y="43"/>
                </a:cubicBezTo>
                <a:cubicBezTo>
                  <a:pt x="402" y="48"/>
                  <a:pt x="404" y="53"/>
                  <a:pt x="408" y="56"/>
                </a:cubicBezTo>
                <a:cubicBezTo>
                  <a:pt x="412" y="60"/>
                  <a:pt x="416" y="62"/>
                  <a:pt x="421" y="62"/>
                </a:cubicBezTo>
                <a:cubicBezTo>
                  <a:pt x="426" y="62"/>
                  <a:pt x="431" y="60"/>
                  <a:pt x="434" y="56"/>
                </a:cubicBezTo>
                <a:moveTo>
                  <a:pt x="325" y="377"/>
                </a:moveTo>
                <a:cubicBezTo>
                  <a:pt x="325" y="24"/>
                  <a:pt x="325" y="24"/>
                  <a:pt x="325" y="24"/>
                </a:cubicBezTo>
                <a:cubicBezTo>
                  <a:pt x="304" y="24"/>
                  <a:pt x="304" y="24"/>
                  <a:pt x="304" y="24"/>
                </a:cubicBezTo>
                <a:cubicBezTo>
                  <a:pt x="175" y="306"/>
                  <a:pt x="175" y="306"/>
                  <a:pt x="175" y="306"/>
                </a:cubicBezTo>
                <a:cubicBezTo>
                  <a:pt x="164" y="337"/>
                  <a:pt x="164" y="337"/>
                  <a:pt x="164" y="337"/>
                </a:cubicBezTo>
                <a:cubicBezTo>
                  <a:pt x="163" y="337"/>
                  <a:pt x="163" y="337"/>
                  <a:pt x="163" y="337"/>
                </a:cubicBezTo>
                <a:cubicBezTo>
                  <a:pt x="155" y="315"/>
                  <a:pt x="155" y="315"/>
                  <a:pt x="155" y="315"/>
                </a:cubicBezTo>
                <a:cubicBezTo>
                  <a:pt x="152" y="308"/>
                  <a:pt x="152" y="308"/>
                  <a:pt x="152" y="308"/>
                </a:cubicBezTo>
                <a:cubicBezTo>
                  <a:pt x="22" y="24"/>
                  <a:pt x="22" y="24"/>
                  <a:pt x="22" y="24"/>
                </a:cubicBezTo>
                <a:cubicBezTo>
                  <a:pt x="0" y="24"/>
                  <a:pt x="0" y="24"/>
                  <a:pt x="0" y="24"/>
                </a:cubicBezTo>
                <a:cubicBezTo>
                  <a:pt x="0" y="377"/>
                  <a:pt x="0" y="377"/>
                  <a:pt x="0" y="377"/>
                </a:cubicBezTo>
                <a:cubicBezTo>
                  <a:pt x="24" y="377"/>
                  <a:pt x="24" y="377"/>
                  <a:pt x="24" y="377"/>
                </a:cubicBezTo>
                <a:cubicBezTo>
                  <a:pt x="24" y="121"/>
                  <a:pt x="24" y="121"/>
                  <a:pt x="24" y="121"/>
                </a:cubicBezTo>
                <a:cubicBezTo>
                  <a:pt x="24" y="103"/>
                  <a:pt x="23" y="88"/>
                  <a:pt x="22" y="74"/>
                </a:cubicBezTo>
                <a:cubicBezTo>
                  <a:pt x="23" y="74"/>
                  <a:pt x="23" y="74"/>
                  <a:pt x="23" y="74"/>
                </a:cubicBezTo>
                <a:cubicBezTo>
                  <a:pt x="26" y="87"/>
                  <a:pt x="30" y="98"/>
                  <a:pt x="35" y="107"/>
                </a:cubicBezTo>
                <a:cubicBezTo>
                  <a:pt x="159" y="377"/>
                  <a:pt x="159" y="377"/>
                  <a:pt x="159" y="377"/>
                </a:cubicBezTo>
                <a:cubicBezTo>
                  <a:pt x="167" y="377"/>
                  <a:pt x="167" y="377"/>
                  <a:pt x="167" y="377"/>
                </a:cubicBezTo>
                <a:cubicBezTo>
                  <a:pt x="291" y="105"/>
                  <a:pt x="291" y="105"/>
                  <a:pt x="291" y="105"/>
                </a:cubicBezTo>
                <a:cubicBezTo>
                  <a:pt x="304" y="75"/>
                  <a:pt x="304" y="75"/>
                  <a:pt x="304" y="75"/>
                </a:cubicBezTo>
                <a:cubicBezTo>
                  <a:pt x="305" y="75"/>
                  <a:pt x="305" y="75"/>
                  <a:pt x="305" y="75"/>
                </a:cubicBezTo>
                <a:cubicBezTo>
                  <a:pt x="302" y="127"/>
                  <a:pt x="302" y="127"/>
                  <a:pt x="302" y="127"/>
                </a:cubicBezTo>
                <a:cubicBezTo>
                  <a:pt x="302" y="377"/>
                  <a:pt x="302" y="377"/>
                  <a:pt x="302" y="377"/>
                </a:cubicBezTo>
                <a:cubicBezTo>
                  <a:pt x="325" y="377"/>
                  <a:pt x="325" y="377"/>
                  <a:pt x="325" y="377"/>
                </a:cubicBezTo>
                <a:cubicBezTo>
                  <a:pt x="325" y="377"/>
                  <a:pt x="325" y="377"/>
                  <a:pt x="325" y="377"/>
                </a:cubicBezTo>
                <a:close/>
              </a:path>
            </a:pathLst>
          </a:custGeom>
          <a:solidFill>
            <a:schemeClr val="bg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084849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showMasterSp="0" preserve="1" userDrawn="1">
  <p:cSld name="23_SECTION ALT_AL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0494837" cy="6994525"/>
          </a:xfrm>
          <a:prstGeom prst="rect">
            <a:avLst/>
          </a:prstGeom>
        </p:spPr>
      </p:pic>
      <p:sp>
        <p:nvSpPr>
          <p:cNvPr id="11" name="Freeform 10"/>
          <p:cNvSpPr>
            <a:spLocks/>
          </p:cNvSpPr>
          <p:nvPr userDrawn="1"/>
        </p:nvSpPr>
        <p:spPr bwMode="white">
          <a:xfrm rot="10800000">
            <a:off x="4326455" y="6"/>
            <a:ext cx="8110028" cy="6996953"/>
          </a:xfrm>
          <a:custGeom>
            <a:avLst/>
            <a:gdLst>
              <a:gd name="connsiteX0" fmla="*/ 7948531 w 7948531"/>
              <a:gd name="connsiteY0" fmla="*/ 6996953 h 6996953"/>
              <a:gd name="connsiteX1" fmla="*/ 1892968 w 7948531"/>
              <a:gd name="connsiteY1" fmla="*/ 6996953 h 6996953"/>
              <a:gd name="connsiteX2" fmla="*/ 623824 w 7948531"/>
              <a:gd name="connsiteY2" fmla="*/ 6996953 h 6996953"/>
              <a:gd name="connsiteX3" fmla="*/ 0 w 7948531"/>
              <a:gd name="connsiteY3" fmla="*/ 6996953 h 6996953"/>
              <a:gd name="connsiteX4" fmla="*/ 0 w 7948531"/>
              <a:gd name="connsiteY4" fmla="*/ 0 h 6996953"/>
              <a:gd name="connsiteX5" fmla="*/ 623824 w 7948531"/>
              <a:gd name="connsiteY5" fmla="*/ 0 h 6996953"/>
              <a:gd name="connsiteX6" fmla="*/ 1892968 w 7948531"/>
              <a:gd name="connsiteY6" fmla="*/ 0 h 6996953"/>
              <a:gd name="connsiteX7" fmla="*/ 4246726 w 7948531"/>
              <a:gd name="connsiteY7" fmla="*/ 0 h 699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948531" h="6996953">
                <a:moveTo>
                  <a:pt x="7948531" y="6996953"/>
                </a:moveTo>
                <a:lnTo>
                  <a:pt x="1892968" y="6996953"/>
                </a:lnTo>
                <a:lnTo>
                  <a:pt x="623824" y="6996953"/>
                </a:lnTo>
                <a:lnTo>
                  <a:pt x="0" y="6996953"/>
                </a:lnTo>
                <a:lnTo>
                  <a:pt x="0" y="0"/>
                </a:lnTo>
                <a:lnTo>
                  <a:pt x="623824" y="0"/>
                </a:lnTo>
                <a:lnTo>
                  <a:pt x="1892968" y="0"/>
                </a:lnTo>
                <a:lnTo>
                  <a:pt x="4246726" y="0"/>
                </a:lnTo>
                <a:close/>
              </a:path>
            </a:pathLst>
          </a:custGeom>
          <a:solidFill>
            <a:schemeClr val="accent1"/>
          </a:solidFill>
          <a:ln>
            <a:noFill/>
          </a:ln>
        </p:spPr>
        <p:txBody>
          <a:bodyPr vert="horz" wrap="square" lIns="91427" tIns="45713" rIns="91427" bIns="45713" numCol="1" anchor="t" anchorCtr="0" compatLnSpc="1">
            <a:prstTxWarp prst="textNoShape">
              <a:avLst/>
            </a:prstTxWarp>
            <a:noAutofit/>
          </a:bodyPr>
          <a:lstStyle/>
          <a:p>
            <a:endParaRPr lang="en-US" sz="2172"/>
          </a:p>
        </p:txBody>
      </p:sp>
      <p:sp>
        <p:nvSpPr>
          <p:cNvPr id="13" name="Text Placeholder 2"/>
          <p:cNvSpPr>
            <a:spLocks noGrp="1"/>
          </p:cNvSpPr>
          <p:nvPr>
            <p:ph type="body" sz="quarter" idx="14" hasCustomPrompt="1"/>
          </p:nvPr>
        </p:nvSpPr>
        <p:spPr>
          <a:xfrm>
            <a:off x="7349370" y="2475469"/>
            <a:ext cx="4632602" cy="781585"/>
          </a:xfrm>
        </p:spPr>
        <p:txBody>
          <a:bodyPr lIns="0" tIns="0" rIns="0" bIns="0" anchor="b" anchorCtr="0">
            <a:noAutofit/>
          </a:bodyPr>
          <a:lstStyle>
            <a:lvl1pPr marL="0" indent="0" algn="r" defTabSz="508525" rtl="0" eaLnBrk="1" latinLnBrk="0" hangingPunct="1">
              <a:lnSpc>
                <a:spcPct val="90000"/>
              </a:lnSpc>
              <a:spcBef>
                <a:spcPts val="0"/>
              </a:spcBef>
              <a:spcAft>
                <a:spcPts val="0"/>
              </a:spcAft>
              <a:buFont typeface="Arial"/>
              <a:buNone/>
              <a:defRPr lang="en-US" sz="2000" b="0" kern="1200" cap="none" spc="0" baseline="0" dirty="0">
                <a:gradFill>
                  <a:gsLst>
                    <a:gs pos="74731">
                      <a:schemeClr val="bg2"/>
                    </a:gs>
                    <a:gs pos="56637">
                      <a:schemeClr val="bg2"/>
                    </a:gs>
                  </a:gsLst>
                  <a:lin ang="5400000" scaled="1"/>
                </a:gradFill>
                <a:latin typeface="Segoe UI Semibold" panose="020B0702040204020203" pitchFamily="34" charset="0"/>
                <a:ea typeface="+mn-ea"/>
                <a:cs typeface="Segoe UI Semibold" panose="020B07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header</a:t>
            </a:r>
          </a:p>
        </p:txBody>
      </p:sp>
      <p:sp>
        <p:nvSpPr>
          <p:cNvPr id="17" name="Text Placeholder 2"/>
          <p:cNvSpPr>
            <a:spLocks noGrp="1"/>
          </p:cNvSpPr>
          <p:nvPr>
            <p:ph type="body" sz="quarter" idx="15" hasCustomPrompt="1"/>
          </p:nvPr>
        </p:nvSpPr>
        <p:spPr>
          <a:xfrm>
            <a:off x="6817012" y="3392579"/>
            <a:ext cx="5169381" cy="781585"/>
          </a:xfrm>
        </p:spPr>
        <p:txBody>
          <a:bodyPr lIns="0" tIns="0" rIns="0" bIns="0" anchor="t" anchorCtr="0">
            <a:noAutofit/>
          </a:bodyPr>
          <a:lstStyle>
            <a:lvl1pPr marL="0" indent="0" algn="r" defTabSz="508525" rtl="0" eaLnBrk="1" latinLnBrk="0" hangingPunct="1">
              <a:lnSpc>
                <a:spcPct val="90000"/>
              </a:lnSpc>
              <a:spcBef>
                <a:spcPts val="0"/>
              </a:spcBef>
              <a:spcAft>
                <a:spcPts val="0"/>
              </a:spcAft>
              <a:buFont typeface="Arial"/>
              <a:buNone/>
              <a:defRPr lang="en-US" sz="6599" b="0" kern="1200" cap="none" spc="-150" baseline="0" dirty="0">
                <a:gradFill>
                  <a:gsLst>
                    <a:gs pos="74731">
                      <a:schemeClr val="bg2"/>
                    </a:gs>
                    <a:gs pos="56637">
                      <a:schemeClr val="bg2"/>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2695318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showMasterSp="0" preserve="1" userDrawn="1">
  <p:cSld name="22_DIVIDER">
    <p:spTree>
      <p:nvGrpSpPr>
        <p:cNvPr id="1" name=""/>
        <p:cNvGrpSpPr/>
        <p:nvPr/>
      </p:nvGrpSpPr>
      <p:grpSpPr>
        <a:xfrm>
          <a:off x="0" y="0"/>
          <a:ext cx="0" cy="0"/>
          <a:chOff x="0" y="0"/>
          <a:chExt cx="0" cy="0"/>
        </a:xfrm>
      </p:grpSpPr>
      <p:sp>
        <p:nvSpPr>
          <p:cNvPr id="4" name="Text Placeholder 2"/>
          <p:cNvSpPr>
            <a:spLocks noGrp="1"/>
          </p:cNvSpPr>
          <p:nvPr>
            <p:ph type="body" sz="quarter" idx="15" hasCustomPrompt="1"/>
          </p:nvPr>
        </p:nvSpPr>
        <p:spPr>
          <a:xfrm>
            <a:off x="404036" y="2914116"/>
            <a:ext cx="5169381" cy="781585"/>
          </a:xfrm>
        </p:spPr>
        <p:txBody>
          <a:bodyPr lIns="0" tIns="0" rIns="0" bIns="0" anchor="b" anchorCtr="0">
            <a:noAutofit/>
          </a:bodyPr>
          <a:lstStyle>
            <a:lvl1pPr marL="0" indent="0" algn="l" defTabSz="508525" rtl="0" eaLnBrk="1" latinLnBrk="0" hangingPunct="1">
              <a:lnSpc>
                <a:spcPct val="90000"/>
              </a:lnSpc>
              <a:spcBef>
                <a:spcPts val="0"/>
              </a:spcBef>
              <a:spcAft>
                <a:spcPts val="0"/>
              </a:spcAft>
              <a:buFont typeface="Arial"/>
              <a:buNone/>
              <a:defRPr lang="en-US" sz="6599" b="0" kern="1200" cap="none" spc="-150" baseline="0" dirty="0">
                <a:gradFill>
                  <a:gsLst>
                    <a:gs pos="56637">
                      <a:schemeClr val="tx1"/>
                    </a:gs>
                    <a:gs pos="33000">
                      <a:schemeClr val="tx1"/>
                    </a:gs>
                  </a:gsLst>
                  <a:lin ang="5400000" scaled="1"/>
                </a:gradFill>
                <a:latin typeface="+mj-lt"/>
                <a:ea typeface="+mn-ea"/>
                <a:cs typeface="Segoe UI" panose="020B0502040204020203" pitchFamily="34" charset="0"/>
              </a:defRPr>
            </a:lvl1pPr>
            <a:lvl2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508525" rtl="0" eaLnBrk="1" latinLnBrk="0" hangingPunct="1">
              <a:lnSpc>
                <a:spcPct val="90000"/>
              </a:lnSpc>
              <a:spcAft>
                <a:spcPts val="417"/>
              </a:spcAft>
              <a:buNone/>
              <a:defRPr lang="en-US" sz="1391" b="1" kern="1200" cap="all" spc="209"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508525" rtl="0" eaLnBrk="1" latinLnBrk="0" hangingPunct="1">
              <a:lnSpc>
                <a:spcPct val="90000"/>
              </a:lnSpc>
              <a:spcAft>
                <a:spcPts val="417"/>
              </a:spcAft>
              <a:buNone/>
              <a:defRPr lang="en-US" sz="1391" b="1" kern="1200" cap="all" spc="209"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Section title</a:t>
            </a:r>
          </a:p>
        </p:txBody>
      </p:sp>
    </p:spTree>
    <p:extLst>
      <p:ext uri="{BB962C8B-B14F-4D97-AF65-F5344CB8AC3E}">
        <p14:creationId xmlns:p14="http://schemas.microsoft.com/office/powerpoint/2010/main" val="1761314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8062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6563" y="6188271"/>
            <a:ext cx="8611624" cy="5416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599" dirty="0">
                <a:gradFill>
                  <a:gsLst>
                    <a:gs pos="0">
                      <a:schemeClr val="tx1"/>
                    </a:gs>
                    <a:gs pos="100000">
                      <a:schemeClr val="tx1"/>
                    </a:gs>
                  </a:gsLst>
                  <a:lin ang="5400000" scaled="0"/>
                </a:gradFill>
                <a:latin typeface="+mj-lt"/>
                <a:cs typeface="Segoe UI" pitchFamily="34" charset="0"/>
              </a:rPr>
              <a:t>© 2018 Microsoft Corporation. All rights reserved. </a:t>
            </a:r>
          </a:p>
        </p:txBody>
      </p:sp>
      <p:pic>
        <p:nvPicPr>
          <p:cNvPr id="5" name="Picture 4">
            <a:extLst>
              <a:ext uri="{FF2B5EF4-FFF2-40B4-BE49-F238E27FC236}">
                <a16:creationId xmlns:a16="http://schemas.microsoft.com/office/drawing/2014/main" id="{008C2AC3-3C3C-4191-BCD0-638C86C58DC3}"/>
              </a:ext>
            </a:extLst>
          </p:cNvPr>
          <p:cNvPicPr>
            <a:picLocks noChangeAspect="1"/>
          </p:cNvPicPr>
          <p:nvPr userDrawn="1"/>
        </p:nvPicPr>
        <p:blipFill>
          <a:blip r:embed="rId2"/>
          <a:stretch>
            <a:fillRect/>
          </a:stretch>
        </p:blipFill>
        <p:spPr>
          <a:xfrm>
            <a:off x="457199" y="3106635"/>
            <a:ext cx="3710764" cy="802523"/>
          </a:xfrm>
          <a:prstGeom prst="rect">
            <a:avLst/>
          </a:prstGeom>
        </p:spPr>
      </p:pic>
    </p:spTree>
    <p:extLst>
      <p:ext uri="{BB962C8B-B14F-4D97-AF65-F5344CB8AC3E}">
        <p14:creationId xmlns:p14="http://schemas.microsoft.com/office/powerpoint/2010/main" val="32545147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preserve="1" userDrawn="1">
  <p:cSld name="2_Closing log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F0D041-9353-478C-900A-F61E874D1FF3}"/>
              </a:ext>
            </a:extLst>
          </p:cNvPr>
          <p:cNvPicPr>
            <a:picLocks noChangeAspect="1"/>
          </p:cNvPicPr>
          <p:nvPr userDrawn="1"/>
        </p:nvPicPr>
        <p:blipFill>
          <a:blip r:embed="rId2">
            <a:lum bright="100000"/>
          </a:blip>
          <a:stretch>
            <a:fillRect/>
          </a:stretch>
        </p:blipFill>
        <p:spPr>
          <a:xfrm>
            <a:off x="457199" y="3106635"/>
            <a:ext cx="3710764" cy="802523"/>
          </a:xfrm>
          <a:prstGeom prst="rect">
            <a:avLst/>
          </a:prstGeom>
        </p:spPr>
      </p:pic>
      <p:sp>
        <p:nvSpPr>
          <p:cNvPr id="7" name="Text Box 3">
            <a:extLst>
              <a:ext uri="{FF2B5EF4-FFF2-40B4-BE49-F238E27FC236}">
                <a16:creationId xmlns:a16="http://schemas.microsoft.com/office/drawing/2014/main" id="{21205FA5-C8EF-4EE9-BE82-AC55AC8DEBF7}"/>
              </a:ext>
            </a:extLst>
          </p:cNvPr>
          <p:cNvSpPr txBox="1">
            <a:spLocks noChangeArrowheads="1"/>
          </p:cNvSpPr>
          <p:nvPr userDrawn="1"/>
        </p:nvSpPr>
        <p:spPr bwMode="blackWhite">
          <a:xfrm>
            <a:off x="266563" y="6188271"/>
            <a:ext cx="8207587" cy="5416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1599" dirty="0">
                <a:gradFill>
                  <a:gsLst>
                    <a:gs pos="0">
                      <a:schemeClr val="tx1"/>
                    </a:gs>
                    <a:gs pos="100000">
                      <a:schemeClr val="tx1"/>
                    </a:gs>
                  </a:gsLst>
                  <a:lin ang="5400000" scaled="0"/>
                </a:gradFill>
                <a:latin typeface="+mj-lt"/>
                <a:cs typeface="Segoe UI" pitchFamily="34" charset="0"/>
              </a:rPr>
              <a:t>© 2018 Microsoft Corporation. All rights reserved. </a:t>
            </a:r>
          </a:p>
        </p:txBody>
      </p:sp>
    </p:spTree>
    <p:extLst>
      <p:ext uri="{BB962C8B-B14F-4D97-AF65-F5344CB8AC3E}">
        <p14:creationId xmlns:p14="http://schemas.microsoft.com/office/powerpoint/2010/main" val="27704768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showMasterSp="0" userDrawn="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2282418"/>
      </p:ext>
    </p:extLst>
  </p:cSld>
  <p:clrMapOvr>
    <a:masterClrMapping/>
  </p:clrMapOvr>
  <p:transition>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72049" y="-647"/>
            <a:ext cx="8956893" cy="939441"/>
          </a:xfrm>
        </p:spPr>
        <p:txBody>
          <a:bodyPr/>
          <a:lstStyle>
            <a:lvl1pPr>
              <a:defRPr>
                <a:solidFill>
                  <a:srgbClr val="0070C0"/>
                </a:solidFill>
                <a:latin typeface="Segoe UI Light" panose="020B0502040204020203" pitchFamily="34" charset="0"/>
                <a:cs typeface="Segoe UI Light" panose="020B0502040204020203" pitchFamily="34" charset="0"/>
              </a:defRPr>
            </a:lvl1pPr>
          </a:lstStyle>
          <a:p>
            <a:r>
              <a:rPr lang="en-US"/>
              <a:t>Click to edit Master title style</a:t>
            </a:r>
          </a:p>
        </p:txBody>
      </p:sp>
      <p:grpSp>
        <p:nvGrpSpPr>
          <p:cNvPr id="6" name="Group 5"/>
          <p:cNvGrpSpPr/>
          <p:nvPr userDrawn="1"/>
        </p:nvGrpSpPr>
        <p:grpSpPr>
          <a:xfrm>
            <a:off x="9632332" y="225163"/>
            <a:ext cx="2541281" cy="715466"/>
            <a:chOff x="9442979" y="220768"/>
            <a:chExt cx="2491325" cy="701501"/>
          </a:xfrm>
        </p:grpSpPr>
        <p:pic>
          <p:nvPicPr>
            <p:cNvPr id="7" name="Picture 6" descr="prep_blue.pn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442979" y="220768"/>
              <a:ext cx="692156" cy="689420"/>
            </a:xfrm>
            <a:prstGeom prst="rect">
              <a:avLst/>
            </a:prstGeom>
          </p:spPr>
        </p:pic>
        <p:pic>
          <p:nvPicPr>
            <p:cNvPr id="8" name="Picture 7" descr="booster_blue.png"/>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0392831" y="230113"/>
              <a:ext cx="692156" cy="692156"/>
            </a:xfrm>
            <a:prstGeom prst="rect">
              <a:avLst/>
            </a:prstGeom>
          </p:spPr>
        </p:pic>
        <p:pic>
          <p:nvPicPr>
            <p:cNvPr id="9" name="Picture 8" descr="master_blue.png"/>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1242148" y="228313"/>
              <a:ext cx="692156" cy="692156"/>
            </a:xfrm>
            <a:prstGeom prst="rect">
              <a:avLst/>
            </a:prstGeom>
          </p:spPr>
        </p:pic>
      </p:grpSp>
    </p:spTree>
    <p:extLst>
      <p:ext uri="{BB962C8B-B14F-4D97-AF65-F5344CB8AC3E}">
        <p14:creationId xmlns:p14="http://schemas.microsoft.com/office/powerpoint/2010/main" val="17459929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4584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19873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152144"/>
            <a:ext cx="11887199" cy="1792157"/>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715907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59765" y="3101944"/>
            <a:ext cx="7376710" cy="3670791"/>
          </a:xfrm>
          <a:prstGeom prst="rect">
            <a:avLst/>
          </a:prstGeom>
        </p:spPr>
      </p:pic>
    </p:spTree>
    <p:extLst>
      <p:ext uri="{BB962C8B-B14F-4D97-AF65-F5344CB8AC3E}">
        <p14:creationId xmlns:p14="http://schemas.microsoft.com/office/powerpoint/2010/main" val="17819200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8987" y="5819467"/>
            <a:ext cx="11659748" cy="8886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79260" tIns="143409" rIns="179260" bIns="14340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330" fontAlgn="base">
              <a:lnSpc>
                <a:spcPts val="1176"/>
              </a:lnSpc>
              <a:spcBef>
                <a:spcPct val="0"/>
              </a:spcBef>
              <a:spcAft>
                <a:spcPct val="0"/>
              </a:spcAft>
            </a:pPr>
            <a:r>
              <a:rPr lang="en-US" sz="980" dirty="0">
                <a:solidFill>
                  <a:schemeClr val="bg1"/>
                </a:solidFill>
              </a:rPr>
              <a:t>© 2018 Microsoft Corporation. All rights reserved. Microsoft, Windows, and other product names are or may be registered trademarks and/or trademarks in the U.S. and/or other countries.</a:t>
            </a:r>
          </a:p>
          <a:p>
            <a:pPr defTabSz="913330" fontAlgn="base">
              <a:lnSpc>
                <a:spcPts val="1176"/>
              </a:lnSpc>
              <a:spcBef>
                <a:spcPct val="0"/>
              </a:spcBef>
              <a:spcAft>
                <a:spcPct val="0"/>
              </a:spcAft>
            </a:pPr>
            <a:r>
              <a:rPr lang="en-US" sz="980"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913330" fontAlgn="base">
              <a:lnSpc>
                <a:spcPts val="1176"/>
              </a:lnSpc>
              <a:spcBef>
                <a:spcPct val="0"/>
              </a:spcBef>
              <a:spcAft>
                <a:spcPct val="0"/>
              </a:spcAft>
            </a:pPr>
            <a:r>
              <a:rPr lang="en-US" sz="980" dirty="0">
                <a:solidFill>
                  <a:schemeClr val="bg1"/>
                </a:solidFill>
              </a:rPr>
              <a:t>conditions, it should not be interpreted to be a commitment on the part of Microsoft, and Microsoft cannot guarantee the accuracy of any information provided after the date of this presentation.</a:t>
            </a:r>
          </a:p>
          <a:p>
            <a:pPr defTabSz="913330" fontAlgn="base">
              <a:lnSpc>
                <a:spcPts val="1176"/>
              </a:lnSpc>
              <a:spcBef>
                <a:spcPct val="0"/>
              </a:spcBef>
              <a:spcAft>
                <a:spcPct val="0"/>
              </a:spcAft>
            </a:pPr>
            <a:r>
              <a:rPr lang="en-US" sz="980"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92849" y="3145040"/>
            <a:ext cx="3288506" cy="704445"/>
          </a:xfrm>
          <a:prstGeom prst="rect">
            <a:avLst/>
          </a:prstGeom>
        </p:spPr>
      </p:pic>
    </p:spTree>
    <p:extLst>
      <p:ext uri="{BB962C8B-B14F-4D97-AF65-F5344CB8AC3E}">
        <p14:creationId xmlns:p14="http://schemas.microsoft.com/office/powerpoint/2010/main" val="117534451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336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Generi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19075577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stretch>
            <a:fillRect/>
          </a:stretch>
        </p:blipFill>
        <p:spPr>
          <a:xfrm>
            <a:off x="466443" y="6209084"/>
            <a:ext cx="1448093" cy="310896"/>
          </a:xfrm>
          <a:prstGeom prst="rect">
            <a:avLst/>
          </a:prstGeom>
        </p:spPr>
      </p:pic>
      <p:pic>
        <p:nvPicPr>
          <p:cNvPr id="16" name="Picture 15" hidden="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8" name="Title 1"/>
          <p:cNvSpPr>
            <a:spLocks noGrp="1"/>
          </p:cNvSpPr>
          <p:nvPr>
            <p:ph type="title" hasCustomPrompt="1"/>
          </p:nvPr>
        </p:nvSpPr>
        <p:spPr bwMode="white">
          <a:xfrm>
            <a:off x="274702" y="1679645"/>
            <a:ext cx="91439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74702" y="3509753"/>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59813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5314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93860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0018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72831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3539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203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0137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8775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42341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8299" cy="1181862"/>
          </a:xfrm>
          <a:noFill/>
        </p:spPr>
        <p:txBody>
          <a:bodyPr wrap="square" tIns="91440" bIns="91440" anchor="t" anchorCtr="0">
            <a:spAutoFit/>
          </a:bodyPr>
          <a:lstStyle>
            <a:lvl1pPr>
              <a:defRPr sz="7198" spc="-100" baseline="0">
                <a:gradFill>
                  <a:gsLst>
                    <a:gs pos="8850">
                      <a:schemeClr val="tx1"/>
                    </a:gs>
                    <a:gs pos="23894">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8229599" cy="738664"/>
          </a:xfrm>
          <a:noFill/>
        </p:spPr>
        <p:txBody>
          <a:bodyPr wrap="square" lIns="182880" tIns="146304" rIns="182880" bIns="146304">
            <a:spAutoFit/>
          </a:bodyPr>
          <a:lstStyle>
            <a:lvl1pPr marL="0" indent="0">
              <a:spcBef>
                <a:spcPts val="0"/>
              </a:spcBef>
              <a:buNone/>
              <a:defRPr sz="3199" spc="0" baseline="0">
                <a:gradFill>
                  <a:gsLst>
                    <a:gs pos="8850">
                      <a:schemeClr val="tx1"/>
                    </a:gs>
                    <a:gs pos="23894">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658154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8229599" cy="1181862"/>
          </a:xfrm>
          <a:noFill/>
        </p:spPr>
        <p:txBody>
          <a:bodyPr wrap="square" tIns="91440" bIns="91440" anchor="t" anchorCtr="0">
            <a:spAutoFit/>
          </a:bodyPr>
          <a:lstStyle>
            <a:lvl1pPr>
              <a:defRPr sz="7198" spc="-100" baseline="0">
                <a:gradFill>
                  <a:gsLst>
                    <a:gs pos="10619">
                      <a:schemeClr val="tx1"/>
                    </a:gs>
                    <a:gs pos="26549">
                      <a:schemeClr val="tx1"/>
                    </a:gs>
                  </a:gsLst>
                  <a:lin ang="5400000" scaled="0"/>
                </a:gradFill>
              </a:defRPr>
            </a:lvl1pPr>
          </a:lstStyle>
          <a:p>
            <a:r>
              <a:rPr lang="en-US"/>
              <a:t>Video title</a:t>
            </a:r>
          </a:p>
        </p:txBody>
      </p:sp>
    </p:spTree>
    <p:extLst>
      <p:ext uri="{BB962C8B-B14F-4D97-AF65-F5344CB8AC3E}">
        <p14:creationId xmlns:p14="http://schemas.microsoft.com/office/powerpoint/2010/main" val="229557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324571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89381">
                      <a:schemeClr val="tx1"/>
                    </a:gs>
                    <a:gs pos="6700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891878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6601873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7380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7970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485421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036011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1870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Walkin-Amsterd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01907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Walkin-Bangal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9360873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Birmingham">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83821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Chicag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403076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Walkin-Copenhage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704313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Frankfurt">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523908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Johannesburg">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672595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Walkin-Mexico City">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0694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alkin-Mila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200907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Walkin-Pragu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311104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Walkin-São Paul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688060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Walkin-Seou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605807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alkin-Singapo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1706691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Taipei">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738439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Walkin-Tel Aviv">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809469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alkin-Toronto">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4544449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Washington DC">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3"/>
          <a:stretch>
            <a:fillRect/>
          </a:stretch>
        </p:blipFill>
        <p:spPr>
          <a:xfrm>
            <a:off x="466443" y="6209084"/>
            <a:ext cx="1448093" cy="310896"/>
          </a:xfrm>
          <a:prstGeom prst="rect">
            <a:avLst/>
          </a:prstGeom>
        </p:spPr>
      </p:pic>
    </p:spTree>
    <p:extLst>
      <p:ext uri="{BB962C8B-B14F-4D97-AF65-F5344CB8AC3E}">
        <p14:creationId xmlns:p14="http://schemas.microsoft.com/office/powerpoint/2010/main" val="2483010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Divider Slide 1_Not Animated">
    <p:bg>
      <p:bgPr>
        <a:solidFill>
          <a:srgbClr val="212123"/>
        </a:solidFill>
        <a:effectLst/>
      </p:bgPr>
    </p:bg>
    <p:spTree>
      <p:nvGrpSpPr>
        <p:cNvPr id="1" name=""/>
        <p:cNvGrpSpPr/>
        <p:nvPr/>
      </p:nvGrpSpPr>
      <p:grpSpPr>
        <a:xfrm>
          <a:off x="0" y="0"/>
          <a:ext cx="0" cy="0"/>
          <a:chOff x="0" y="0"/>
          <a:chExt cx="0" cy="0"/>
        </a:xfrm>
      </p:grpSpPr>
      <p:pic>
        <p:nvPicPr>
          <p:cNvPr id="22" name="Picture 21"/>
          <p:cNvPicPr>
            <a:picLocks/>
          </p:cNvPicPr>
          <p:nvPr userDrawn="1"/>
        </p:nvPicPr>
        <p:blipFill rotWithShape="1">
          <a:blip r:embed="rId2" cstate="print">
            <a:extLst>
              <a:ext uri="{28A0092B-C50C-407E-A947-70E740481C1C}">
                <a14:useLocalDpi xmlns:a14="http://schemas.microsoft.com/office/drawing/2010/main" val="0"/>
              </a:ext>
            </a:extLst>
          </a:blip>
          <a:srcRect/>
          <a:stretch/>
        </p:blipFill>
        <p:spPr>
          <a:xfrm>
            <a:off x="2668514" y="0"/>
            <a:ext cx="9804741" cy="6994525"/>
          </a:xfrm>
          <a:prstGeom prst="rect">
            <a:avLst/>
          </a:prstGeom>
        </p:spPr>
      </p:pic>
      <p:sp>
        <p:nvSpPr>
          <p:cNvPr id="7" name="Title 1"/>
          <p:cNvSpPr>
            <a:spLocks noGrp="1"/>
          </p:cNvSpPr>
          <p:nvPr>
            <p:ph type="title" hasCustomPrompt="1"/>
          </p:nvPr>
        </p:nvSpPr>
        <p:spPr bwMode="auto">
          <a:xfrm>
            <a:off x="720157" y="1153178"/>
            <a:ext cx="5971209" cy="1952471"/>
          </a:xfrm>
          <a:noFill/>
        </p:spPr>
        <p:txBody>
          <a:bodyPr lIns="195067" tIns="121917" rIns="195067" bIns="121917" anchor="t" anchorCtr="0"/>
          <a:lstStyle>
            <a:lvl1pPr>
              <a:defRPr sz="6117" spc="-136" baseline="0">
                <a:solidFill>
                  <a:srgbClr val="FFFFFF"/>
                </a:solidFill>
                <a:latin typeface="Segoe UI Light"/>
                <a:cs typeface="Segoe UI Light"/>
              </a:defRPr>
            </a:lvl1pPr>
          </a:lstStyle>
          <a:p>
            <a:r>
              <a:rPr lang="en-US" dirty="0"/>
              <a:t>Click to edit title</a:t>
            </a:r>
          </a:p>
        </p:txBody>
      </p:sp>
      <p:sp>
        <p:nvSpPr>
          <p:cNvPr id="6" name="Text Placeholder 5"/>
          <p:cNvSpPr>
            <a:spLocks noGrp="1"/>
          </p:cNvSpPr>
          <p:nvPr>
            <p:ph type="body" sz="quarter" idx="13"/>
          </p:nvPr>
        </p:nvSpPr>
        <p:spPr>
          <a:xfrm>
            <a:off x="720157" y="3105649"/>
            <a:ext cx="5971209" cy="574675"/>
          </a:xfrm>
          <a:prstGeom prst="rect">
            <a:avLst/>
          </a:prstGeom>
        </p:spPr>
        <p:txBody>
          <a:bodyPr lIns="192024"/>
          <a:lstStyle>
            <a:lvl1pPr marL="0" indent="0">
              <a:buNone/>
              <a:defRPr lang="en-US" sz="2800" kern="1200" smtClean="0">
                <a:solidFill>
                  <a:schemeClr val="bg1"/>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dirty="0"/>
              <a:t>Click to edit Master text styles</a:t>
            </a:r>
          </a:p>
        </p:txBody>
      </p:sp>
    </p:spTree>
    <p:extLst>
      <p:ext uri="{BB962C8B-B14F-4D97-AF65-F5344CB8AC3E}">
        <p14:creationId xmlns:p14="http://schemas.microsoft.com/office/powerpoint/2010/main" val="41717237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932563">
              <a:defRPr/>
            </a:pPr>
            <a:fld id="{981CFE01-8AC9-48CE-8E90-3542E21AAE67}" type="datetimeFigureOut">
              <a:rPr lang="en-US" smtClean="0">
                <a:solidFill>
                  <a:srgbClr val="161616"/>
                </a:solidFill>
              </a:rPr>
              <a:pPr defTabSz="932563">
                <a:defRPr/>
              </a:pPr>
              <a:t>6/6/2018</a:t>
            </a:fld>
            <a:endParaRPr lang="en-US" dirty="0">
              <a:solidFill>
                <a:srgbClr val="161616"/>
              </a:solidFill>
            </a:endParaRPr>
          </a:p>
        </p:txBody>
      </p:sp>
      <p:sp>
        <p:nvSpPr>
          <p:cNvPr id="3" name="Footer Placeholder 2"/>
          <p:cNvSpPr>
            <a:spLocks noGrp="1"/>
          </p:cNvSpPr>
          <p:nvPr>
            <p:ph type="ftr" sz="quarter" idx="11"/>
          </p:nvPr>
        </p:nvSpPr>
        <p:spPr/>
        <p:txBody>
          <a:bodyPr/>
          <a:lstStyle/>
          <a:p>
            <a:pPr defTabSz="932563">
              <a:defRPr/>
            </a:pPr>
            <a:endParaRPr lang="en-US" dirty="0">
              <a:solidFill>
                <a:srgbClr val="161616"/>
              </a:solidFill>
            </a:endParaRPr>
          </a:p>
        </p:txBody>
      </p:sp>
      <p:sp>
        <p:nvSpPr>
          <p:cNvPr id="4" name="Slide Number Placeholder 3"/>
          <p:cNvSpPr>
            <a:spLocks noGrp="1"/>
          </p:cNvSpPr>
          <p:nvPr>
            <p:ph type="sldNum" sz="quarter" idx="12"/>
          </p:nvPr>
        </p:nvSpPr>
        <p:spPr/>
        <p:txBody>
          <a:bodyPr/>
          <a:lstStyle/>
          <a:p>
            <a:pPr defTabSz="932563">
              <a:defRPr/>
            </a:pPr>
            <a:fld id="{C493B0A3-FA6C-4000-A820-70E04F9F623C}" type="slidenum">
              <a:rPr lang="en-US" smtClean="0">
                <a:solidFill>
                  <a:srgbClr val="161616"/>
                </a:solidFill>
              </a:rPr>
              <a:pPr defTabSz="932563">
                <a:defRPr/>
              </a:pPr>
              <a:t>‹#›</a:t>
            </a:fld>
            <a:endParaRPr lang="en-US" dirty="0">
              <a:solidFill>
                <a:srgbClr val="161616"/>
              </a:solidFill>
            </a:endParaRPr>
          </a:p>
        </p:txBody>
      </p:sp>
    </p:spTree>
    <p:extLst>
      <p:ext uri="{BB962C8B-B14F-4D97-AF65-F5344CB8AC3E}">
        <p14:creationId xmlns:p14="http://schemas.microsoft.com/office/powerpoint/2010/main" val="151557054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0"/>
            <a:ext cx="11887200" cy="2092881"/>
          </a:xfrm>
        </p:spPr>
        <p:txBody>
          <a:bodyPr>
            <a:spAutoFit/>
          </a:bodyPr>
          <a:lstStyle>
            <a:lvl1pPr>
              <a:defRPr sz="3997"/>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112721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084912"/>
          </a:xfrm>
          <a:noFill/>
        </p:spPr>
        <p:txBody>
          <a:bodyPr tIns="91440" bIns="91440" anchor="t" anchorCtr="0">
            <a:spAutoFit/>
          </a:bodyPr>
          <a:lstStyle>
            <a:lvl1pPr>
              <a:defRPr sz="64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41972629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4"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invGray">
          <a:xfrm>
            <a:off x="457200" y="6121401"/>
            <a:ext cx="18288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a:spLocks noGrp="1"/>
          </p:cNvSpPr>
          <p:nvPr>
            <p:ph type="title"/>
          </p:nvPr>
        </p:nvSpPr>
        <p:spPr>
          <a:xfrm>
            <a:off x="274702" y="2125678"/>
            <a:ext cx="9143936" cy="1828786"/>
          </a:xfrm>
          <a:noFill/>
        </p:spPr>
        <p:txBody>
          <a:bodyPr anchorCtr="0"/>
          <a:lstStyle>
            <a:lvl1pPr>
              <a:defRPr sz="5399" spc="-100" baseline="0">
                <a:gradFill>
                  <a:gsLst>
                    <a:gs pos="91000">
                      <a:schemeClr val="tx1"/>
                    </a:gs>
                    <a:gs pos="0">
                      <a:schemeClr val="tx1"/>
                    </a:gs>
                  </a:gsLst>
                  <a:lin ang="5400000" scaled="0"/>
                </a:gradFill>
              </a:defRPr>
            </a:lvl1pPr>
          </a:lstStyle>
          <a:p>
            <a:r>
              <a:rPr lang="en-US"/>
              <a:t>Click to edit Master title style</a:t>
            </a:r>
            <a:endParaRPr lang="en-US" dirty="0"/>
          </a:p>
        </p:txBody>
      </p:sp>
      <p:sp>
        <p:nvSpPr>
          <p:cNvPr id="5" name="Text Placeholder 4"/>
          <p:cNvSpPr>
            <a:spLocks noGrp="1"/>
          </p:cNvSpPr>
          <p:nvPr>
            <p:ph type="body" sz="quarter" idx="12"/>
          </p:nvPr>
        </p:nvSpPr>
        <p:spPr>
          <a:xfrm>
            <a:off x="274702" y="3955786"/>
            <a:ext cx="7315137" cy="1828007"/>
          </a:xfrm>
          <a:noFill/>
        </p:spPr>
        <p:txBody>
          <a:bodyPr tIns="109728"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Click to edit Master text styles</a:t>
            </a:r>
          </a:p>
        </p:txBody>
      </p:sp>
    </p:spTree>
    <p:extLst>
      <p:ext uri="{BB962C8B-B14F-4D97-AF65-F5344CB8AC3E}">
        <p14:creationId xmlns:p14="http://schemas.microsoft.com/office/powerpoint/2010/main" val="3816991478"/>
      </p:ext>
    </p:extLst>
  </p:cSld>
  <p:clrMapOvr>
    <a:masterClrMapping/>
  </p:clrMapOvr>
  <p:transition spd="slow"/>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227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lstStyle>
            <a:lvl1pPr>
              <a:defRPr sz="35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86942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109033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673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340413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1" y="1212853"/>
            <a:ext cx="11887200" cy="2000743"/>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88" indent="0">
              <a:buNone/>
              <a:defRPr/>
            </a:lvl3pPr>
            <a:lvl4pPr marL="456976" indent="0">
              <a:buNone/>
              <a:defRPr/>
            </a:lvl4pPr>
            <a:lvl5pPr marL="68546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416082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2240473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46884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spTree>
    <p:extLst>
      <p:ext uri="{BB962C8B-B14F-4D97-AF65-F5344CB8AC3E}">
        <p14:creationId xmlns:p14="http://schemas.microsoft.com/office/powerpoint/2010/main" val="1744650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image" Target="../media/image34.emf"/><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10" Type="http://schemas.openxmlformats.org/officeDocument/2006/relationships/slideLayout" Target="../slideLayouts/slideLayout210.xml"/><Relationship Id="rId19" Type="http://schemas.openxmlformats.org/officeDocument/2006/relationships/theme" Target="../theme/theme10.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26" Type="http://schemas.openxmlformats.org/officeDocument/2006/relationships/image" Target="../media/image57.png"/><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5" Type="http://schemas.openxmlformats.org/officeDocument/2006/relationships/theme" Target="../theme/theme11.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24" Type="http://schemas.openxmlformats.org/officeDocument/2006/relationships/slideLayout" Target="../slideLayouts/slideLayout242.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23" Type="http://schemas.openxmlformats.org/officeDocument/2006/relationships/slideLayout" Target="../slideLayouts/slideLayout241.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slideLayout" Target="../slideLayouts/slideLayout24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0" Type="http://schemas.openxmlformats.org/officeDocument/2006/relationships/image" Target="../media/image34.emf"/><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5" Type="http://schemas.openxmlformats.org/officeDocument/2006/relationships/slideLayout" Target="../slideLayouts/slideLayout247.xml"/><Relationship Id="rId15" Type="http://schemas.openxmlformats.org/officeDocument/2006/relationships/slideLayout" Target="../slideLayouts/slideLayout257.xml"/><Relationship Id="rId10" Type="http://schemas.openxmlformats.org/officeDocument/2006/relationships/slideLayout" Target="../slideLayouts/slideLayout252.xml"/><Relationship Id="rId19" Type="http://schemas.openxmlformats.org/officeDocument/2006/relationships/theme" Target="../theme/theme1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8.xml"/><Relationship Id="rId13" Type="http://schemas.openxmlformats.org/officeDocument/2006/relationships/slideLayout" Target="../slideLayouts/slideLayout273.xml"/><Relationship Id="rId18" Type="http://schemas.openxmlformats.org/officeDocument/2006/relationships/slideLayout" Target="../slideLayouts/slideLayout278.xml"/><Relationship Id="rId3" Type="http://schemas.openxmlformats.org/officeDocument/2006/relationships/slideLayout" Target="../slideLayouts/slideLayout263.xml"/><Relationship Id="rId7" Type="http://schemas.openxmlformats.org/officeDocument/2006/relationships/slideLayout" Target="../slideLayouts/slideLayout267.xml"/><Relationship Id="rId12" Type="http://schemas.openxmlformats.org/officeDocument/2006/relationships/slideLayout" Target="../slideLayouts/slideLayout272.xml"/><Relationship Id="rId17" Type="http://schemas.openxmlformats.org/officeDocument/2006/relationships/slideLayout" Target="../slideLayouts/slideLayout277.xml"/><Relationship Id="rId2" Type="http://schemas.openxmlformats.org/officeDocument/2006/relationships/slideLayout" Target="../slideLayouts/slideLayout262.xml"/><Relationship Id="rId16" Type="http://schemas.openxmlformats.org/officeDocument/2006/relationships/slideLayout" Target="../slideLayouts/slideLayout276.xml"/><Relationship Id="rId20" Type="http://schemas.openxmlformats.org/officeDocument/2006/relationships/image" Target="../media/image34.emf"/><Relationship Id="rId1" Type="http://schemas.openxmlformats.org/officeDocument/2006/relationships/slideLayout" Target="../slideLayouts/slideLayout261.xml"/><Relationship Id="rId6" Type="http://schemas.openxmlformats.org/officeDocument/2006/relationships/slideLayout" Target="../slideLayouts/slideLayout266.xml"/><Relationship Id="rId11" Type="http://schemas.openxmlformats.org/officeDocument/2006/relationships/slideLayout" Target="../slideLayouts/slideLayout271.xml"/><Relationship Id="rId5" Type="http://schemas.openxmlformats.org/officeDocument/2006/relationships/slideLayout" Target="../slideLayouts/slideLayout265.xml"/><Relationship Id="rId15" Type="http://schemas.openxmlformats.org/officeDocument/2006/relationships/slideLayout" Target="../slideLayouts/slideLayout275.xml"/><Relationship Id="rId10" Type="http://schemas.openxmlformats.org/officeDocument/2006/relationships/slideLayout" Target="../slideLayouts/slideLayout270.xml"/><Relationship Id="rId19" Type="http://schemas.openxmlformats.org/officeDocument/2006/relationships/theme" Target="../theme/theme13.xml"/><Relationship Id="rId4" Type="http://schemas.openxmlformats.org/officeDocument/2006/relationships/slideLayout" Target="../slideLayouts/slideLayout264.xml"/><Relationship Id="rId9" Type="http://schemas.openxmlformats.org/officeDocument/2006/relationships/slideLayout" Target="../slideLayouts/slideLayout269.xml"/><Relationship Id="rId14" Type="http://schemas.openxmlformats.org/officeDocument/2006/relationships/slideLayout" Target="../slideLayouts/slideLayout27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86.xml"/><Relationship Id="rId13" Type="http://schemas.openxmlformats.org/officeDocument/2006/relationships/slideLayout" Target="../slideLayouts/slideLayout291.xml"/><Relationship Id="rId18" Type="http://schemas.openxmlformats.org/officeDocument/2006/relationships/slideLayout" Target="../slideLayouts/slideLayout296.xml"/><Relationship Id="rId26" Type="http://schemas.openxmlformats.org/officeDocument/2006/relationships/theme" Target="../theme/theme14.xml"/><Relationship Id="rId3" Type="http://schemas.openxmlformats.org/officeDocument/2006/relationships/slideLayout" Target="../slideLayouts/slideLayout281.xml"/><Relationship Id="rId21" Type="http://schemas.openxmlformats.org/officeDocument/2006/relationships/slideLayout" Target="../slideLayouts/slideLayout299.xml"/><Relationship Id="rId7" Type="http://schemas.openxmlformats.org/officeDocument/2006/relationships/slideLayout" Target="../slideLayouts/slideLayout285.xml"/><Relationship Id="rId12" Type="http://schemas.openxmlformats.org/officeDocument/2006/relationships/slideLayout" Target="../slideLayouts/slideLayout290.xml"/><Relationship Id="rId17" Type="http://schemas.openxmlformats.org/officeDocument/2006/relationships/slideLayout" Target="../slideLayouts/slideLayout295.xml"/><Relationship Id="rId25" Type="http://schemas.openxmlformats.org/officeDocument/2006/relationships/slideLayout" Target="../slideLayouts/slideLayout303.xml"/><Relationship Id="rId2" Type="http://schemas.openxmlformats.org/officeDocument/2006/relationships/slideLayout" Target="../slideLayouts/slideLayout280.xml"/><Relationship Id="rId16" Type="http://schemas.openxmlformats.org/officeDocument/2006/relationships/slideLayout" Target="../slideLayouts/slideLayout294.xml"/><Relationship Id="rId20" Type="http://schemas.openxmlformats.org/officeDocument/2006/relationships/slideLayout" Target="../slideLayouts/slideLayout298.xml"/><Relationship Id="rId1" Type="http://schemas.openxmlformats.org/officeDocument/2006/relationships/slideLayout" Target="../slideLayouts/slideLayout279.xml"/><Relationship Id="rId6" Type="http://schemas.openxmlformats.org/officeDocument/2006/relationships/slideLayout" Target="../slideLayouts/slideLayout284.xml"/><Relationship Id="rId11" Type="http://schemas.openxmlformats.org/officeDocument/2006/relationships/slideLayout" Target="../slideLayouts/slideLayout289.xml"/><Relationship Id="rId24" Type="http://schemas.openxmlformats.org/officeDocument/2006/relationships/slideLayout" Target="../slideLayouts/slideLayout302.xml"/><Relationship Id="rId5" Type="http://schemas.openxmlformats.org/officeDocument/2006/relationships/slideLayout" Target="../slideLayouts/slideLayout283.xml"/><Relationship Id="rId15" Type="http://schemas.openxmlformats.org/officeDocument/2006/relationships/slideLayout" Target="../slideLayouts/slideLayout293.xml"/><Relationship Id="rId23" Type="http://schemas.openxmlformats.org/officeDocument/2006/relationships/slideLayout" Target="../slideLayouts/slideLayout301.xml"/><Relationship Id="rId10" Type="http://schemas.openxmlformats.org/officeDocument/2006/relationships/slideLayout" Target="../slideLayouts/slideLayout288.xml"/><Relationship Id="rId19" Type="http://schemas.openxmlformats.org/officeDocument/2006/relationships/slideLayout" Target="../slideLayouts/slideLayout297.xml"/><Relationship Id="rId4" Type="http://schemas.openxmlformats.org/officeDocument/2006/relationships/slideLayout" Target="../slideLayouts/slideLayout282.xml"/><Relationship Id="rId9" Type="http://schemas.openxmlformats.org/officeDocument/2006/relationships/slideLayout" Target="../slideLayouts/slideLayout287.xml"/><Relationship Id="rId14" Type="http://schemas.openxmlformats.org/officeDocument/2006/relationships/slideLayout" Target="../slideLayouts/slideLayout292.xml"/><Relationship Id="rId22" Type="http://schemas.openxmlformats.org/officeDocument/2006/relationships/slideLayout" Target="../slideLayouts/slideLayout300.xml"/><Relationship Id="rId27" Type="http://schemas.openxmlformats.org/officeDocument/2006/relationships/image" Target="../media/image57.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11.xml"/><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theme" Target="../theme/theme15.xml"/><Relationship Id="rId3" Type="http://schemas.openxmlformats.org/officeDocument/2006/relationships/slideLayout" Target="../slideLayouts/slideLayout306.xml"/><Relationship Id="rId21" Type="http://schemas.openxmlformats.org/officeDocument/2006/relationships/slideLayout" Target="../slideLayouts/slideLayout324.xml"/><Relationship Id="rId7" Type="http://schemas.openxmlformats.org/officeDocument/2006/relationships/slideLayout" Target="../slideLayouts/slideLayout310.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0" Type="http://schemas.openxmlformats.org/officeDocument/2006/relationships/slideLayout" Target="../slideLayouts/slideLayout323.xml"/><Relationship Id="rId1" Type="http://schemas.openxmlformats.org/officeDocument/2006/relationships/slideLayout" Target="../slideLayouts/slideLayout304.xml"/><Relationship Id="rId6" Type="http://schemas.openxmlformats.org/officeDocument/2006/relationships/slideLayout" Target="../slideLayouts/slideLayout309.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5" Type="http://schemas.openxmlformats.org/officeDocument/2006/relationships/slideLayout" Target="../slideLayouts/slideLayout308.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image" Target="../media/image57.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36.xml"/><Relationship Id="rId13" Type="http://schemas.openxmlformats.org/officeDocument/2006/relationships/slideLayout" Target="../slideLayouts/slideLayout341.xml"/><Relationship Id="rId18" Type="http://schemas.openxmlformats.org/officeDocument/2006/relationships/slideLayout" Target="../slideLayouts/slideLayout346.xml"/><Relationship Id="rId3" Type="http://schemas.openxmlformats.org/officeDocument/2006/relationships/slideLayout" Target="../slideLayouts/slideLayout331.xml"/><Relationship Id="rId21" Type="http://schemas.openxmlformats.org/officeDocument/2006/relationships/slideLayout" Target="../slideLayouts/slideLayout349.xml"/><Relationship Id="rId7" Type="http://schemas.openxmlformats.org/officeDocument/2006/relationships/slideLayout" Target="../slideLayouts/slideLayout335.xml"/><Relationship Id="rId12" Type="http://schemas.openxmlformats.org/officeDocument/2006/relationships/slideLayout" Target="../slideLayouts/slideLayout340.xml"/><Relationship Id="rId17" Type="http://schemas.openxmlformats.org/officeDocument/2006/relationships/slideLayout" Target="../slideLayouts/slideLayout345.xml"/><Relationship Id="rId25" Type="http://schemas.openxmlformats.org/officeDocument/2006/relationships/image" Target="../media/image34.emf"/><Relationship Id="rId2" Type="http://schemas.openxmlformats.org/officeDocument/2006/relationships/slideLayout" Target="../slideLayouts/slideLayout330.xml"/><Relationship Id="rId16" Type="http://schemas.openxmlformats.org/officeDocument/2006/relationships/slideLayout" Target="../slideLayouts/slideLayout344.xml"/><Relationship Id="rId20" Type="http://schemas.openxmlformats.org/officeDocument/2006/relationships/slideLayout" Target="../slideLayouts/slideLayout348.xml"/><Relationship Id="rId1" Type="http://schemas.openxmlformats.org/officeDocument/2006/relationships/slideLayout" Target="../slideLayouts/slideLayout329.xml"/><Relationship Id="rId6" Type="http://schemas.openxmlformats.org/officeDocument/2006/relationships/slideLayout" Target="../slideLayouts/slideLayout334.xml"/><Relationship Id="rId11" Type="http://schemas.openxmlformats.org/officeDocument/2006/relationships/slideLayout" Target="../slideLayouts/slideLayout339.xml"/><Relationship Id="rId24" Type="http://schemas.openxmlformats.org/officeDocument/2006/relationships/theme" Target="../theme/theme16.xml"/><Relationship Id="rId5" Type="http://schemas.openxmlformats.org/officeDocument/2006/relationships/slideLayout" Target="../slideLayouts/slideLayout333.xml"/><Relationship Id="rId15" Type="http://schemas.openxmlformats.org/officeDocument/2006/relationships/slideLayout" Target="../slideLayouts/slideLayout343.xml"/><Relationship Id="rId23" Type="http://schemas.openxmlformats.org/officeDocument/2006/relationships/slideLayout" Target="../slideLayouts/slideLayout351.xml"/><Relationship Id="rId10" Type="http://schemas.openxmlformats.org/officeDocument/2006/relationships/slideLayout" Target="../slideLayouts/slideLayout338.xml"/><Relationship Id="rId19" Type="http://schemas.openxmlformats.org/officeDocument/2006/relationships/slideLayout" Target="../slideLayouts/slideLayout347.xml"/><Relationship Id="rId4" Type="http://schemas.openxmlformats.org/officeDocument/2006/relationships/slideLayout" Target="../slideLayouts/slideLayout332.xml"/><Relationship Id="rId9" Type="http://schemas.openxmlformats.org/officeDocument/2006/relationships/slideLayout" Target="../slideLayouts/slideLayout337.xml"/><Relationship Id="rId14" Type="http://schemas.openxmlformats.org/officeDocument/2006/relationships/slideLayout" Target="../slideLayouts/slideLayout342.xml"/><Relationship Id="rId22" Type="http://schemas.openxmlformats.org/officeDocument/2006/relationships/slideLayout" Target="../slideLayouts/slideLayout350.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364.xml"/><Relationship Id="rId18" Type="http://schemas.openxmlformats.org/officeDocument/2006/relationships/slideLayout" Target="../slideLayouts/slideLayout369.xml"/><Relationship Id="rId26" Type="http://schemas.openxmlformats.org/officeDocument/2006/relationships/slideLayout" Target="../slideLayouts/slideLayout377.xml"/><Relationship Id="rId39" Type="http://schemas.openxmlformats.org/officeDocument/2006/relationships/slideLayout" Target="../slideLayouts/slideLayout390.xml"/><Relationship Id="rId21" Type="http://schemas.openxmlformats.org/officeDocument/2006/relationships/slideLayout" Target="../slideLayouts/slideLayout372.xml"/><Relationship Id="rId34" Type="http://schemas.openxmlformats.org/officeDocument/2006/relationships/slideLayout" Target="../slideLayouts/slideLayout385.xml"/><Relationship Id="rId42" Type="http://schemas.openxmlformats.org/officeDocument/2006/relationships/slideLayout" Target="../slideLayouts/slideLayout393.xml"/><Relationship Id="rId47" Type="http://schemas.openxmlformats.org/officeDocument/2006/relationships/slideLayout" Target="../slideLayouts/slideLayout398.xml"/><Relationship Id="rId50" Type="http://schemas.openxmlformats.org/officeDocument/2006/relationships/slideLayout" Target="../slideLayouts/slideLayout401.xml"/><Relationship Id="rId55" Type="http://schemas.openxmlformats.org/officeDocument/2006/relationships/slideLayout" Target="../slideLayouts/slideLayout406.xml"/><Relationship Id="rId63" Type="http://schemas.openxmlformats.org/officeDocument/2006/relationships/theme" Target="../theme/theme17.xml"/><Relationship Id="rId7" Type="http://schemas.openxmlformats.org/officeDocument/2006/relationships/slideLayout" Target="../slideLayouts/slideLayout358.xml"/><Relationship Id="rId2" Type="http://schemas.openxmlformats.org/officeDocument/2006/relationships/slideLayout" Target="../slideLayouts/slideLayout353.xml"/><Relationship Id="rId16" Type="http://schemas.openxmlformats.org/officeDocument/2006/relationships/slideLayout" Target="../slideLayouts/slideLayout367.xml"/><Relationship Id="rId20" Type="http://schemas.openxmlformats.org/officeDocument/2006/relationships/slideLayout" Target="../slideLayouts/slideLayout371.xml"/><Relationship Id="rId29" Type="http://schemas.openxmlformats.org/officeDocument/2006/relationships/slideLayout" Target="../slideLayouts/slideLayout380.xml"/><Relationship Id="rId41" Type="http://schemas.openxmlformats.org/officeDocument/2006/relationships/slideLayout" Target="../slideLayouts/slideLayout392.xml"/><Relationship Id="rId54" Type="http://schemas.openxmlformats.org/officeDocument/2006/relationships/slideLayout" Target="../slideLayouts/slideLayout405.xml"/><Relationship Id="rId62" Type="http://schemas.openxmlformats.org/officeDocument/2006/relationships/slideLayout" Target="../slideLayouts/slideLayout413.xml"/><Relationship Id="rId1" Type="http://schemas.openxmlformats.org/officeDocument/2006/relationships/slideLayout" Target="../slideLayouts/slideLayout352.xml"/><Relationship Id="rId6" Type="http://schemas.openxmlformats.org/officeDocument/2006/relationships/slideLayout" Target="../slideLayouts/slideLayout357.xml"/><Relationship Id="rId11" Type="http://schemas.openxmlformats.org/officeDocument/2006/relationships/slideLayout" Target="../slideLayouts/slideLayout362.xml"/><Relationship Id="rId24" Type="http://schemas.openxmlformats.org/officeDocument/2006/relationships/slideLayout" Target="../slideLayouts/slideLayout375.xml"/><Relationship Id="rId32" Type="http://schemas.openxmlformats.org/officeDocument/2006/relationships/slideLayout" Target="../slideLayouts/slideLayout383.xml"/><Relationship Id="rId37" Type="http://schemas.openxmlformats.org/officeDocument/2006/relationships/slideLayout" Target="../slideLayouts/slideLayout388.xml"/><Relationship Id="rId40" Type="http://schemas.openxmlformats.org/officeDocument/2006/relationships/slideLayout" Target="../slideLayouts/slideLayout391.xml"/><Relationship Id="rId45" Type="http://schemas.openxmlformats.org/officeDocument/2006/relationships/slideLayout" Target="../slideLayouts/slideLayout396.xml"/><Relationship Id="rId53" Type="http://schemas.openxmlformats.org/officeDocument/2006/relationships/slideLayout" Target="../slideLayouts/slideLayout404.xml"/><Relationship Id="rId58" Type="http://schemas.openxmlformats.org/officeDocument/2006/relationships/slideLayout" Target="../slideLayouts/slideLayout409.xml"/><Relationship Id="rId5" Type="http://schemas.openxmlformats.org/officeDocument/2006/relationships/slideLayout" Target="../slideLayouts/slideLayout356.xml"/><Relationship Id="rId15" Type="http://schemas.openxmlformats.org/officeDocument/2006/relationships/slideLayout" Target="../slideLayouts/slideLayout366.xml"/><Relationship Id="rId23" Type="http://schemas.openxmlformats.org/officeDocument/2006/relationships/slideLayout" Target="../slideLayouts/slideLayout374.xml"/><Relationship Id="rId28" Type="http://schemas.openxmlformats.org/officeDocument/2006/relationships/slideLayout" Target="../slideLayouts/slideLayout379.xml"/><Relationship Id="rId36" Type="http://schemas.openxmlformats.org/officeDocument/2006/relationships/slideLayout" Target="../slideLayouts/slideLayout387.xml"/><Relationship Id="rId49" Type="http://schemas.openxmlformats.org/officeDocument/2006/relationships/slideLayout" Target="../slideLayouts/slideLayout400.xml"/><Relationship Id="rId57" Type="http://schemas.openxmlformats.org/officeDocument/2006/relationships/slideLayout" Target="../slideLayouts/slideLayout408.xml"/><Relationship Id="rId61" Type="http://schemas.openxmlformats.org/officeDocument/2006/relationships/slideLayout" Target="../slideLayouts/slideLayout412.xml"/><Relationship Id="rId10" Type="http://schemas.openxmlformats.org/officeDocument/2006/relationships/slideLayout" Target="../slideLayouts/slideLayout361.xml"/><Relationship Id="rId19" Type="http://schemas.openxmlformats.org/officeDocument/2006/relationships/slideLayout" Target="../slideLayouts/slideLayout370.xml"/><Relationship Id="rId31" Type="http://schemas.openxmlformats.org/officeDocument/2006/relationships/slideLayout" Target="../slideLayouts/slideLayout382.xml"/><Relationship Id="rId44" Type="http://schemas.openxmlformats.org/officeDocument/2006/relationships/slideLayout" Target="../slideLayouts/slideLayout395.xml"/><Relationship Id="rId52" Type="http://schemas.openxmlformats.org/officeDocument/2006/relationships/slideLayout" Target="../slideLayouts/slideLayout403.xml"/><Relationship Id="rId60" Type="http://schemas.openxmlformats.org/officeDocument/2006/relationships/slideLayout" Target="../slideLayouts/slideLayout411.xml"/><Relationship Id="rId4" Type="http://schemas.openxmlformats.org/officeDocument/2006/relationships/slideLayout" Target="../slideLayouts/slideLayout355.xml"/><Relationship Id="rId9" Type="http://schemas.openxmlformats.org/officeDocument/2006/relationships/slideLayout" Target="../slideLayouts/slideLayout360.xml"/><Relationship Id="rId14" Type="http://schemas.openxmlformats.org/officeDocument/2006/relationships/slideLayout" Target="../slideLayouts/slideLayout365.xml"/><Relationship Id="rId22" Type="http://schemas.openxmlformats.org/officeDocument/2006/relationships/slideLayout" Target="../slideLayouts/slideLayout373.xml"/><Relationship Id="rId27" Type="http://schemas.openxmlformats.org/officeDocument/2006/relationships/slideLayout" Target="../slideLayouts/slideLayout378.xml"/><Relationship Id="rId30" Type="http://schemas.openxmlformats.org/officeDocument/2006/relationships/slideLayout" Target="../slideLayouts/slideLayout381.xml"/><Relationship Id="rId35" Type="http://schemas.openxmlformats.org/officeDocument/2006/relationships/slideLayout" Target="../slideLayouts/slideLayout386.xml"/><Relationship Id="rId43" Type="http://schemas.openxmlformats.org/officeDocument/2006/relationships/slideLayout" Target="../slideLayouts/slideLayout394.xml"/><Relationship Id="rId48" Type="http://schemas.openxmlformats.org/officeDocument/2006/relationships/slideLayout" Target="../slideLayouts/slideLayout399.xml"/><Relationship Id="rId56" Type="http://schemas.openxmlformats.org/officeDocument/2006/relationships/slideLayout" Target="../slideLayouts/slideLayout407.xml"/><Relationship Id="rId64" Type="http://schemas.openxmlformats.org/officeDocument/2006/relationships/image" Target="../media/image34.emf"/><Relationship Id="rId8" Type="http://schemas.openxmlformats.org/officeDocument/2006/relationships/slideLayout" Target="../slideLayouts/slideLayout359.xml"/><Relationship Id="rId51" Type="http://schemas.openxmlformats.org/officeDocument/2006/relationships/slideLayout" Target="../slideLayouts/slideLayout402.xml"/><Relationship Id="rId3" Type="http://schemas.openxmlformats.org/officeDocument/2006/relationships/slideLayout" Target="../slideLayouts/slideLayout354.xml"/><Relationship Id="rId12" Type="http://schemas.openxmlformats.org/officeDocument/2006/relationships/slideLayout" Target="../slideLayouts/slideLayout363.xml"/><Relationship Id="rId17" Type="http://schemas.openxmlformats.org/officeDocument/2006/relationships/slideLayout" Target="../slideLayouts/slideLayout368.xml"/><Relationship Id="rId25" Type="http://schemas.openxmlformats.org/officeDocument/2006/relationships/slideLayout" Target="../slideLayouts/slideLayout376.xml"/><Relationship Id="rId33" Type="http://schemas.openxmlformats.org/officeDocument/2006/relationships/slideLayout" Target="../slideLayouts/slideLayout384.xml"/><Relationship Id="rId38" Type="http://schemas.openxmlformats.org/officeDocument/2006/relationships/slideLayout" Target="../slideLayouts/slideLayout389.xml"/><Relationship Id="rId46" Type="http://schemas.openxmlformats.org/officeDocument/2006/relationships/slideLayout" Target="../slideLayouts/slideLayout397.xml"/><Relationship Id="rId59" Type="http://schemas.openxmlformats.org/officeDocument/2006/relationships/slideLayout" Target="../slideLayouts/slideLayout4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 Type="http://schemas.openxmlformats.org/officeDocument/2006/relationships/slideLayout" Target="../slideLayouts/slideLayout23.xml"/><Relationship Id="rId21" Type="http://schemas.openxmlformats.org/officeDocument/2006/relationships/slideLayout" Target="../slideLayouts/slideLayout41.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theme" Target="../theme/theme2.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9" Type="http://schemas.openxmlformats.org/officeDocument/2006/relationships/slideLayout" Target="../slideLayouts/slideLayout86.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34" Type="http://schemas.openxmlformats.org/officeDocument/2006/relationships/slideLayout" Target="../slideLayouts/slideLayout81.xml"/><Relationship Id="rId42" Type="http://schemas.openxmlformats.org/officeDocument/2006/relationships/theme" Target="../theme/theme3.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33" Type="http://schemas.openxmlformats.org/officeDocument/2006/relationships/slideLayout" Target="../slideLayouts/slideLayout80.xml"/><Relationship Id="rId38" Type="http://schemas.openxmlformats.org/officeDocument/2006/relationships/slideLayout" Target="../slideLayouts/slideLayout85.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41" Type="http://schemas.openxmlformats.org/officeDocument/2006/relationships/slideLayout" Target="../slideLayouts/slideLayout88.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32" Type="http://schemas.openxmlformats.org/officeDocument/2006/relationships/slideLayout" Target="../slideLayouts/slideLayout79.xml"/><Relationship Id="rId37" Type="http://schemas.openxmlformats.org/officeDocument/2006/relationships/slideLayout" Target="../slideLayouts/slideLayout84.xml"/><Relationship Id="rId40" Type="http://schemas.openxmlformats.org/officeDocument/2006/relationships/slideLayout" Target="../slideLayouts/slideLayout87.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36" Type="http://schemas.openxmlformats.org/officeDocument/2006/relationships/slideLayout" Target="../slideLayouts/slideLayout83.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slideLayout" Target="../slideLayouts/slideLayout78.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slideLayout" Target="../slideLayouts/slideLayout77.xml"/><Relationship Id="rId35"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4.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7.xml"/><Relationship Id="rId13" Type="http://schemas.openxmlformats.org/officeDocument/2006/relationships/slideLayout" Target="../slideLayouts/slideLayout112.xml"/><Relationship Id="rId18" Type="http://schemas.openxmlformats.org/officeDocument/2006/relationships/slideLayout" Target="../slideLayouts/slideLayout117.xml"/><Relationship Id="rId3" Type="http://schemas.openxmlformats.org/officeDocument/2006/relationships/slideLayout" Target="../slideLayouts/slideLayout102.xml"/><Relationship Id="rId21" Type="http://schemas.openxmlformats.org/officeDocument/2006/relationships/image" Target="../media/image34.emf"/><Relationship Id="rId7" Type="http://schemas.openxmlformats.org/officeDocument/2006/relationships/slideLayout" Target="../slideLayouts/slideLayout106.xml"/><Relationship Id="rId12" Type="http://schemas.openxmlformats.org/officeDocument/2006/relationships/slideLayout" Target="../slideLayouts/slideLayout111.xml"/><Relationship Id="rId17" Type="http://schemas.openxmlformats.org/officeDocument/2006/relationships/slideLayout" Target="../slideLayouts/slideLayout116.xml"/><Relationship Id="rId2" Type="http://schemas.openxmlformats.org/officeDocument/2006/relationships/slideLayout" Target="../slideLayouts/slideLayout101.xml"/><Relationship Id="rId16" Type="http://schemas.openxmlformats.org/officeDocument/2006/relationships/slideLayout" Target="../slideLayouts/slideLayout115.xml"/><Relationship Id="rId20" Type="http://schemas.openxmlformats.org/officeDocument/2006/relationships/theme" Target="../theme/theme5.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5" Type="http://schemas.openxmlformats.org/officeDocument/2006/relationships/slideLayout" Target="../slideLayouts/slideLayout114.xml"/><Relationship Id="rId10" Type="http://schemas.openxmlformats.org/officeDocument/2006/relationships/slideLayout" Target="../slideLayouts/slideLayout109.xml"/><Relationship Id="rId19" Type="http://schemas.openxmlformats.org/officeDocument/2006/relationships/slideLayout" Target="../slideLayouts/slideLayout118.xml"/><Relationship Id="rId4" Type="http://schemas.openxmlformats.org/officeDocument/2006/relationships/slideLayout" Target="../slideLayouts/slideLayout103.xml"/><Relationship Id="rId9" Type="http://schemas.openxmlformats.org/officeDocument/2006/relationships/slideLayout" Target="../slideLayouts/slideLayout108.xml"/><Relationship Id="rId14" Type="http://schemas.openxmlformats.org/officeDocument/2006/relationships/slideLayout" Target="../slideLayouts/slideLayout11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34.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6.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52.xml"/><Relationship Id="rId7" Type="http://schemas.openxmlformats.org/officeDocument/2006/relationships/theme" Target="../theme/theme7.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 Type="http://schemas.openxmlformats.org/officeDocument/2006/relationships/slideLayout" Target="../slideLayouts/slideLayout15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slideLayout" Target="../slideLayouts/slideLayout173.xml"/><Relationship Id="rId3" Type="http://schemas.openxmlformats.org/officeDocument/2006/relationships/slideLayout" Target="../slideLayouts/slideLayout158.xml"/><Relationship Id="rId21" Type="http://schemas.openxmlformats.org/officeDocument/2006/relationships/slideLayout" Target="../slideLayouts/slideLayout176.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slideLayout" Target="../slideLayouts/slideLayout172.xml"/><Relationship Id="rId2" Type="http://schemas.openxmlformats.org/officeDocument/2006/relationships/slideLayout" Target="../slideLayouts/slideLayout157.xml"/><Relationship Id="rId16" Type="http://schemas.openxmlformats.org/officeDocument/2006/relationships/slideLayout" Target="../slideLayouts/slideLayout171.xml"/><Relationship Id="rId20" Type="http://schemas.openxmlformats.org/officeDocument/2006/relationships/slideLayout" Target="../slideLayouts/slideLayout175.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24" Type="http://schemas.openxmlformats.org/officeDocument/2006/relationships/image" Target="../media/image34.emf"/><Relationship Id="rId5" Type="http://schemas.openxmlformats.org/officeDocument/2006/relationships/slideLayout" Target="../slideLayouts/slideLayout160.xml"/><Relationship Id="rId15" Type="http://schemas.openxmlformats.org/officeDocument/2006/relationships/slideLayout" Target="../slideLayouts/slideLayout170.xml"/><Relationship Id="rId23" Type="http://schemas.openxmlformats.org/officeDocument/2006/relationships/theme" Target="../theme/theme8.xml"/><Relationship Id="rId10" Type="http://schemas.openxmlformats.org/officeDocument/2006/relationships/slideLayout" Target="../slideLayouts/slideLayout165.xml"/><Relationship Id="rId19" Type="http://schemas.openxmlformats.org/officeDocument/2006/relationships/slideLayout" Target="../slideLayouts/slideLayout174.xml"/><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 Id="rId22" Type="http://schemas.openxmlformats.org/officeDocument/2006/relationships/slideLayout" Target="../slideLayouts/slideLayout17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image" Target="../media/image34.emf"/><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theme" Target="../theme/theme9.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087" r:id="rId2"/>
    <p:sldLayoutId id="2147484098" r:id="rId3"/>
    <p:sldLayoutId id="2147484107" r:id="rId4"/>
    <p:sldLayoutId id="2147484086" r:id="rId5"/>
    <p:sldLayoutId id="2147484099" r:id="rId6"/>
    <p:sldLayoutId id="2147484100" r:id="rId7"/>
    <p:sldLayoutId id="2147484106" r:id="rId8"/>
    <p:sldLayoutId id="2147484089" r:id="rId9"/>
    <p:sldLayoutId id="2147484092" r:id="rId10"/>
    <p:sldLayoutId id="2147484105" r:id="rId11"/>
    <p:sldLayoutId id="2147484182" r:id="rId12"/>
    <p:sldLayoutId id="2147484130" r:id="rId13"/>
    <p:sldLayoutId id="2147484101" r:id="rId14"/>
    <p:sldLayoutId id="2147484102" r:id="rId15"/>
    <p:sldLayoutId id="2147484093" r:id="rId16"/>
    <p:sldLayoutId id="2147484127" r:id="rId17"/>
    <p:sldLayoutId id="2147484128" r:id="rId18"/>
    <p:sldLayoutId id="2147484129" r:id="rId19"/>
    <p:sldLayoutId id="214748409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19582902"/>
      </p:ext>
    </p:extLst>
  </p:cSld>
  <p:clrMap bg1="lt1" tx1="dk1" bg2="lt2" tx2="dk2" accent1="accent1" accent2="accent2" accent3="accent3" accent4="accent4" accent5="accent5" accent6="accent6" hlink="hlink" folHlink="folHlink"/>
  <p:sldLayoutIdLst>
    <p:sldLayoutId id="2147484969" r:id="rId1"/>
    <p:sldLayoutId id="2147484970" r:id="rId2"/>
    <p:sldLayoutId id="2147484971" r:id="rId3"/>
    <p:sldLayoutId id="2147484972" r:id="rId4"/>
    <p:sldLayoutId id="2147484973" r:id="rId5"/>
    <p:sldLayoutId id="2147484974" r:id="rId6"/>
    <p:sldLayoutId id="2147484975" r:id="rId7"/>
    <p:sldLayoutId id="2147484976" r:id="rId8"/>
    <p:sldLayoutId id="2147484977" r:id="rId9"/>
    <p:sldLayoutId id="2147484978" r:id="rId10"/>
    <p:sldLayoutId id="2147484979" r:id="rId11"/>
    <p:sldLayoutId id="2147484980" r:id="rId12"/>
    <p:sldLayoutId id="2147484981" r:id="rId13"/>
    <p:sldLayoutId id="2147484982" r:id="rId14"/>
    <p:sldLayoutId id="2147484983" r:id="rId15"/>
    <p:sldLayoutId id="2147484984" r:id="rId16"/>
    <p:sldLayoutId id="2147484985" r:id="rId17"/>
    <p:sldLayoutId id="2147484986"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11558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393899" y="3050515"/>
            <a:ext cx="6995160" cy="894134"/>
          </a:xfrm>
          <a:prstGeom prst="rect">
            <a:avLst/>
          </a:prstGeom>
        </p:spPr>
      </p:pic>
    </p:spTree>
    <p:extLst>
      <p:ext uri="{BB962C8B-B14F-4D97-AF65-F5344CB8AC3E}">
        <p14:creationId xmlns:p14="http://schemas.microsoft.com/office/powerpoint/2010/main" val="614447063"/>
      </p:ext>
    </p:extLst>
  </p:cSld>
  <p:clrMap bg1="lt1" tx1="dk1" bg2="lt2" tx2="dk2" accent1="accent1" accent2="accent2" accent3="accent3" accent4="accent4" accent5="accent5" accent6="accent6" hlink="hlink" folHlink="folHlink"/>
  <p:sldLayoutIdLst>
    <p:sldLayoutId id="2147484988" r:id="rId1"/>
    <p:sldLayoutId id="2147484989" r:id="rId2"/>
    <p:sldLayoutId id="2147484990" r:id="rId3"/>
    <p:sldLayoutId id="2147484991" r:id="rId4"/>
    <p:sldLayoutId id="2147484992" r:id="rId5"/>
    <p:sldLayoutId id="2147484993" r:id="rId6"/>
    <p:sldLayoutId id="2147484994" r:id="rId7"/>
    <p:sldLayoutId id="2147484995" r:id="rId8"/>
    <p:sldLayoutId id="2147484996" r:id="rId9"/>
    <p:sldLayoutId id="2147484997" r:id="rId10"/>
    <p:sldLayoutId id="2147484998" r:id="rId11"/>
    <p:sldLayoutId id="2147484999" r:id="rId12"/>
    <p:sldLayoutId id="2147485000" r:id="rId13"/>
    <p:sldLayoutId id="2147485001" r:id="rId14"/>
    <p:sldLayoutId id="2147485002" r:id="rId15"/>
    <p:sldLayoutId id="2147485003" r:id="rId16"/>
    <p:sldLayoutId id="2147485004" r:id="rId17"/>
    <p:sldLayoutId id="2147485005" r:id="rId18"/>
    <p:sldLayoutId id="2147485006" r:id="rId19"/>
    <p:sldLayoutId id="2147485007" r:id="rId20"/>
    <p:sldLayoutId id="2147485008" r:id="rId21"/>
    <p:sldLayoutId id="2147485009" r:id="rId22"/>
    <p:sldLayoutId id="2147485010" r:id="rId23"/>
    <p:sldLayoutId id="2147485011" r:id="rId24"/>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33355004"/>
      </p:ext>
    </p:extLst>
  </p:cSld>
  <p:clrMap bg1="dk1" tx1="lt1" bg2="dk2" tx2="lt2" accent1="accent1" accent2="accent2" accent3="accent3" accent4="accent4" accent5="accent5" accent6="accent6" hlink="hlink" folHlink="folHlink"/>
  <p:sldLayoutIdLst>
    <p:sldLayoutId id="2147485013" r:id="rId1"/>
    <p:sldLayoutId id="2147485014" r:id="rId2"/>
    <p:sldLayoutId id="2147485015" r:id="rId3"/>
    <p:sldLayoutId id="2147485016" r:id="rId4"/>
    <p:sldLayoutId id="2147485017" r:id="rId5"/>
    <p:sldLayoutId id="2147485018" r:id="rId6"/>
    <p:sldLayoutId id="2147485019" r:id="rId7"/>
    <p:sldLayoutId id="2147485020" r:id="rId8"/>
    <p:sldLayoutId id="2147485021" r:id="rId9"/>
    <p:sldLayoutId id="2147485022" r:id="rId10"/>
    <p:sldLayoutId id="2147485023" r:id="rId11"/>
    <p:sldLayoutId id="2147485024" r:id="rId12"/>
    <p:sldLayoutId id="2147485025" r:id="rId13"/>
    <p:sldLayoutId id="2147485026" r:id="rId14"/>
    <p:sldLayoutId id="2147485027" r:id="rId15"/>
    <p:sldLayoutId id="2147485028" r:id="rId16"/>
    <p:sldLayoutId id="2147485029" r:id="rId17"/>
    <p:sldLayoutId id="2147485030"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094687341"/>
      </p:ext>
    </p:extLst>
  </p:cSld>
  <p:clrMap bg1="lt1" tx1="dk1" bg2="lt2" tx2="dk2" accent1="accent1" accent2="accent2" accent3="accent3" accent4="accent4" accent5="accent5" accent6="accent6" hlink="hlink" folHlink="folHlink"/>
  <p:sldLayoutIdLst>
    <p:sldLayoutId id="2147485032" r:id="rId1"/>
    <p:sldLayoutId id="2147485033" r:id="rId2"/>
    <p:sldLayoutId id="2147485034" r:id="rId3"/>
    <p:sldLayoutId id="2147485035" r:id="rId4"/>
    <p:sldLayoutId id="2147485036" r:id="rId5"/>
    <p:sldLayoutId id="2147485037" r:id="rId6"/>
    <p:sldLayoutId id="2147485038" r:id="rId7"/>
    <p:sldLayoutId id="2147485039" r:id="rId8"/>
    <p:sldLayoutId id="2147485040" r:id="rId9"/>
    <p:sldLayoutId id="2147485041" r:id="rId10"/>
    <p:sldLayoutId id="2147485042" r:id="rId11"/>
    <p:sldLayoutId id="2147485043" r:id="rId12"/>
    <p:sldLayoutId id="2147485044" r:id="rId13"/>
    <p:sldLayoutId id="2147485045" r:id="rId14"/>
    <p:sldLayoutId id="2147485046" r:id="rId15"/>
    <p:sldLayoutId id="2147485047" r:id="rId16"/>
    <p:sldLayoutId id="2147485048" r:id="rId17"/>
    <p:sldLayoutId id="2147485049"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4031288629"/>
      </p:ext>
    </p:extLst>
  </p:cSld>
  <p:clrMap bg1="lt1" tx1="dk1" bg2="lt2" tx2="dk2" accent1="accent1" accent2="accent2" accent3="accent3" accent4="accent4" accent5="accent5" accent6="accent6" hlink="hlink" folHlink="folHlink"/>
  <p:sldLayoutIdLst>
    <p:sldLayoutId id="2147485051" r:id="rId1"/>
    <p:sldLayoutId id="2147485052" r:id="rId2"/>
    <p:sldLayoutId id="2147485053" r:id="rId3"/>
    <p:sldLayoutId id="2147485054" r:id="rId4"/>
    <p:sldLayoutId id="2147485055" r:id="rId5"/>
    <p:sldLayoutId id="2147485056" r:id="rId6"/>
    <p:sldLayoutId id="2147485057" r:id="rId7"/>
    <p:sldLayoutId id="2147485058" r:id="rId8"/>
    <p:sldLayoutId id="2147485059" r:id="rId9"/>
    <p:sldLayoutId id="2147485060" r:id="rId10"/>
    <p:sldLayoutId id="2147485061" r:id="rId11"/>
    <p:sldLayoutId id="2147485062" r:id="rId12"/>
    <p:sldLayoutId id="2147485063" r:id="rId13"/>
    <p:sldLayoutId id="2147485064" r:id="rId14"/>
    <p:sldLayoutId id="2147485065" r:id="rId15"/>
    <p:sldLayoutId id="2147485066" r:id="rId16"/>
    <p:sldLayoutId id="2147485067" r:id="rId17"/>
    <p:sldLayoutId id="2147485068" r:id="rId18"/>
    <p:sldLayoutId id="2147485069" r:id="rId19"/>
    <p:sldLayoutId id="2147485070" r:id="rId20"/>
    <p:sldLayoutId id="2147485071" r:id="rId21"/>
    <p:sldLayoutId id="2147485072" r:id="rId22"/>
    <p:sldLayoutId id="2147485073" r:id="rId23"/>
    <p:sldLayoutId id="2147485074" r:id="rId24"/>
    <p:sldLayoutId id="2147485075" r:id="rId25"/>
  </p:sldLayoutIdLst>
  <p:transition>
    <p:fade/>
  </p:transition>
  <p:txStyles>
    <p:titleStyle>
      <a:lvl1pPr algn="l" defTabSz="932563" rtl="0" eaLnBrk="1" latinLnBrk="0" hangingPunct="1">
        <a:lnSpc>
          <a:spcPct val="90000"/>
        </a:lnSpc>
        <a:spcBef>
          <a:spcPct val="0"/>
        </a:spcBef>
        <a:buNone/>
        <a:defRPr lang="en-US" sz="4896" b="0" kern="1200" cap="none" spc="-102" baseline="0" dirty="0" smtClean="0">
          <a:ln w="3175">
            <a:noFill/>
          </a:ln>
          <a:solidFill>
            <a:srgbClr val="505050"/>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11558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7"/>
          <a:stretch>
            <a:fillRect/>
          </a:stretch>
        </p:blipFill>
        <p:spPr>
          <a:xfrm rot="5400000">
            <a:off x="9393899" y="3050514"/>
            <a:ext cx="6995160" cy="894134"/>
          </a:xfrm>
          <a:prstGeom prst="rect">
            <a:avLst/>
          </a:prstGeom>
        </p:spPr>
      </p:pic>
      <p:sp>
        <p:nvSpPr>
          <p:cNvPr id="8" name="TextBox 7">
            <a:extLst>
              <a:ext uri="{FF2B5EF4-FFF2-40B4-BE49-F238E27FC236}">
                <a16:creationId xmlns:a16="http://schemas.microsoft.com/office/drawing/2014/main" id="{42944486-10A9-4349-8C0E-B974DFE1D61C}"/>
              </a:ext>
            </a:extLst>
          </p:cNvPr>
          <p:cNvSpPr txBox="1"/>
          <p:nvPr userDrawn="1"/>
        </p:nvSpPr>
        <p:spPr bwMode="black">
          <a:xfrm>
            <a:off x="4014849" y="6776707"/>
            <a:ext cx="4406786" cy="168070"/>
          </a:xfrm>
          <a:prstGeom prst="rect">
            <a:avLst/>
          </a:prstGeom>
          <a:noFill/>
        </p:spPr>
        <p:txBody>
          <a:bodyPr wrap="none" lIns="0" tIns="0" rIns="0" bIns="0" rtlCol="0" anchor="ctr">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071" b="0" spc="153"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FOR INTERNAL USE ONLY</a:t>
            </a:r>
          </a:p>
        </p:txBody>
      </p:sp>
      <p:sp>
        <p:nvSpPr>
          <p:cNvPr id="3" name="MSIPCM223f4f369df86e597ebb6c6e" descr="{&quot;HashCode&quot;:231139426,&quot;Placement&quot;:&quot;Footer&quot;,&quot;Top&quot;:519.343,&quot;Left&quot;:0.0,&quot;SlideWidth&quot;:960,&quot;SlideHeight&quot;:540}">
            <a:extLst>
              <a:ext uri="{FF2B5EF4-FFF2-40B4-BE49-F238E27FC236}">
                <a16:creationId xmlns:a16="http://schemas.microsoft.com/office/drawing/2014/main" id="{3B8A61E9-FF7A-4FF1-B919-40BB23CDD823}"/>
              </a:ext>
            </a:extLst>
          </p:cNvPr>
          <p:cNvSpPr txBox="1"/>
          <p:nvPr userDrawn="1"/>
        </p:nvSpPr>
        <p:spPr>
          <a:xfrm>
            <a:off x="0" y="6788707"/>
            <a:ext cx="2166441" cy="144069"/>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2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343574892"/>
      </p:ext>
    </p:extLst>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 id="2147485088" r:id="rId12"/>
    <p:sldLayoutId id="2147485089" r:id="rId13"/>
    <p:sldLayoutId id="2147485090" r:id="rId14"/>
    <p:sldLayoutId id="2147485091" r:id="rId15"/>
    <p:sldLayoutId id="2147485092" r:id="rId16"/>
    <p:sldLayoutId id="2147485093" r:id="rId17"/>
    <p:sldLayoutId id="2147485094" r:id="rId18"/>
    <p:sldLayoutId id="2147485095" r:id="rId19"/>
    <p:sldLayoutId id="2147485096" r:id="rId20"/>
    <p:sldLayoutId id="2147485097" r:id="rId21"/>
    <p:sldLayoutId id="2147485098" r:id="rId22"/>
    <p:sldLayoutId id="2147485099" r:id="rId23"/>
    <p:sldLayoutId id="2147485100" r:id="rId24"/>
    <p:sldLayoutId id="2147485101" r:id="rId25"/>
  </p:sldLayoutIdLst>
  <p:transition>
    <p:fade/>
  </p:transition>
  <p:txStyles>
    <p:titleStyle>
      <a:lvl1pPr algn="l" defTabSz="932563" rtl="0" eaLnBrk="1" latinLnBrk="0" hangingPunct="1">
        <a:lnSpc>
          <a:spcPct val="90000"/>
        </a:lnSpc>
        <a:spcBef>
          <a:spcPct val="0"/>
        </a:spcBef>
        <a:buNone/>
        <a:defRPr lang="en-US" sz="3672" b="0" kern="1200" cap="all" spc="306" baseline="0" dirty="0">
          <a:ln w="3175">
            <a:noFill/>
          </a:ln>
          <a:solidFill>
            <a:srgbClr val="0078D7"/>
          </a:solidFill>
          <a:effectLst/>
          <a:latin typeface="Segoe UI Semilight" charset="0"/>
          <a:ea typeface="+mn-ea"/>
          <a:cs typeface="Segoe UI Semilight" charset="0"/>
        </a:defRPr>
      </a:lvl1pPr>
    </p:titleStyle>
    <p:body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493361045"/>
      </p:ext>
    </p:extLst>
  </p:cSld>
  <p:clrMap bg1="lt1" tx1="dk1" bg2="lt2" tx2="dk2" accent1="accent1" accent2="accent2" accent3="accent3" accent4="accent4" accent5="accent5" accent6="accent6" hlink="hlink" folHlink="folHlink"/>
  <p:sldLayoutIdLst>
    <p:sldLayoutId id="2147485103" r:id="rId1"/>
    <p:sldLayoutId id="2147485104" r:id="rId2"/>
    <p:sldLayoutId id="2147485105" r:id="rId3"/>
    <p:sldLayoutId id="2147485106" r:id="rId4"/>
    <p:sldLayoutId id="2147485107" r:id="rId5"/>
    <p:sldLayoutId id="2147485108" r:id="rId6"/>
    <p:sldLayoutId id="2147485109" r:id="rId7"/>
    <p:sldLayoutId id="2147485110" r:id="rId8"/>
    <p:sldLayoutId id="2147485111" r:id="rId9"/>
    <p:sldLayoutId id="2147485112" r:id="rId10"/>
    <p:sldLayoutId id="2147485113" r:id="rId11"/>
    <p:sldLayoutId id="2147485114" r:id="rId12"/>
    <p:sldLayoutId id="2147485116" r:id="rId13"/>
    <p:sldLayoutId id="2147485117" r:id="rId14"/>
    <p:sldLayoutId id="2147485118" r:id="rId15"/>
    <p:sldLayoutId id="2147485119" r:id="rId16"/>
    <p:sldLayoutId id="2147485120" r:id="rId17"/>
    <p:sldLayoutId id="2147485121" r:id="rId18"/>
    <p:sldLayoutId id="2147485122" r:id="rId19"/>
    <p:sldLayoutId id="2147485123" r:id="rId20"/>
    <p:sldLayoutId id="2147485124" r:id="rId21"/>
    <p:sldLayoutId id="2147485125" r:id="rId22"/>
    <p:sldLayoutId id="2147485126" r:id="rId2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4"/>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409286587"/>
      </p:ext>
    </p:extLst>
  </p:cSld>
  <p:clrMap bg1="lt1" tx1="dk1" bg2="lt2" tx2="dk2" accent1="accent1" accent2="accent2" accent3="accent3" accent4="accent4" accent5="accent5" accent6="accent6" hlink="hlink" folHlink="folHlink"/>
  <p:sldLayoutIdLst>
    <p:sldLayoutId id="2147485128" r:id="rId1"/>
    <p:sldLayoutId id="2147485129" r:id="rId2"/>
    <p:sldLayoutId id="2147485130" r:id="rId3"/>
    <p:sldLayoutId id="2147485131" r:id="rId4"/>
    <p:sldLayoutId id="2147485132" r:id="rId5"/>
    <p:sldLayoutId id="2147485133" r:id="rId6"/>
    <p:sldLayoutId id="2147485134" r:id="rId7"/>
    <p:sldLayoutId id="2147485135" r:id="rId8"/>
    <p:sldLayoutId id="2147485136" r:id="rId9"/>
    <p:sldLayoutId id="2147485137" r:id="rId10"/>
    <p:sldLayoutId id="2147485138" r:id="rId11"/>
    <p:sldLayoutId id="2147485139" r:id="rId12"/>
    <p:sldLayoutId id="2147485140" r:id="rId13"/>
    <p:sldLayoutId id="2147485141" r:id="rId14"/>
    <p:sldLayoutId id="2147485142" r:id="rId15"/>
    <p:sldLayoutId id="2147485143" r:id="rId16"/>
    <p:sldLayoutId id="2147485144" r:id="rId17"/>
    <p:sldLayoutId id="2147485145" r:id="rId18"/>
    <p:sldLayoutId id="2147485146" r:id="rId19"/>
    <p:sldLayoutId id="2147485147" r:id="rId20"/>
    <p:sldLayoutId id="2147485148" r:id="rId21"/>
    <p:sldLayoutId id="2147485149" r:id="rId22"/>
    <p:sldLayoutId id="2147485150" r:id="rId23"/>
    <p:sldLayoutId id="2147485151" r:id="rId24"/>
    <p:sldLayoutId id="2147485152" r:id="rId25"/>
    <p:sldLayoutId id="2147485153" r:id="rId26"/>
    <p:sldLayoutId id="2147485154" r:id="rId27"/>
    <p:sldLayoutId id="2147485155" r:id="rId28"/>
    <p:sldLayoutId id="2147485156" r:id="rId29"/>
    <p:sldLayoutId id="2147485157" r:id="rId30"/>
    <p:sldLayoutId id="2147485158" r:id="rId31"/>
    <p:sldLayoutId id="2147485159" r:id="rId32"/>
    <p:sldLayoutId id="2147485160" r:id="rId33"/>
    <p:sldLayoutId id="2147485161" r:id="rId34"/>
    <p:sldLayoutId id="2147485162" r:id="rId35"/>
    <p:sldLayoutId id="2147485163" r:id="rId36"/>
    <p:sldLayoutId id="2147485164" r:id="rId37"/>
    <p:sldLayoutId id="2147485165" r:id="rId38"/>
    <p:sldLayoutId id="2147485166" r:id="rId39"/>
    <p:sldLayoutId id="2147485167" r:id="rId40"/>
    <p:sldLayoutId id="2147485168" r:id="rId41"/>
    <p:sldLayoutId id="2147485169" r:id="rId42"/>
    <p:sldLayoutId id="2147485170" r:id="rId43"/>
    <p:sldLayoutId id="2147485171" r:id="rId44"/>
    <p:sldLayoutId id="2147485172" r:id="rId45"/>
    <p:sldLayoutId id="2147485173" r:id="rId46"/>
    <p:sldLayoutId id="2147485174" r:id="rId47"/>
    <p:sldLayoutId id="2147485175" r:id="rId48"/>
    <p:sldLayoutId id="2147485176" r:id="rId49"/>
    <p:sldLayoutId id="2147485177" r:id="rId50"/>
    <p:sldLayoutId id="2147485178" r:id="rId51"/>
    <p:sldLayoutId id="2147485179" r:id="rId52"/>
    <p:sldLayoutId id="2147485180" r:id="rId53"/>
    <p:sldLayoutId id="2147485181" r:id="rId54"/>
    <p:sldLayoutId id="2147485182" r:id="rId55"/>
    <p:sldLayoutId id="2147485183" r:id="rId56"/>
    <p:sldLayoutId id="2147485184" r:id="rId57"/>
    <p:sldLayoutId id="2147485185" r:id="rId58"/>
    <p:sldLayoutId id="2147485186" r:id="rId59"/>
    <p:sldLayoutId id="2147485187" r:id="rId60"/>
    <p:sldLayoutId id="2147485188" r:id="rId61"/>
    <p:sldLayoutId id="2147485189" r:id="rId62"/>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820092"/>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155241"/>
            <a:ext cx="11887198" cy="1761195"/>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13037181"/>
      </p:ext>
    </p:extLst>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 id="2147484764" r:id="rId16"/>
    <p:sldLayoutId id="2147484765" r:id="rId17"/>
    <p:sldLayoutId id="2147484766" r:id="rId18"/>
    <p:sldLayoutId id="2147484767" r:id="rId19"/>
    <p:sldLayoutId id="2147484770" r:id="rId20"/>
    <p:sldLayoutId id="2147484771" r:id="rId21"/>
    <p:sldLayoutId id="2147484772" r:id="rId22"/>
    <p:sldLayoutId id="2147484773" r:id="rId23"/>
    <p:sldLayoutId id="2147484774" r:id="rId24"/>
    <p:sldLayoutId id="2147484807" r:id="rId25"/>
    <p:sldLayoutId id="2147484806" r:id="rId26"/>
    <p:sldLayoutId id="2147484777" r:id="rId27"/>
  </p:sldLayoutIdLst>
  <p:transition>
    <p:fade/>
  </p:transition>
  <p:txStyles>
    <p:titleStyle>
      <a:lvl1pPr algn="l" defTabSz="932384" rtl="0" eaLnBrk="1" latinLnBrk="0" hangingPunct="1">
        <a:lnSpc>
          <a:spcPct val="90000"/>
        </a:lnSpc>
        <a:spcBef>
          <a:spcPct val="0"/>
        </a:spcBef>
        <a:buNone/>
        <a:defRPr lang="en-US" sz="4896"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4">
          <p15:clr>
            <a:srgbClr val="C35EA4"/>
          </p15:clr>
        </p15:guide>
        <p15:guide id="17" pos="7389">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8964" y="-8395"/>
            <a:ext cx="955641" cy="5775363"/>
            <a:chOff x="12618967" y="-8396"/>
            <a:chExt cx="955641" cy="5775363"/>
          </a:xfrm>
        </p:grpSpPr>
        <p:grpSp>
          <p:nvGrpSpPr>
            <p:cNvPr id="26" name="Group 25"/>
            <p:cNvGrpSpPr/>
            <p:nvPr userDrawn="1"/>
          </p:nvGrpSpPr>
          <p:grpSpPr>
            <a:xfrm rot="5400000">
              <a:off x="11584220" y="1040742"/>
              <a:ext cx="2698730" cy="629236"/>
              <a:chOff x="1584344" y="4543426"/>
              <a:chExt cx="2698730"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R:0 G:120 B:215</a:t>
                </a: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161616"/>
                        </a:gs>
                        <a:gs pos="100000">
                          <a:srgbClr val="161616"/>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0">
                          <a:srgbClr val="161616"/>
                        </a:gs>
                        <a:gs pos="100000">
                          <a:srgbClr val="161616"/>
                        </a:gs>
                      </a:gsLst>
                      <a:lin ang="5400000" scaled="0"/>
                    </a:gradFill>
                    <a:latin typeface="+mn-lt"/>
                    <a:ea typeface="Segoe UI" pitchFamily="34" charset="0"/>
                    <a:cs typeface="Segoe UI" pitchFamily="34" charset="0"/>
                  </a:rPr>
                  <a:t>R:0 G:188 B:242</a:t>
                </a:r>
              </a:p>
            </p:txBody>
          </p:sp>
          <p:sp>
            <p:nvSpPr>
              <p:cNvPr id="42" name="Rectangle 41"/>
              <p:cNvSpPr/>
              <p:nvPr userDrawn="1"/>
            </p:nvSpPr>
            <p:spPr bwMode="auto">
              <a:xfrm>
                <a:off x="3413144"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R:80 G:80 B:80</a:t>
                </a: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G:185 B:0</a:t>
                </a: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Light Orange</a:t>
                </a:r>
              </a:p>
              <a:p>
                <a:pPr marL="0" algn="l" defTabSz="932293" rtl="0" eaLnBrk="1" fontAlgn="base" latinLnBrk="0" hangingPunct="1">
                  <a:lnSpc>
                    <a:spcPct val="100000"/>
                  </a:lnSpc>
                  <a:spcBef>
                    <a:spcPct val="0"/>
                  </a:spcBef>
                  <a:spcAft>
                    <a:spcPct val="0"/>
                  </a:spcAft>
                </a:pPr>
                <a:r>
                  <a:rPr lang="en-US" sz="500" kern="1200">
                    <a:gradFill>
                      <a:gsLst>
                        <a:gs pos="37168">
                          <a:srgbClr val="292929"/>
                        </a:gs>
                        <a:gs pos="72000">
                          <a:srgbClr val="292929"/>
                        </a:gs>
                      </a:gsLst>
                      <a:lin ang="5400000" scaled="0"/>
                    </a:gradFill>
                    <a:latin typeface="+mn-lt"/>
                    <a:ea typeface="Segoe UI" pitchFamily="34" charset="0"/>
                    <a:cs typeface="Segoe UI" pitchFamily="34" charset="0"/>
                  </a:rPr>
                  <a:t>R:255 G:140 B:0</a:t>
                </a: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292929"/>
                        </a:gs>
                        <a:gs pos="72000">
                          <a:srgbClr val="292929"/>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37168">
                          <a:srgbClr val="292929"/>
                        </a:gs>
                        <a:gs pos="72000">
                          <a:srgbClr val="292929"/>
                        </a:gs>
                      </a:gsLst>
                      <a:lin ang="5400000" scaled="0"/>
                    </a:gradFill>
                    <a:ea typeface="Segoe UI" pitchFamily="34" charset="0"/>
                    <a:cs typeface="Segoe UI" pitchFamily="34" charset="0"/>
                  </a:rPr>
                  <a:t>R:</a:t>
                </a:r>
                <a:r>
                  <a:rPr lang="en-US" sz="500" baseline="0">
                    <a:gradFill>
                      <a:gsLst>
                        <a:gs pos="37168">
                          <a:srgbClr val="292929"/>
                        </a:gs>
                        <a:gs pos="72000">
                          <a:srgbClr val="292929"/>
                        </a:gs>
                      </a:gsLst>
                      <a:lin ang="5400000" scaled="0"/>
                    </a:gradFill>
                    <a:ea typeface="Segoe UI" pitchFamily="34" charset="0"/>
                    <a:cs typeface="Segoe UI" pitchFamily="34" charset="0"/>
                  </a:rPr>
                  <a:t>210 G:210 B:210</a:t>
                </a:r>
                <a:endParaRPr lang="en-US" sz="500">
                  <a:gradFill>
                    <a:gsLst>
                      <a:gs pos="37168">
                        <a:srgbClr val="292929"/>
                      </a:gs>
                      <a:gs pos="72000">
                        <a:srgbClr val="292929"/>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algn="l" defTabSz="932563" rtl="0" eaLnBrk="1" latinLnBrk="0" hangingPunct="1">
                <a:lnSpc>
                  <a:spcPct val="90000"/>
                </a:lnSpc>
                <a:spcAft>
                  <a:spcPts val="600"/>
                </a:spcAft>
              </a:pPr>
              <a:r>
                <a:rPr lang="en-US" sz="1000" kern="1200">
                  <a:gradFill>
                    <a:gsLst>
                      <a:gs pos="82301">
                        <a:srgbClr val="292929"/>
                      </a:gs>
                      <a:gs pos="62000">
                        <a:srgbClr val="292929"/>
                      </a:gs>
                    </a:gsLst>
                    <a:lin ang="5400000" scaled="0"/>
                  </a:gradFill>
                  <a:latin typeface="+mn-lt"/>
                  <a:ea typeface="+mn-ea"/>
                  <a:cs typeface="+mn-cs"/>
                </a:rPr>
                <a:t>Secondary colors (use only when necessary)</a:t>
              </a:r>
            </a:p>
          </p:txBody>
        </p:sp>
        <p:sp>
          <p:nvSpPr>
            <p:cNvPr id="22" name="Rectangle 21"/>
            <p:cNvSpPr/>
            <p:nvPr userDrawn="1"/>
          </p:nvSpPr>
          <p:spPr bwMode="auto">
            <a:xfrm rot="5400000">
              <a:off x="12328888" y="5187119"/>
              <a:ext cx="869930" cy="289766"/>
            </a:xfrm>
            <a:prstGeom prst="rect">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Red</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168 G:0 B:0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23" name="Rectangle 22"/>
            <p:cNvSpPr/>
            <p:nvPr userDrawn="1"/>
          </p:nvSpPr>
          <p:spPr bwMode="auto">
            <a:xfrm rot="5400000">
              <a:off x="12328888" y="3353997"/>
              <a:ext cx="869930" cy="289766"/>
            </a:xfrm>
            <a:prstGeom prst="rect">
              <a:avLst/>
            </a:prstGeom>
            <a:solidFill>
              <a:srgbClr val="E6E6E6"/>
            </a:solidFill>
            <a:ln w="3175">
              <a:solidFill>
                <a:srgbClr val="16161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37168">
                        <a:srgbClr val="161616"/>
                      </a:gs>
                      <a:gs pos="72000">
                        <a:srgbClr val="161616"/>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37168">
                        <a:srgbClr val="161616"/>
                      </a:gs>
                      <a:gs pos="72000">
                        <a:srgbClr val="161616"/>
                      </a:gs>
                    </a:gsLst>
                    <a:lin ang="5400000" scaled="0"/>
                  </a:gradFill>
                  <a:ea typeface="Segoe UI" pitchFamily="34" charset="0"/>
                  <a:cs typeface="Segoe UI" pitchFamily="34" charset="0"/>
                </a:rPr>
                <a:t>R:16</a:t>
              </a:r>
              <a:r>
                <a:rPr lang="en-US" sz="500" baseline="0">
                  <a:gradFill>
                    <a:gsLst>
                      <a:gs pos="37168">
                        <a:srgbClr val="161616"/>
                      </a:gs>
                      <a:gs pos="72000">
                        <a:srgbClr val="161616"/>
                      </a:gs>
                    </a:gsLst>
                    <a:lin ang="5400000" scaled="0"/>
                  </a:gradFill>
                  <a:ea typeface="Segoe UI" pitchFamily="34" charset="0"/>
                  <a:cs typeface="Segoe UI" pitchFamily="34" charset="0"/>
                </a:rPr>
                <a:t> G:124 B:16</a:t>
              </a:r>
              <a:endParaRPr lang="en-US" sz="500">
                <a:gradFill>
                  <a:gsLst>
                    <a:gs pos="37168">
                      <a:srgbClr val="161616"/>
                    </a:gs>
                    <a:gs pos="72000">
                      <a:srgbClr val="161616"/>
                    </a:gs>
                  </a:gsLst>
                  <a:lin ang="5400000" scaled="0"/>
                </a:gradFill>
                <a:ea typeface="Segoe UI" pitchFamily="34" charset="0"/>
                <a:cs typeface="Segoe UI" pitchFamily="34" charset="0"/>
              </a:endParaRPr>
            </a:p>
          </p:txBody>
        </p:sp>
        <p:sp>
          <p:nvSpPr>
            <p:cNvPr id="24" name="Rectangle 23"/>
            <p:cNvSpPr/>
            <p:nvPr userDrawn="1"/>
          </p:nvSpPr>
          <p:spPr bwMode="auto">
            <a:xfrm rot="5400000">
              <a:off x="12328888" y="4272719"/>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R0 G32 B80</a:t>
              </a:r>
            </a:p>
          </p:txBody>
        </p:sp>
      </p:grpSp>
    </p:spTree>
    <p:extLst>
      <p:ext uri="{BB962C8B-B14F-4D97-AF65-F5344CB8AC3E}">
        <p14:creationId xmlns:p14="http://schemas.microsoft.com/office/powerpoint/2010/main" val="833302153"/>
      </p:ext>
    </p:extLst>
  </p:cSld>
  <p:clrMap bg1="lt1" tx1="dk1" bg2="lt2" tx2="dk2" accent1="accent1" accent2="accent2" accent3="accent3" accent4="accent4" accent5="accent5" accent6="accent6" hlink="hlink" folHlink="folHlink"/>
  <p:sldLayoutIdLst>
    <p:sldLayoutId id="2147484809" r:id="rId1"/>
    <p:sldLayoutId id="2147484810" r:id="rId2"/>
    <p:sldLayoutId id="2147484811" r:id="rId3"/>
    <p:sldLayoutId id="2147484812" r:id="rId4"/>
    <p:sldLayoutId id="2147484813" r:id="rId5"/>
    <p:sldLayoutId id="2147484814" r:id="rId6"/>
    <p:sldLayoutId id="2147484815" r:id="rId7"/>
    <p:sldLayoutId id="2147484816" r:id="rId8"/>
    <p:sldLayoutId id="2147484817" r:id="rId9"/>
    <p:sldLayoutId id="2147484818" r:id="rId10"/>
    <p:sldLayoutId id="2147484819" r:id="rId11"/>
    <p:sldLayoutId id="2147484820" r:id="rId12"/>
    <p:sldLayoutId id="2147484821" r:id="rId13"/>
    <p:sldLayoutId id="2147484822" r:id="rId14"/>
    <p:sldLayoutId id="2147484823" r:id="rId15"/>
    <p:sldLayoutId id="2147484824" r:id="rId16"/>
    <p:sldLayoutId id="2147484825" r:id="rId17"/>
    <p:sldLayoutId id="2147484826" r:id="rId18"/>
    <p:sldLayoutId id="2147484827" r:id="rId19"/>
    <p:sldLayoutId id="2147484828" r:id="rId20"/>
    <p:sldLayoutId id="2147484829" r:id="rId21"/>
    <p:sldLayoutId id="2147484830" r:id="rId22"/>
    <p:sldLayoutId id="2147484831" r:id="rId23"/>
    <p:sldLayoutId id="2147484832" r:id="rId24"/>
    <p:sldLayoutId id="2147484833" r:id="rId25"/>
    <p:sldLayoutId id="2147484834" r:id="rId26"/>
    <p:sldLayoutId id="2147484835" r:id="rId27"/>
    <p:sldLayoutId id="2147484836" r:id="rId28"/>
    <p:sldLayoutId id="2147484837" r:id="rId29"/>
    <p:sldLayoutId id="2147484838" r:id="rId30"/>
    <p:sldLayoutId id="2147484839" r:id="rId31"/>
    <p:sldLayoutId id="2147484840" r:id="rId32"/>
    <p:sldLayoutId id="2147484841" r:id="rId33"/>
    <p:sldLayoutId id="2147484842" r:id="rId34"/>
    <p:sldLayoutId id="2147484843" r:id="rId35"/>
    <p:sldLayoutId id="2147484844" r:id="rId36"/>
    <p:sldLayoutId id="2147484845" r:id="rId37"/>
    <p:sldLayoutId id="2147484846" r:id="rId38"/>
    <p:sldLayoutId id="2147484847" r:id="rId39"/>
    <p:sldLayoutId id="2147484848" r:id="rId40"/>
    <p:sldLayoutId id="2147484849" r:id="rId4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rgbClr val="21212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3213367"/>
      </p:ext>
    </p:extLst>
  </p:cSld>
  <p:clrMap bg1="dk1" tx1="lt1" bg2="dk2" tx2="lt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798"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371796" y="3072300"/>
            <a:ext cx="6995160" cy="849926"/>
          </a:xfrm>
          <a:prstGeom prst="rect">
            <a:avLst/>
          </a:prstGeom>
        </p:spPr>
      </p:pic>
      <p:sp>
        <p:nvSpPr>
          <p:cNvPr id="3" name="MSIPCM9e484749a84d7658206e83d6" descr="{&quot;HashCode&quot;:-1634785317,&quot;Placement&quot;:&quot;Footer&quot;,&quot;Top&quot;:530.093,&quot;Left&quot;:0.0,&quot;SlideWidth&quot;:979,&quot;SlideHeight&quot;:550}">
            <a:extLst>
              <a:ext uri="{FF2B5EF4-FFF2-40B4-BE49-F238E27FC236}">
                <a16:creationId xmlns:a16="http://schemas.microsoft.com/office/drawing/2014/main" id="{852F9F1E-E851-468B-9A52-09ADE55F2977}"/>
              </a:ext>
            </a:extLst>
          </p:cNvPr>
          <p:cNvSpPr txBox="1"/>
          <p:nvPr userDrawn="1"/>
        </p:nvSpPr>
        <p:spPr>
          <a:xfrm>
            <a:off x="0" y="6792726"/>
            <a:ext cx="2123854" cy="141256"/>
          </a:xfrm>
          <a:prstGeom prst="rect">
            <a:avLst/>
          </a:prstGeom>
          <a:noFill/>
        </p:spPr>
        <p:txBody>
          <a:bodyPr vert="horz" wrap="square" lIns="0" tIns="0" rIns="0" bIns="0" rtlCol="0" anchor="ctr" anchorCtr="1">
            <a:spAutoFit/>
          </a:bodyPr>
          <a:lstStyle/>
          <a:p>
            <a:pPr algn="l">
              <a:lnSpc>
                <a:spcPct val="90000"/>
              </a:lnSpc>
              <a:spcBef>
                <a:spcPts val="0"/>
              </a:spcBef>
              <a:spcAft>
                <a:spcPts val="0"/>
              </a:spcAft>
            </a:pPr>
            <a:r>
              <a:rPr lang="en-US" sz="1000">
                <a:solidFill>
                  <a:srgbClr val="000000"/>
                </a:solidFill>
                <a:latin typeface="Calibri" panose="020F0502020204030204" pitchFamily="34" charset="0"/>
              </a:rPr>
              <a:t>Classified as Microsoft Confidential</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614269170"/>
      </p:ext>
    </p:extLst>
  </p:cSld>
  <p:clrMap bg1="lt1" tx1="dk1" bg2="lt2" tx2="dk2" accent1="accent1" accent2="accent2" accent3="accent3" accent4="accent4" accent5="accent5" accent6="accent6" hlink="hlink" folHlink="folHlink"/>
  <p:sldLayoutIdLst>
    <p:sldLayoutId id="2147484863" r:id="rId1"/>
    <p:sldLayoutId id="2147484864" r:id="rId2"/>
    <p:sldLayoutId id="2147484865" r:id="rId3"/>
    <p:sldLayoutId id="2147484866" r:id="rId4"/>
    <p:sldLayoutId id="2147484867" r:id="rId5"/>
    <p:sldLayoutId id="2147484868" r:id="rId6"/>
    <p:sldLayoutId id="2147484869" r:id="rId7"/>
    <p:sldLayoutId id="2147484870" r:id="rId8"/>
    <p:sldLayoutId id="2147484871" r:id="rId9"/>
    <p:sldLayoutId id="2147484872" r:id="rId10"/>
    <p:sldLayoutId id="2147484873" r:id="rId11"/>
    <p:sldLayoutId id="2147484874" r:id="rId12"/>
    <p:sldLayoutId id="2147484875" r:id="rId13"/>
    <p:sldLayoutId id="2147484876" r:id="rId14"/>
    <p:sldLayoutId id="2147484877" r:id="rId15"/>
    <p:sldLayoutId id="2147484878" r:id="rId16"/>
    <p:sldLayoutId id="2147484879" r:id="rId17"/>
    <p:sldLayoutId id="2147484880" r:id="rId18"/>
    <p:sldLayoutId id="2147484881"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656800807"/>
      </p:ext>
    </p:extLst>
  </p:cSld>
  <p:clrMap bg1="lt1" tx1="dk1" bg2="lt2" tx2="dk2" accent1="accent1" accent2="accent2" accent3="accent3" accent4="accent4" accent5="accent5" accent6="accent6" hlink="hlink" folHlink="folHlink"/>
  <p:sldLayoutIdLst>
    <p:sldLayoutId id="2147484883" r:id="rId1"/>
    <p:sldLayoutId id="2147484884" r:id="rId2"/>
    <p:sldLayoutId id="2147484885" r:id="rId3"/>
    <p:sldLayoutId id="2147484886" r:id="rId4"/>
    <p:sldLayoutId id="2147484887" r:id="rId5"/>
    <p:sldLayoutId id="2147484888" r:id="rId6"/>
    <p:sldLayoutId id="2147484889" r:id="rId7"/>
    <p:sldLayoutId id="2147484890" r:id="rId8"/>
    <p:sldLayoutId id="2147484891" r:id="rId9"/>
    <p:sldLayoutId id="2147484892" r:id="rId10"/>
    <p:sldLayoutId id="2147484893" r:id="rId11"/>
    <p:sldLayoutId id="2147484894" r:id="rId12"/>
    <p:sldLayoutId id="2147484895" r:id="rId13"/>
    <p:sldLayoutId id="2147484896" r:id="rId14"/>
    <p:sldLayoutId id="2147484897" r:id="rId15"/>
    <p:sldLayoutId id="2147484898" r:id="rId16"/>
    <p:sldLayoutId id="2147484899" r:id="rId17"/>
    <p:sldLayoutId id="2147484900" r:id="rId18"/>
    <p:sldLayoutId id="2147484901" r:id="rId19"/>
    <p:sldLayoutId id="2147484902" r:id="rId20"/>
    <p:sldLayoutId id="2147484903" r:id="rId21"/>
    <p:sldLayoutId id="2147484904" r:id="rId22"/>
    <p:sldLayoutId id="2147484905" r:id="rId23"/>
    <p:sldLayoutId id="2147484906" r:id="rId24"/>
    <p:sldLayoutId id="2147484907" r:id="rId25"/>
    <p:sldLayoutId id="2147484908" r:id="rId26"/>
    <p:sldLayoutId id="2147484909" r:id="rId27"/>
    <p:sldLayoutId id="2147484910" r:id="rId28"/>
    <p:sldLayoutId id="2147484911" r:id="rId29"/>
    <p:sldLayoutId id="2147484912" r:id="rId30"/>
    <p:sldLayoutId id="2147484913" r:id="rId3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743088"/>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051584"/>
            <a:ext cx="11887198" cy="211767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5" name="Group 14"/>
          <p:cNvGrpSpPr/>
          <p:nvPr userDrawn="1"/>
        </p:nvGrpSpPr>
        <p:grpSpPr>
          <a:xfrm>
            <a:off x="12546208" y="0"/>
            <a:ext cx="338345" cy="5734658"/>
            <a:chOff x="12263718" y="0"/>
            <a:chExt cx="555812" cy="5622724"/>
          </a:xfrm>
        </p:grpSpPr>
        <p:sp>
          <p:nvSpPr>
            <p:cNvPr id="3" name="Rectangle 2"/>
            <p:cNvSpPr/>
            <p:nvPr userDrawn="1"/>
          </p:nvSpPr>
          <p:spPr bwMode="auto">
            <a:xfrm>
              <a:off x="12263718" y="0"/>
              <a:ext cx="555812" cy="55581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263718" y="633364"/>
              <a:ext cx="555812" cy="55581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263718" y="1266728"/>
              <a:ext cx="555812" cy="5558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263718" y="1900092"/>
              <a:ext cx="555812" cy="55581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263718" y="2533456"/>
              <a:ext cx="555812" cy="55581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12263718" y="3166820"/>
              <a:ext cx="555812" cy="555812"/>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263718" y="3800184"/>
              <a:ext cx="555812" cy="55581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2263718" y="4433548"/>
              <a:ext cx="555812" cy="555812"/>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12263718" y="5066912"/>
              <a:ext cx="555812" cy="555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43918377"/>
      </p:ext>
    </p:extLst>
  </p:cSld>
  <p:clrMap bg1="lt1" tx1="dk1" bg2="lt2" tx2="dk2" accent1="accent1" accent2="accent2" accent3="accent3" accent4="accent4" accent5="accent5" accent6="accent6" hlink="hlink" folHlink="folHlink"/>
  <p:sldLayoutIdLst>
    <p:sldLayoutId id="2147484915" r:id="rId1"/>
    <p:sldLayoutId id="2147484916" r:id="rId2"/>
    <p:sldLayoutId id="2147484917" r:id="rId3"/>
    <p:sldLayoutId id="2147484918" r:id="rId4"/>
    <p:sldLayoutId id="2147484919" r:id="rId5"/>
    <p:sldLayoutId id="2147484920" r:id="rId6"/>
  </p:sldLayoutIdLst>
  <p:transition>
    <p:fade/>
  </p:transition>
  <p:txStyles>
    <p:titleStyle>
      <a:lvl1pPr marL="0" algn="l" defTabSz="932563" rtl="0" eaLnBrk="1" latinLnBrk="0" hangingPunct="1">
        <a:lnSpc>
          <a:spcPct val="90000"/>
        </a:lnSpc>
        <a:spcBef>
          <a:spcPct val="0"/>
        </a:spcBef>
        <a:buNone/>
        <a:defRPr lang="en-US" sz="4488" b="0" kern="1200" cap="none" spc="-102" baseline="0" dirty="0">
          <a:ln w="3175">
            <a:noFill/>
          </a:ln>
          <a:gradFill>
            <a:gsLst>
              <a:gs pos="62564">
                <a:schemeClr val="accent1"/>
              </a:gs>
              <a:gs pos="55000">
                <a:schemeClr val="accent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64"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48"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196520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6" y="3072298"/>
            <a:ext cx="6995160" cy="849926"/>
          </a:xfrm>
          <a:prstGeom prst="rect">
            <a:avLst/>
          </a:prstGeom>
        </p:spPr>
      </p:pic>
    </p:spTree>
    <p:extLst>
      <p:ext uri="{BB962C8B-B14F-4D97-AF65-F5344CB8AC3E}">
        <p14:creationId xmlns:p14="http://schemas.microsoft.com/office/powerpoint/2010/main" val="182804773"/>
      </p:ext>
    </p:extLst>
  </p:cSld>
  <p:clrMap bg1="lt1" tx1="dk1" bg2="lt2" tx2="dk2" accent1="accent1" accent2="accent2" accent3="accent3" accent4="accent4" accent5="accent5" accent6="accent6" hlink="hlink" folHlink="folHlink"/>
  <p:sldLayoutIdLst>
    <p:sldLayoutId id="2147484922" r:id="rId1"/>
    <p:sldLayoutId id="2147484923" r:id="rId2"/>
    <p:sldLayoutId id="2147484924" r:id="rId3"/>
    <p:sldLayoutId id="2147484925" r:id="rId4"/>
    <p:sldLayoutId id="2147484926" r:id="rId5"/>
    <p:sldLayoutId id="2147484927" r:id="rId6"/>
    <p:sldLayoutId id="2147484928" r:id="rId7"/>
    <p:sldLayoutId id="2147484929" r:id="rId8"/>
    <p:sldLayoutId id="2147484930" r:id="rId9"/>
    <p:sldLayoutId id="2147484931" r:id="rId10"/>
    <p:sldLayoutId id="2147484932" r:id="rId11"/>
    <p:sldLayoutId id="2147484933" r:id="rId12"/>
    <p:sldLayoutId id="2147484934" r:id="rId13"/>
    <p:sldLayoutId id="2147484935" r:id="rId14"/>
    <p:sldLayoutId id="2147484936" r:id="rId15"/>
    <p:sldLayoutId id="2147484937" r:id="rId16"/>
    <p:sldLayoutId id="2147484938" r:id="rId17"/>
    <p:sldLayoutId id="2147484939" r:id="rId18"/>
    <p:sldLayoutId id="2147484940" r:id="rId19"/>
    <p:sldLayoutId id="2147484941" r:id="rId20"/>
    <p:sldLayoutId id="2147484942" r:id="rId21"/>
    <p:sldLayoutId id="2147484943" r:id="rId22"/>
  </p:sldLayoutIdLst>
  <p:transition>
    <p:fade/>
  </p:transition>
  <p:txStyles>
    <p:titleStyle>
      <a:lvl1pPr algn="l" defTabSz="874278" rtl="0" eaLnBrk="1" latinLnBrk="0" hangingPunct="1">
        <a:lnSpc>
          <a:spcPct val="90000"/>
        </a:lnSpc>
        <a:spcBef>
          <a:spcPct val="0"/>
        </a:spcBef>
        <a:buNone/>
        <a:defRPr lang="en-US" sz="4499" b="0" kern="1200" cap="none" spc="-9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21407" marR="0" indent="-321407" algn="l" defTabSz="874278" rtl="0" eaLnBrk="1" fontAlgn="auto" latinLnBrk="0" hangingPunct="1">
        <a:lnSpc>
          <a:spcPct val="90000"/>
        </a:lnSpc>
        <a:spcBef>
          <a:spcPct val="20000"/>
        </a:spcBef>
        <a:spcAft>
          <a:spcPts val="0"/>
        </a:spcAft>
        <a:buClrTx/>
        <a:buSzPct val="90000"/>
        <a:buFont typeface="Arial" pitchFamily="34" charset="0"/>
        <a:buChar char="•"/>
        <a:tabLst/>
        <a:defRPr sz="3749" kern="1200" spc="0" baseline="0">
          <a:gradFill>
            <a:gsLst>
              <a:gs pos="1250">
                <a:schemeClr val="tx1"/>
              </a:gs>
              <a:gs pos="100000">
                <a:schemeClr val="tx1"/>
              </a:gs>
            </a:gsLst>
            <a:lin ang="5400000" scaled="0"/>
          </a:gradFill>
          <a:latin typeface="+mj-lt"/>
          <a:ea typeface="+mn-ea"/>
          <a:cs typeface="+mn-cs"/>
        </a:defRPr>
      </a:lvl1pPr>
      <a:lvl2pPr marL="547582" marR="0" indent="-226175" algn="l" defTabSz="874278" rtl="0" eaLnBrk="1" fontAlgn="auto" latinLnBrk="0" hangingPunct="1">
        <a:lnSpc>
          <a:spcPct val="90000"/>
        </a:lnSpc>
        <a:spcBef>
          <a:spcPct val="20000"/>
        </a:spcBef>
        <a:spcAft>
          <a:spcPts val="0"/>
        </a:spcAft>
        <a:buClrTx/>
        <a:buSzPct val="90000"/>
        <a:buFont typeface="Arial" pitchFamily="34" charset="0"/>
        <a:buChar char="•"/>
        <a:tabLst/>
        <a:defRPr sz="2250" kern="1200" spc="0" baseline="0">
          <a:gradFill>
            <a:gsLst>
              <a:gs pos="1250">
                <a:schemeClr val="tx1"/>
              </a:gs>
              <a:gs pos="100000">
                <a:schemeClr val="tx1"/>
              </a:gs>
            </a:gsLst>
            <a:lin ang="5400000" scaled="0"/>
          </a:gradFill>
          <a:latin typeface="+mn-lt"/>
          <a:ea typeface="+mn-ea"/>
          <a:cs typeface="+mn-cs"/>
        </a:defRPr>
      </a:lvl2pPr>
      <a:lvl3pPr marL="749950"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875" kern="1200" spc="0" baseline="0">
          <a:gradFill>
            <a:gsLst>
              <a:gs pos="1250">
                <a:schemeClr val="tx1"/>
              </a:gs>
              <a:gs pos="100000">
                <a:schemeClr val="tx1"/>
              </a:gs>
            </a:gsLst>
            <a:lin ang="5400000" scaled="0"/>
          </a:gradFill>
          <a:latin typeface="+mn-lt"/>
          <a:ea typeface="+mn-ea"/>
          <a:cs typeface="+mn-cs"/>
        </a:defRPr>
      </a:lvl3pPr>
      <a:lvl4pPr marL="96422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4pPr>
      <a:lvl5pPr marL="1178492" marR="0" indent="-214272" algn="l" defTabSz="874278" rtl="0" eaLnBrk="1" fontAlgn="auto" latinLnBrk="0" hangingPunct="1">
        <a:lnSpc>
          <a:spcPct val="90000"/>
        </a:lnSpc>
        <a:spcBef>
          <a:spcPct val="20000"/>
        </a:spcBef>
        <a:spcAft>
          <a:spcPts val="0"/>
        </a:spcAft>
        <a:buClrTx/>
        <a:buSzPct val="90000"/>
        <a:buFont typeface="Arial" pitchFamily="34" charset="0"/>
        <a:buChar char="•"/>
        <a:tabLst/>
        <a:defRPr sz="1688" kern="1200" spc="0" baseline="0">
          <a:gradFill>
            <a:gsLst>
              <a:gs pos="1250">
                <a:schemeClr val="tx1"/>
              </a:gs>
              <a:gs pos="100000">
                <a:schemeClr val="tx1"/>
              </a:gs>
            </a:gsLst>
            <a:lin ang="5400000" scaled="0"/>
          </a:gradFill>
          <a:latin typeface="+mn-lt"/>
          <a:ea typeface="+mn-ea"/>
          <a:cs typeface="+mn-cs"/>
        </a:defRPr>
      </a:lvl5pPr>
      <a:lvl6pPr marL="240426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6pPr>
      <a:lvl7pPr marL="2841403"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7pPr>
      <a:lvl8pPr marL="3278542"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8pPr>
      <a:lvl9pPr marL="3715681" indent="-218570" algn="l" defTabSz="874278" rtl="0" eaLnBrk="1" latinLnBrk="0" hangingPunct="1">
        <a:spcBef>
          <a:spcPct val="20000"/>
        </a:spcBef>
        <a:buFont typeface="Arial" pitchFamily="34" charset="0"/>
        <a:buChar char="•"/>
        <a:defRPr sz="1875" kern="1200">
          <a:solidFill>
            <a:schemeClr val="tx1"/>
          </a:solidFill>
          <a:latin typeface="+mn-lt"/>
          <a:ea typeface="+mn-ea"/>
          <a:cs typeface="+mn-cs"/>
        </a:defRPr>
      </a:lvl9pPr>
    </p:bodyStyle>
    <p:otherStyle>
      <a:defPPr>
        <a:defRPr lang="en-US"/>
      </a:defPPr>
      <a:lvl1pPr marL="0" algn="l" defTabSz="874278" rtl="0" eaLnBrk="1" latinLnBrk="0" hangingPunct="1">
        <a:defRPr sz="1688" kern="1200">
          <a:solidFill>
            <a:schemeClr val="tx1"/>
          </a:solidFill>
          <a:latin typeface="+mn-lt"/>
          <a:ea typeface="+mn-ea"/>
          <a:cs typeface="+mn-cs"/>
        </a:defRPr>
      </a:lvl1pPr>
      <a:lvl2pPr marL="437138" algn="l" defTabSz="874278" rtl="0" eaLnBrk="1" latinLnBrk="0" hangingPunct="1">
        <a:defRPr sz="1688" kern="1200">
          <a:solidFill>
            <a:schemeClr val="tx1"/>
          </a:solidFill>
          <a:latin typeface="+mn-lt"/>
          <a:ea typeface="+mn-ea"/>
          <a:cs typeface="+mn-cs"/>
        </a:defRPr>
      </a:lvl2pPr>
      <a:lvl3pPr marL="874278" algn="l" defTabSz="874278" rtl="0" eaLnBrk="1" latinLnBrk="0" hangingPunct="1">
        <a:defRPr sz="1688" kern="1200">
          <a:solidFill>
            <a:schemeClr val="tx1"/>
          </a:solidFill>
          <a:latin typeface="+mn-lt"/>
          <a:ea typeface="+mn-ea"/>
          <a:cs typeface="+mn-cs"/>
        </a:defRPr>
      </a:lvl3pPr>
      <a:lvl4pPr marL="1311416" algn="l" defTabSz="874278" rtl="0" eaLnBrk="1" latinLnBrk="0" hangingPunct="1">
        <a:defRPr sz="1688" kern="1200">
          <a:solidFill>
            <a:schemeClr val="tx1"/>
          </a:solidFill>
          <a:latin typeface="+mn-lt"/>
          <a:ea typeface="+mn-ea"/>
          <a:cs typeface="+mn-cs"/>
        </a:defRPr>
      </a:lvl4pPr>
      <a:lvl5pPr marL="1748555" algn="l" defTabSz="874278" rtl="0" eaLnBrk="1" latinLnBrk="0" hangingPunct="1">
        <a:defRPr sz="1688" kern="1200">
          <a:solidFill>
            <a:schemeClr val="tx1"/>
          </a:solidFill>
          <a:latin typeface="+mn-lt"/>
          <a:ea typeface="+mn-ea"/>
          <a:cs typeface="+mn-cs"/>
        </a:defRPr>
      </a:lvl5pPr>
      <a:lvl6pPr marL="2185695" algn="l" defTabSz="874278" rtl="0" eaLnBrk="1" latinLnBrk="0" hangingPunct="1">
        <a:defRPr sz="1688" kern="1200">
          <a:solidFill>
            <a:schemeClr val="tx1"/>
          </a:solidFill>
          <a:latin typeface="+mn-lt"/>
          <a:ea typeface="+mn-ea"/>
          <a:cs typeface="+mn-cs"/>
        </a:defRPr>
      </a:lvl6pPr>
      <a:lvl7pPr marL="2622833" algn="l" defTabSz="874278" rtl="0" eaLnBrk="1" latinLnBrk="0" hangingPunct="1">
        <a:defRPr sz="1688" kern="1200">
          <a:solidFill>
            <a:schemeClr val="tx1"/>
          </a:solidFill>
          <a:latin typeface="+mn-lt"/>
          <a:ea typeface="+mn-ea"/>
          <a:cs typeface="+mn-cs"/>
        </a:defRPr>
      </a:lvl7pPr>
      <a:lvl8pPr marL="3059971" algn="l" defTabSz="874278" rtl="0" eaLnBrk="1" latinLnBrk="0" hangingPunct="1">
        <a:defRPr sz="1688" kern="1200">
          <a:solidFill>
            <a:schemeClr val="tx1"/>
          </a:solidFill>
          <a:latin typeface="+mn-lt"/>
          <a:ea typeface="+mn-ea"/>
          <a:cs typeface="+mn-cs"/>
        </a:defRPr>
      </a:lvl8pPr>
      <a:lvl9pPr marL="3497112" algn="l" defTabSz="874278" rtl="0" eaLnBrk="1" latinLnBrk="0" hangingPunct="1">
        <a:defRPr sz="168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335736638"/>
      </p:ext>
    </p:extLst>
  </p:cSld>
  <p:clrMap bg1="lt1" tx1="dk1" bg2="lt2" tx2="dk2" accent1="accent1" accent2="accent2" accent3="accent3" accent4="accent4" accent5="accent5" accent6="accent6" hlink="hlink" folHlink="folHlink"/>
  <p:sldLayoutIdLst>
    <p:sldLayoutId id="2147484945" r:id="rId1"/>
    <p:sldLayoutId id="2147484946" r:id="rId2"/>
    <p:sldLayoutId id="2147484947" r:id="rId3"/>
    <p:sldLayoutId id="2147484948" r:id="rId4"/>
    <p:sldLayoutId id="2147484949" r:id="rId5"/>
    <p:sldLayoutId id="2147484950" r:id="rId6"/>
    <p:sldLayoutId id="2147484951" r:id="rId7"/>
    <p:sldLayoutId id="2147484952" r:id="rId8"/>
    <p:sldLayoutId id="2147484953" r:id="rId9"/>
    <p:sldLayoutId id="2147484954" r:id="rId10"/>
    <p:sldLayoutId id="2147484955" r:id="rId11"/>
    <p:sldLayoutId id="2147484956" r:id="rId12"/>
    <p:sldLayoutId id="2147484957" r:id="rId13"/>
    <p:sldLayoutId id="2147484958" r:id="rId14"/>
    <p:sldLayoutId id="2147484959" r:id="rId15"/>
    <p:sldLayoutId id="2147484960" r:id="rId16"/>
    <p:sldLayoutId id="2147484961" r:id="rId17"/>
    <p:sldLayoutId id="2147484962" r:id="rId18"/>
    <p:sldLayoutId id="2147484963" r:id="rId19"/>
    <p:sldLayoutId id="2147484964" r:id="rId20"/>
    <p:sldLayoutId id="2147484965" r:id="rId21"/>
    <p:sldLayoutId id="2147484966" r:id="rId22"/>
    <p:sldLayoutId id="2147484967"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Microsoft/dcmkit/blob/master/files/DCM%20Migration%20Plan%20template.docx?raw=true"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2" Type="http://schemas.openxmlformats.org/officeDocument/2006/relationships/hyperlink" Target="https://partnercenter.microsoft.com/" TargetMode="External"/><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xml"/><Relationship Id="rId1" Type="http://schemas.openxmlformats.org/officeDocument/2006/relationships/slideLayout" Target="../slideLayouts/slideLayout34.xml"/><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hyperlink" Target="https://msdn.microsoft.com/en-us/partner-center/escalate-problems-to-microsoft" TargetMode="External"/><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3" Type="http://schemas.openxmlformats.org/officeDocument/2006/relationships/hyperlink" Target="https://partner.microsoft.com/en-US/Support/advanced-cloud-support?advancedcloudsupport" TargetMode="External"/><Relationship Id="rId2" Type="http://schemas.openxmlformats.org/officeDocument/2006/relationships/hyperlink" Target="https://msdn.microsoft.com/en-us/partner-center/report-problems-on-behalf-of-a-customer" TargetMode="External"/><Relationship Id="rId1" Type="http://schemas.openxmlformats.org/officeDocument/2006/relationships/slideLayout" Target="../slideLayouts/slideLayout34.xml"/><Relationship Id="rId4" Type="http://schemas.openxmlformats.org/officeDocument/2006/relationships/hyperlink" Target="https://www.microsoft.com/en-us/microsoftservices/premier_support_partners.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2" Type="http://schemas.openxmlformats.org/officeDocument/2006/relationships/hyperlink" Target="https://docs.microsoft.com/en-us/azure/cloud-solution-provider/integration/available-apis-overview" TargetMode="Externa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6.xml"/><Relationship Id="rId1" Type="http://schemas.openxmlformats.org/officeDocument/2006/relationships/slideLayout" Target="../slideLayouts/slideLayout64.xml"/><Relationship Id="rId5" Type="http://schemas.openxmlformats.org/officeDocument/2006/relationships/image" Target="../media/image80.emf"/><Relationship Id="rId4" Type="http://schemas.openxmlformats.org/officeDocument/2006/relationships/image" Target="../media/image79.emf"/></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94.xml"/><Relationship Id="rId4" Type="http://schemas.microsoft.com/office/2007/relationships/hdphoto" Target="../media/hdphoto5.wdp"/></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xml"/><Relationship Id="rId1" Type="http://schemas.openxmlformats.org/officeDocument/2006/relationships/slideLayout" Target="../slideLayouts/slideLayout153.xml"/><Relationship Id="rId4" Type="http://schemas.openxmlformats.org/officeDocument/2006/relationships/image" Target="../media/image83.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xml"/><Relationship Id="rId1" Type="http://schemas.openxmlformats.org/officeDocument/2006/relationships/slideLayout" Target="../slideLayouts/slideLayout153.xml"/><Relationship Id="rId4" Type="http://schemas.openxmlformats.org/officeDocument/2006/relationships/image" Target="../media/image83.emf"/></Relationships>
</file>

<file path=ppt/slides/_rels/slide31.xml.rels><?xml version="1.0" encoding="UTF-8" standalone="yes"?>
<Relationships xmlns="http://schemas.openxmlformats.org/package/2006/relationships"><Relationship Id="rId13" Type="http://schemas.openxmlformats.org/officeDocument/2006/relationships/image" Target="../media/image94.jpeg"/><Relationship Id="rId18" Type="http://schemas.openxmlformats.org/officeDocument/2006/relationships/image" Target="../media/image99.png"/><Relationship Id="rId26" Type="http://schemas.openxmlformats.org/officeDocument/2006/relationships/image" Target="../media/image107.jpg"/><Relationship Id="rId39" Type="http://schemas.openxmlformats.org/officeDocument/2006/relationships/image" Target="../media/image120.jpeg"/><Relationship Id="rId21" Type="http://schemas.openxmlformats.org/officeDocument/2006/relationships/image" Target="../media/image102.jpeg"/><Relationship Id="rId34" Type="http://schemas.openxmlformats.org/officeDocument/2006/relationships/image" Target="../media/image115.jpg"/><Relationship Id="rId42" Type="http://schemas.openxmlformats.org/officeDocument/2006/relationships/image" Target="../media/image123.png"/><Relationship Id="rId47" Type="http://schemas.openxmlformats.org/officeDocument/2006/relationships/image" Target="../media/image128.png"/><Relationship Id="rId50" Type="http://schemas.openxmlformats.org/officeDocument/2006/relationships/image" Target="../media/image131.png"/><Relationship Id="rId55" Type="http://schemas.openxmlformats.org/officeDocument/2006/relationships/image" Target="../media/image136.png"/><Relationship Id="rId63" Type="http://schemas.openxmlformats.org/officeDocument/2006/relationships/image" Target="../media/image144.png"/><Relationship Id="rId68" Type="http://schemas.openxmlformats.org/officeDocument/2006/relationships/image" Target="../media/image149.png"/><Relationship Id="rId7" Type="http://schemas.openxmlformats.org/officeDocument/2006/relationships/image" Target="../media/image88.png"/><Relationship Id="rId71" Type="http://schemas.openxmlformats.org/officeDocument/2006/relationships/image" Target="../media/image152.jpeg"/><Relationship Id="rId2" Type="http://schemas.openxmlformats.org/officeDocument/2006/relationships/notesSlide" Target="../notesSlides/notesSlide11.xml"/><Relationship Id="rId16" Type="http://schemas.openxmlformats.org/officeDocument/2006/relationships/image" Target="../media/image97.png"/><Relationship Id="rId29" Type="http://schemas.openxmlformats.org/officeDocument/2006/relationships/image" Target="../media/image110.jpg"/><Relationship Id="rId1" Type="http://schemas.openxmlformats.org/officeDocument/2006/relationships/slideLayout" Target="../slideLayouts/slideLayout51.xml"/><Relationship Id="rId6" Type="http://schemas.openxmlformats.org/officeDocument/2006/relationships/image" Target="../media/image87.png"/><Relationship Id="rId11" Type="http://schemas.openxmlformats.org/officeDocument/2006/relationships/image" Target="../media/image92.jpeg"/><Relationship Id="rId24" Type="http://schemas.openxmlformats.org/officeDocument/2006/relationships/image" Target="../media/image105.apprenda"/><Relationship Id="rId32" Type="http://schemas.openxmlformats.org/officeDocument/2006/relationships/image" Target="../media/image113.png"/><Relationship Id="rId37" Type="http://schemas.openxmlformats.org/officeDocument/2006/relationships/image" Target="../media/image118.jpeg"/><Relationship Id="rId40" Type="http://schemas.openxmlformats.org/officeDocument/2006/relationships/image" Target="../media/image121.png"/><Relationship Id="rId45" Type="http://schemas.openxmlformats.org/officeDocument/2006/relationships/image" Target="../media/image126.jpeg"/><Relationship Id="rId53" Type="http://schemas.openxmlformats.org/officeDocument/2006/relationships/image" Target="../media/image134.png"/><Relationship Id="rId58" Type="http://schemas.openxmlformats.org/officeDocument/2006/relationships/image" Target="../media/image139.png"/><Relationship Id="rId66" Type="http://schemas.openxmlformats.org/officeDocument/2006/relationships/image" Target="../media/image147.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jpeg"/><Relationship Id="rId28" Type="http://schemas.openxmlformats.org/officeDocument/2006/relationships/image" Target="../media/image109.alertlogic"/><Relationship Id="rId36" Type="http://schemas.openxmlformats.org/officeDocument/2006/relationships/image" Target="../media/image117.jpg"/><Relationship Id="rId49" Type="http://schemas.openxmlformats.org/officeDocument/2006/relationships/image" Target="../media/image130.png"/><Relationship Id="rId57" Type="http://schemas.openxmlformats.org/officeDocument/2006/relationships/image" Target="../media/image138.png"/><Relationship Id="rId61" Type="http://schemas.openxmlformats.org/officeDocument/2006/relationships/image" Target="../media/image142.png"/><Relationship Id="rId10" Type="http://schemas.openxmlformats.org/officeDocument/2006/relationships/image" Target="../media/image91.jpeg"/><Relationship Id="rId19" Type="http://schemas.openxmlformats.org/officeDocument/2006/relationships/image" Target="../media/image100.jpeg"/><Relationship Id="rId31" Type="http://schemas.openxmlformats.org/officeDocument/2006/relationships/image" Target="../media/image112.jpg"/><Relationship Id="rId44" Type="http://schemas.openxmlformats.org/officeDocument/2006/relationships/image" Target="../media/image125.jpeg"/><Relationship Id="rId52" Type="http://schemas.openxmlformats.org/officeDocument/2006/relationships/image" Target="../media/image133.png"/><Relationship Id="rId60" Type="http://schemas.openxmlformats.org/officeDocument/2006/relationships/image" Target="../media/image141.png"/><Relationship Id="rId65" Type="http://schemas.openxmlformats.org/officeDocument/2006/relationships/image" Target="../media/image146.png"/><Relationship Id="rId4" Type="http://schemas.openxmlformats.org/officeDocument/2006/relationships/image" Target="../media/image85.png"/><Relationship Id="rId9" Type="http://schemas.openxmlformats.org/officeDocument/2006/relationships/image" Target="../media/image90.jpeg"/><Relationship Id="rId14" Type="http://schemas.openxmlformats.org/officeDocument/2006/relationships/image" Target="../media/image95.png"/><Relationship Id="rId22" Type="http://schemas.openxmlformats.org/officeDocument/2006/relationships/image" Target="../media/image103.cohesiveFT"/><Relationship Id="rId27" Type="http://schemas.openxmlformats.org/officeDocument/2006/relationships/image" Target="../media/image108.jpeg"/><Relationship Id="rId30" Type="http://schemas.openxmlformats.org/officeDocument/2006/relationships/image" Target="../media/image111.scalearc"/><Relationship Id="rId35" Type="http://schemas.openxmlformats.org/officeDocument/2006/relationships/image" Target="../media/image116.jpeg"/><Relationship Id="rId43" Type="http://schemas.openxmlformats.org/officeDocument/2006/relationships/image" Target="../media/image124.jpg"/><Relationship Id="rId48" Type="http://schemas.openxmlformats.org/officeDocument/2006/relationships/image" Target="../media/image129.png"/><Relationship Id="rId56" Type="http://schemas.openxmlformats.org/officeDocument/2006/relationships/image" Target="../media/image137.png"/><Relationship Id="rId64" Type="http://schemas.openxmlformats.org/officeDocument/2006/relationships/image" Target="../media/image145.png"/><Relationship Id="rId69" Type="http://schemas.openxmlformats.org/officeDocument/2006/relationships/image" Target="../media/image150.png"/><Relationship Id="rId8" Type="http://schemas.openxmlformats.org/officeDocument/2006/relationships/image" Target="../media/image89.jpeg"/><Relationship Id="rId51" Type="http://schemas.openxmlformats.org/officeDocument/2006/relationships/image" Target="../media/image132.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jpeg"/><Relationship Id="rId38" Type="http://schemas.openxmlformats.org/officeDocument/2006/relationships/image" Target="../media/image119.jpg"/><Relationship Id="rId46" Type="http://schemas.openxmlformats.org/officeDocument/2006/relationships/image" Target="../media/image127.png"/><Relationship Id="rId59" Type="http://schemas.openxmlformats.org/officeDocument/2006/relationships/image" Target="../media/image140.png"/><Relationship Id="rId67" Type="http://schemas.openxmlformats.org/officeDocument/2006/relationships/image" Target="../media/image148.png"/><Relationship Id="rId20" Type="http://schemas.openxmlformats.org/officeDocument/2006/relationships/image" Target="../media/image101.aiscaler"/><Relationship Id="rId41" Type="http://schemas.openxmlformats.org/officeDocument/2006/relationships/image" Target="../media/image122.png"/><Relationship Id="rId54" Type="http://schemas.openxmlformats.org/officeDocument/2006/relationships/image" Target="../media/image135.png"/><Relationship Id="rId62" Type="http://schemas.openxmlformats.org/officeDocument/2006/relationships/image" Target="../media/image143.png"/><Relationship Id="rId70" Type="http://schemas.openxmlformats.org/officeDocument/2006/relationships/image" Target="../media/image151.png"/></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94.xml"/><Relationship Id="rId4" Type="http://schemas.microsoft.com/office/2007/relationships/hdphoto" Target="../media/hdphoto5.wdp"/></Relationships>
</file>

<file path=ppt/slides/_rels/slide3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xml"/><Relationship Id="rId1" Type="http://schemas.openxmlformats.org/officeDocument/2006/relationships/slideLayout" Target="../slideLayouts/slideLayout103.xml"/></Relationships>
</file>

<file path=ppt/slides/_rels/slide34.xml.rels><?xml version="1.0" encoding="UTF-8" standalone="yes"?>
<Relationships xmlns="http://schemas.openxmlformats.org/package/2006/relationships"><Relationship Id="rId8" Type="http://schemas.openxmlformats.org/officeDocument/2006/relationships/image" Target="../media/image159.emf"/><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14.xml"/><Relationship Id="rId1" Type="http://schemas.openxmlformats.org/officeDocument/2006/relationships/slideLayout" Target="../slideLayouts/slideLayout107.xml"/><Relationship Id="rId6" Type="http://schemas.openxmlformats.org/officeDocument/2006/relationships/image" Target="../media/image157.emf"/><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5.xml"/><Relationship Id="rId1" Type="http://schemas.openxmlformats.org/officeDocument/2006/relationships/slideLayout" Target="../slideLayouts/slideLayout113.xml"/><Relationship Id="rId5" Type="http://schemas.openxmlformats.org/officeDocument/2006/relationships/image" Target="../media/image163.png"/><Relationship Id="rId4" Type="http://schemas.openxmlformats.org/officeDocument/2006/relationships/image" Target="../media/image162.png"/></Relationships>
</file>

<file path=ppt/slides/_rels/slide3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113.xml"/></Relationships>
</file>

<file path=ppt/slides/_rels/slide37.xml.rels><?xml version="1.0" encoding="UTF-8" standalone="yes"?>
<Relationships xmlns="http://schemas.openxmlformats.org/package/2006/relationships"><Relationship Id="rId3" Type="http://schemas.openxmlformats.org/officeDocument/2006/relationships/image" Target="../media/image165.emf"/><Relationship Id="rId2" Type="http://schemas.openxmlformats.org/officeDocument/2006/relationships/notesSlide" Target="../notesSlides/notesSlide17.xml"/><Relationship Id="rId1" Type="http://schemas.openxmlformats.org/officeDocument/2006/relationships/slideLayout" Target="../slideLayouts/slideLayout107.xml"/><Relationship Id="rId5" Type="http://schemas.openxmlformats.org/officeDocument/2006/relationships/image" Target="../media/image167.emf"/><Relationship Id="rId4" Type="http://schemas.openxmlformats.org/officeDocument/2006/relationships/image" Target="../media/image166.emf"/></Relationships>
</file>

<file path=ppt/slides/_rels/slide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8.xml"/><Relationship Id="rId1" Type="http://schemas.openxmlformats.org/officeDocument/2006/relationships/slideLayout" Target="../slideLayouts/slideLayout153.xml"/><Relationship Id="rId5" Type="http://schemas.openxmlformats.org/officeDocument/2006/relationships/image" Target="../media/image169.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153.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1.xml"/></Relationships>
</file>

<file path=ppt/slides/_rels/slide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51.xml"/><Relationship Id="rId4" Type="http://schemas.openxmlformats.org/officeDocument/2006/relationships/image" Target="../media/image182.png"/></Relationships>
</file>

<file path=ppt/slides/_rels/slide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5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4.xml"/></Relationships>
</file>

<file path=ppt/slides/_rels/slide43.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21.xml"/><Relationship Id="rId1" Type="http://schemas.openxmlformats.org/officeDocument/2006/relationships/slideLayout" Target="../slideLayouts/slideLayout199.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4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22.xml"/><Relationship Id="rId7" Type="http://schemas.openxmlformats.org/officeDocument/2006/relationships/image" Target="../media/image192.png"/><Relationship Id="rId2" Type="http://schemas.openxmlformats.org/officeDocument/2006/relationships/slideLayout" Target="../slideLayouts/slideLayout241.xml"/><Relationship Id="rId1" Type="http://schemas.openxmlformats.org/officeDocument/2006/relationships/vmlDrawing" Target="../drawings/vmlDrawing1.vml"/><Relationship Id="rId6" Type="http://schemas.openxmlformats.org/officeDocument/2006/relationships/image" Target="../media/image188.emf"/><Relationship Id="rId11" Type="http://schemas.openxmlformats.org/officeDocument/2006/relationships/image" Target="../media/image190.emf"/><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image" Target="../media/image191.png"/><Relationship Id="rId9" Type="http://schemas.openxmlformats.org/officeDocument/2006/relationships/image" Target="../media/image189.emf"/></Relationships>
</file>

<file path=ppt/slides/_rels/slide47.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23.xml"/><Relationship Id="rId7" Type="http://schemas.openxmlformats.org/officeDocument/2006/relationships/image" Target="../media/image194.emf"/><Relationship Id="rId2" Type="http://schemas.openxmlformats.org/officeDocument/2006/relationships/slideLayout" Target="../slideLayouts/slideLayout22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96.emf"/><Relationship Id="rId5" Type="http://schemas.openxmlformats.org/officeDocument/2006/relationships/image" Target="../media/image193.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95.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6.xml"/><Relationship Id="rId1" Type="http://schemas.openxmlformats.org/officeDocument/2006/relationships/slideLayout" Target="../slideLayouts/slideLayout25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58.xml"/></Relationships>
</file>

<file path=ppt/slides/_rels/slide52.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202.emf"/><Relationship Id="rId18" Type="http://schemas.openxmlformats.org/officeDocument/2006/relationships/oleObject" Target="../embeddings/oleObject15.bin"/><Relationship Id="rId3" Type="http://schemas.openxmlformats.org/officeDocument/2006/relationships/notesSlide" Target="../notesSlides/notesSlide28.xml"/><Relationship Id="rId21" Type="http://schemas.openxmlformats.org/officeDocument/2006/relationships/image" Target="../media/image206.emf"/><Relationship Id="rId7" Type="http://schemas.openxmlformats.org/officeDocument/2006/relationships/image" Target="../media/image199.emf"/><Relationship Id="rId12" Type="http://schemas.openxmlformats.org/officeDocument/2006/relationships/oleObject" Target="../embeddings/oleObject12.bin"/><Relationship Id="rId17" Type="http://schemas.openxmlformats.org/officeDocument/2006/relationships/image" Target="../media/image204.emf"/><Relationship Id="rId25" Type="http://schemas.openxmlformats.org/officeDocument/2006/relationships/image" Target="../media/image207.emf"/><Relationship Id="rId2" Type="http://schemas.openxmlformats.org/officeDocument/2006/relationships/slideLayout" Target="../slideLayouts/slideLayout223.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201.emf"/><Relationship Id="rId24" Type="http://schemas.openxmlformats.org/officeDocument/2006/relationships/oleObject" Target="../embeddings/oleObject19.bin"/><Relationship Id="rId5" Type="http://schemas.openxmlformats.org/officeDocument/2006/relationships/image" Target="../media/image198.emf"/><Relationship Id="rId15" Type="http://schemas.openxmlformats.org/officeDocument/2006/relationships/image" Target="../media/image203.emf"/><Relationship Id="rId23" Type="http://schemas.openxmlformats.org/officeDocument/2006/relationships/oleObject" Target="../embeddings/oleObject18.bin"/><Relationship Id="rId10" Type="http://schemas.openxmlformats.org/officeDocument/2006/relationships/oleObject" Target="../embeddings/oleObject11.bin"/><Relationship Id="rId19" Type="http://schemas.openxmlformats.org/officeDocument/2006/relationships/image" Target="../media/image205.emf"/><Relationship Id="rId4" Type="http://schemas.openxmlformats.org/officeDocument/2006/relationships/oleObject" Target="../embeddings/oleObject8.bin"/><Relationship Id="rId9" Type="http://schemas.openxmlformats.org/officeDocument/2006/relationships/image" Target="../media/image200.emf"/><Relationship Id="rId14" Type="http://schemas.openxmlformats.org/officeDocument/2006/relationships/oleObject" Target="../embeddings/oleObject13.bin"/><Relationship Id="rId22" Type="http://schemas.openxmlformats.org/officeDocument/2006/relationships/oleObject" Target="../embeddings/oleObject17.bin"/></Relationships>
</file>

<file path=ppt/slides/_rels/slide5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208.png"/><Relationship Id="rId7" Type="http://schemas.openxmlformats.org/officeDocument/2006/relationships/image" Target="../media/image212.png"/><Relationship Id="rId2" Type="http://schemas.openxmlformats.org/officeDocument/2006/relationships/notesSlide" Target="../notesSlides/notesSlide29.xml"/><Relationship Id="rId1" Type="http://schemas.openxmlformats.org/officeDocument/2006/relationships/slideLayout" Target="../slideLayouts/slideLayout258.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5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223.xml"/></Relationships>
</file>

<file path=ppt/slides/_rels/slide55.xml.rels><?xml version="1.0" encoding="UTF-8" standalone="yes"?>
<Relationships xmlns="http://schemas.openxmlformats.org/package/2006/relationships"><Relationship Id="rId3" Type="http://schemas.openxmlformats.org/officeDocument/2006/relationships/image" Target="../media/image214.emf"/><Relationship Id="rId2" Type="http://schemas.openxmlformats.org/officeDocument/2006/relationships/notesSlide" Target="../notesSlides/notesSlide31.xml"/><Relationship Id="rId1" Type="http://schemas.openxmlformats.org/officeDocument/2006/relationships/slideLayout" Target="../slideLayouts/slideLayout266.xml"/><Relationship Id="rId5" Type="http://schemas.openxmlformats.org/officeDocument/2006/relationships/hyperlink" Target="mailto:datamigrationteam@microsoft.com" TargetMode="External"/><Relationship Id="rId4" Type="http://schemas.openxmlformats.org/officeDocument/2006/relationships/image" Target="../media/image21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3.xml"/></Relationships>
</file>

<file path=ppt/slides/_rels/slide5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33.xml"/><Relationship Id="rId1" Type="http://schemas.openxmlformats.org/officeDocument/2006/relationships/slideLayout" Target="../slideLayouts/slideLayout223.xml"/><Relationship Id="rId5" Type="http://schemas.openxmlformats.org/officeDocument/2006/relationships/image" Target="../media/image218.jpg"/><Relationship Id="rId4" Type="http://schemas.openxmlformats.org/officeDocument/2006/relationships/image" Target="../media/image217.jpg"/></Relationships>
</file>

<file path=ppt/slides/_rels/slide58.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34.xml"/><Relationship Id="rId1" Type="http://schemas.openxmlformats.org/officeDocument/2006/relationships/slideLayout" Target="../slideLayouts/slideLayout250.xml"/></Relationships>
</file>

<file path=ppt/slides/_rels/slide59.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5.xml"/><Relationship Id="rId1" Type="http://schemas.openxmlformats.org/officeDocument/2006/relationships/slideLayout" Target="../slideLayouts/slideLayout241.xml"/></Relationships>
</file>

<file path=ppt/slides/_rels/slide6.xml.rels><?xml version="1.0" encoding="UTF-8" standalone="yes"?>
<Relationships xmlns="http://schemas.openxmlformats.org/package/2006/relationships"><Relationship Id="rId2" Type="http://schemas.openxmlformats.org/officeDocument/2006/relationships/hyperlink" Target="http://www.azure.com/" TargetMode="Externa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36.xml"/><Relationship Id="rId1" Type="http://schemas.openxmlformats.org/officeDocument/2006/relationships/slideLayout" Target="../slideLayouts/slideLayout24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42.xml"/></Relationships>
</file>

<file path=ppt/slides/_rels/slide6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8.xml"/><Relationship Id="rId1" Type="http://schemas.openxmlformats.org/officeDocument/2006/relationships/slideLayout" Target="../slideLayouts/slideLayout306.xml"/><Relationship Id="rId6" Type="http://schemas.openxmlformats.org/officeDocument/2006/relationships/image" Target="../media/image225.tiff"/><Relationship Id="rId5" Type="http://schemas.openxmlformats.org/officeDocument/2006/relationships/image" Target="../media/image224.png"/><Relationship Id="rId4" Type="http://schemas.openxmlformats.org/officeDocument/2006/relationships/image" Target="../media/image22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26.png"/><Relationship Id="rId7" Type="http://schemas.microsoft.com/office/2007/relationships/hdphoto" Target="../media/hdphoto5.wdp"/><Relationship Id="rId2" Type="http://schemas.openxmlformats.org/officeDocument/2006/relationships/notesSlide" Target="../notesSlides/notesSlide39.xml"/><Relationship Id="rId1" Type="http://schemas.openxmlformats.org/officeDocument/2006/relationships/slideLayout" Target="../slideLayouts/slideLayout153.xml"/><Relationship Id="rId6" Type="http://schemas.openxmlformats.org/officeDocument/2006/relationships/image" Target="../media/image81.png"/><Relationship Id="rId5" Type="http://schemas.openxmlformats.org/officeDocument/2006/relationships/image" Target="../media/image228.png"/><Relationship Id="rId4" Type="http://schemas.openxmlformats.org/officeDocument/2006/relationships/image" Target="../media/image22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hyperlink" Target="mailto:dcmsupport@microsoft.com" TargetMode="Externa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themeOverride" Target="../theme/themeOverride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5480" y="2373697"/>
            <a:ext cx="6523043" cy="1664475"/>
          </a:xfrm>
        </p:spPr>
        <p:txBody>
          <a:bodyPr/>
          <a:lstStyle/>
          <a:p>
            <a:r>
              <a:rPr lang="en-US" sz="4000" dirty="0"/>
              <a:t>Datacenter Migration Journey Overview</a:t>
            </a:r>
          </a:p>
        </p:txBody>
      </p:sp>
      <p:sp>
        <p:nvSpPr>
          <p:cNvPr id="5" name="Text Placeholder 4"/>
          <p:cNvSpPr>
            <a:spLocks noGrp="1"/>
          </p:cNvSpPr>
          <p:nvPr>
            <p:ph type="body" sz="quarter" idx="14"/>
          </p:nvPr>
        </p:nvSpPr>
        <p:spPr>
          <a:xfrm>
            <a:off x="273829" y="4655965"/>
            <a:ext cx="6524694" cy="1315658"/>
          </a:xfrm>
        </p:spPr>
        <p:txBody>
          <a:bodyPr/>
          <a:lstStyle/>
          <a:p>
            <a:r>
              <a:rPr lang="en-US" sz="2600" dirty="0"/>
              <a:t>Kirill Kotlyarenko</a:t>
            </a:r>
            <a:endParaRPr lang="ru-RU" sz="2600" dirty="0"/>
          </a:p>
          <a:p>
            <a:r>
              <a:rPr lang="en-US" sz="2600" dirty="0"/>
              <a:t>Hoster Datacenter Migration Program Lead</a:t>
            </a:r>
            <a:endParaRPr lang="ru-RU" sz="2600" dirty="0"/>
          </a:p>
          <a:p>
            <a:r>
              <a:rPr lang="ru-RU" sz="2600" dirty="0"/>
              <a:t>Microsoft </a:t>
            </a:r>
            <a:r>
              <a:rPr lang="en-US" sz="2600" dirty="0"/>
              <a:t>Corporation</a:t>
            </a:r>
            <a:endParaRPr lang="ru-RU" sz="2600" dirty="0"/>
          </a:p>
        </p:txBody>
      </p:sp>
    </p:spTree>
    <p:extLst>
      <p:ext uri="{BB962C8B-B14F-4D97-AF65-F5344CB8AC3E}">
        <p14:creationId xmlns:p14="http://schemas.microsoft.com/office/powerpoint/2010/main" val="1172826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B021E-C17B-4180-A566-8B433245DE64}"/>
              </a:ext>
            </a:extLst>
          </p:cNvPr>
          <p:cNvSpPr>
            <a:spLocks noGrp="1"/>
          </p:cNvSpPr>
          <p:nvPr>
            <p:ph type="title"/>
          </p:nvPr>
        </p:nvSpPr>
        <p:spPr/>
        <p:txBody>
          <a:bodyPr/>
          <a:lstStyle/>
          <a:p>
            <a:r>
              <a:rPr lang="en-US" dirty="0"/>
              <a:t>Migration Plan v1</a:t>
            </a:r>
          </a:p>
        </p:txBody>
      </p:sp>
      <p:sp>
        <p:nvSpPr>
          <p:cNvPr id="3" name="Text Placeholder 2">
            <a:extLst>
              <a:ext uri="{FF2B5EF4-FFF2-40B4-BE49-F238E27FC236}">
                <a16:creationId xmlns:a16="http://schemas.microsoft.com/office/drawing/2014/main" id="{F008477B-2B41-4C6A-B61A-CD961FF9E0F7}"/>
              </a:ext>
            </a:extLst>
          </p:cNvPr>
          <p:cNvSpPr>
            <a:spLocks noGrp="1"/>
          </p:cNvSpPr>
          <p:nvPr>
            <p:ph type="body" sz="quarter" idx="10"/>
          </p:nvPr>
        </p:nvSpPr>
        <p:spPr>
          <a:xfrm>
            <a:off x="295367" y="1152144"/>
            <a:ext cx="11887200" cy="2101729"/>
          </a:xfrm>
        </p:spPr>
        <p:txBody>
          <a:bodyPr/>
          <a:lstStyle/>
          <a:p>
            <a:pPr marL="514350" indent="-514350">
              <a:buFont typeface="Arial" panose="020B0604020202020204" pitchFamily="34" charset="0"/>
              <a:buChar char="•"/>
            </a:pPr>
            <a:r>
              <a:rPr lang="en-US" dirty="0"/>
              <a:t>Build a list of participating customers</a:t>
            </a:r>
          </a:p>
          <a:p>
            <a:pPr marL="514350" indent="-514350">
              <a:buFont typeface="Arial" panose="020B0604020202020204" pitchFamily="34" charset="0"/>
              <a:buChar char="•"/>
            </a:pPr>
            <a:r>
              <a:rPr lang="en-US" dirty="0"/>
              <a:t>Build a list of workloads or assets that you wish to migrate</a:t>
            </a:r>
          </a:p>
          <a:p>
            <a:pPr marL="514350" indent="-514350">
              <a:buFont typeface="Arial" panose="020B0604020202020204" pitchFamily="34" charset="0"/>
              <a:buChar char="•"/>
            </a:pPr>
            <a:r>
              <a:rPr lang="en-US" dirty="0"/>
              <a:t>Write this down using migration plan template (</a:t>
            </a:r>
            <a:r>
              <a:rPr lang="en-US" dirty="0">
                <a:hlinkClick r:id="rId2"/>
              </a:rPr>
              <a:t>link</a:t>
            </a:r>
            <a:r>
              <a:rPr lang="en-US" dirty="0"/>
              <a:t>) and proceed to the assessment.</a:t>
            </a:r>
          </a:p>
        </p:txBody>
      </p:sp>
    </p:spTree>
    <p:extLst>
      <p:ext uri="{BB962C8B-B14F-4D97-AF65-F5344CB8AC3E}">
        <p14:creationId xmlns:p14="http://schemas.microsoft.com/office/powerpoint/2010/main" val="257292689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D1253E-EC5C-4FC5-9218-314646E8DC4D}"/>
              </a:ext>
            </a:extLst>
          </p:cNvPr>
          <p:cNvSpPr>
            <a:spLocks noGrp="1"/>
          </p:cNvSpPr>
          <p:nvPr>
            <p:ph type="title"/>
          </p:nvPr>
        </p:nvSpPr>
        <p:spPr/>
        <p:txBody>
          <a:bodyPr/>
          <a:lstStyle/>
          <a:p>
            <a:r>
              <a:rPr lang="en-US" dirty="0"/>
              <a:t>Azure in CSP model</a:t>
            </a:r>
          </a:p>
        </p:txBody>
      </p:sp>
    </p:spTree>
    <p:extLst>
      <p:ext uri="{BB962C8B-B14F-4D97-AF65-F5344CB8AC3E}">
        <p14:creationId xmlns:p14="http://schemas.microsoft.com/office/powerpoint/2010/main" val="38335299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1785-44D6-4963-99CC-8EC429635B91}"/>
              </a:ext>
            </a:extLst>
          </p:cNvPr>
          <p:cNvSpPr>
            <a:spLocks noGrp="1"/>
          </p:cNvSpPr>
          <p:nvPr>
            <p:ph type="title"/>
          </p:nvPr>
        </p:nvSpPr>
        <p:spPr>
          <a:xfrm>
            <a:off x="275481" y="251899"/>
            <a:ext cx="11887878" cy="820092"/>
          </a:xfrm>
        </p:spPr>
        <p:txBody>
          <a:bodyPr/>
          <a:lstStyle/>
          <a:p>
            <a:r>
              <a:rPr lang="en-US" dirty="0"/>
              <a:t>Cloud Solution Provider (CSP) – innovative business model for Microsoft Partners.</a:t>
            </a:r>
            <a:endParaRPr lang="en-IN" dirty="0"/>
          </a:p>
        </p:txBody>
      </p:sp>
      <p:grpSp>
        <p:nvGrpSpPr>
          <p:cNvPr id="23" name="Group 22">
            <a:extLst>
              <a:ext uri="{FF2B5EF4-FFF2-40B4-BE49-F238E27FC236}">
                <a16:creationId xmlns:a16="http://schemas.microsoft.com/office/drawing/2014/main" id="{3AF88BE5-B463-46AF-B4A4-7ACA3E59883B}"/>
              </a:ext>
            </a:extLst>
          </p:cNvPr>
          <p:cNvGrpSpPr/>
          <p:nvPr/>
        </p:nvGrpSpPr>
        <p:grpSpPr>
          <a:xfrm>
            <a:off x="6562329" y="4267409"/>
            <a:ext cx="5350436" cy="455787"/>
            <a:chOff x="5776588" y="2537308"/>
            <a:chExt cx="5351195" cy="455852"/>
          </a:xfrm>
        </p:grpSpPr>
        <p:sp>
          <p:nvSpPr>
            <p:cNvPr id="333" name="Rectangle 332">
              <a:extLst>
                <a:ext uri="{FF2B5EF4-FFF2-40B4-BE49-F238E27FC236}">
                  <a16:creationId xmlns:a16="http://schemas.microsoft.com/office/drawing/2014/main" id="{F7D7C26C-1CD8-4461-AF1D-2A8C0B9A5D5D}"/>
                </a:ext>
              </a:extLst>
            </p:cNvPr>
            <p:cNvSpPr/>
            <p:nvPr/>
          </p:nvSpPr>
          <p:spPr bwMode="auto">
            <a:xfrm>
              <a:off x="5776588" y="2576866"/>
              <a:ext cx="5351195" cy="3767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Own customer relationship</a:t>
              </a:r>
            </a:p>
          </p:txBody>
        </p:sp>
        <p:grpSp>
          <p:nvGrpSpPr>
            <p:cNvPr id="338" name="Group 314">
              <a:extLst>
                <a:ext uri="{FF2B5EF4-FFF2-40B4-BE49-F238E27FC236}">
                  <a16:creationId xmlns:a16="http://schemas.microsoft.com/office/drawing/2014/main" id="{236B6DE8-7BE8-47EF-A3EB-1C9AFC4AD09C}"/>
                </a:ext>
              </a:extLst>
            </p:cNvPr>
            <p:cNvGrpSpPr>
              <a:grpSpLocks noChangeAspect="1"/>
            </p:cNvGrpSpPr>
            <p:nvPr/>
          </p:nvGrpSpPr>
          <p:grpSpPr bwMode="auto">
            <a:xfrm>
              <a:off x="5776588" y="2537308"/>
              <a:ext cx="747384" cy="455852"/>
              <a:chOff x="4138" y="1351"/>
              <a:chExt cx="423" cy="258"/>
            </a:xfrm>
            <a:solidFill>
              <a:schemeClr val="accent1"/>
            </a:solidFill>
          </p:grpSpPr>
          <p:sp>
            <p:nvSpPr>
              <p:cNvPr id="339" name="Freeform 315">
                <a:extLst>
                  <a:ext uri="{FF2B5EF4-FFF2-40B4-BE49-F238E27FC236}">
                    <a16:creationId xmlns:a16="http://schemas.microsoft.com/office/drawing/2014/main" id="{CBABD452-7901-49AE-8BB4-01E32317F0D0}"/>
                  </a:ext>
                </a:extLst>
              </p:cNvPr>
              <p:cNvSpPr>
                <a:spLocks/>
              </p:cNvSpPr>
              <p:nvPr/>
            </p:nvSpPr>
            <p:spPr bwMode="auto">
              <a:xfrm>
                <a:off x="4188" y="1386"/>
                <a:ext cx="308" cy="223"/>
              </a:xfrm>
              <a:custGeom>
                <a:avLst/>
                <a:gdLst>
                  <a:gd name="T0" fmla="*/ 613 w 629"/>
                  <a:gd name="T1" fmla="*/ 278 h 455"/>
                  <a:gd name="T2" fmla="*/ 348 w 629"/>
                  <a:gd name="T3" fmla="*/ 88 h 455"/>
                  <a:gd name="T4" fmla="*/ 289 w 629"/>
                  <a:gd name="T5" fmla="*/ 62 h 455"/>
                  <a:gd name="T6" fmla="*/ 197 w 629"/>
                  <a:gd name="T7" fmla="*/ 111 h 455"/>
                  <a:gd name="T8" fmla="*/ 187 w 629"/>
                  <a:gd name="T9" fmla="*/ 118 h 455"/>
                  <a:gd name="T10" fmla="*/ 145 w 629"/>
                  <a:gd name="T11" fmla="*/ 124 h 455"/>
                  <a:gd name="T12" fmla="*/ 145 w 629"/>
                  <a:gd name="T13" fmla="*/ 124 h 455"/>
                  <a:gd name="T14" fmla="*/ 86 w 629"/>
                  <a:gd name="T15" fmla="*/ 88 h 455"/>
                  <a:gd name="T16" fmla="*/ 79 w 629"/>
                  <a:gd name="T17" fmla="*/ 46 h 455"/>
                  <a:gd name="T18" fmla="*/ 102 w 629"/>
                  <a:gd name="T19" fmla="*/ 0 h 455"/>
                  <a:gd name="T20" fmla="*/ 69 w 629"/>
                  <a:gd name="T21" fmla="*/ 0 h 455"/>
                  <a:gd name="T22" fmla="*/ 4 w 629"/>
                  <a:gd name="T23" fmla="*/ 262 h 455"/>
                  <a:gd name="T24" fmla="*/ 14 w 629"/>
                  <a:gd name="T25" fmla="*/ 265 h 455"/>
                  <a:gd name="T26" fmla="*/ 53 w 629"/>
                  <a:gd name="T27" fmla="*/ 232 h 455"/>
                  <a:gd name="T28" fmla="*/ 73 w 629"/>
                  <a:gd name="T29" fmla="*/ 232 h 455"/>
                  <a:gd name="T30" fmla="*/ 105 w 629"/>
                  <a:gd name="T31" fmla="*/ 245 h 455"/>
                  <a:gd name="T32" fmla="*/ 145 w 629"/>
                  <a:gd name="T33" fmla="*/ 239 h 455"/>
                  <a:gd name="T34" fmla="*/ 148 w 629"/>
                  <a:gd name="T35" fmla="*/ 239 h 455"/>
                  <a:gd name="T36" fmla="*/ 177 w 629"/>
                  <a:gd name="T37" fmla="*/ 252 h 455"/>
                  <a:gd name="T38" fmla="*/ 217 w 629"/>
                  <a:gd name="T39" fmla="*/ 245 h 455"/>
                  <a:gd name="T40" fmla="*/ 223 w 629"/>
                  <a:gd name="T41" fmla="*/ 245 h 455"/>
                  <a:gd name="T42" fmla="*/ 266 w 629"/>
                  <a:gd name="T43" fmla="*/ 291 h 455"/>
                  <a:gd name="T44" fmla="*/ 279 w 629"/>
                  <a:gd name="T45" fmla="*/ 291 h 455"/>
                  <a:gd name="T46" fmla="*/ 285 w 629"/>
                  <a:gd name="T47" fmla="*/ 294 h 455"/>
                  <a:gd name="T48" fmla="*/ 331 w 629"/>
                  <a:gd name="T49" fmla="*/ 357 h 455"/>
                  <a:gd name="T50" fmla="*/ 331 w 629"/>
                  <a:gd name="T51" fmla="*/ 363 h 455"/>
                  <a:gd name="T52" fmla="*/ 322 w 629"/>
                  <a:gd name="T53" fmla="*/ 412 h 455"/>
                  <a:gd name="T54" fmla="*/ 380 w 629"/>
                  <a:gd name="T55" fmla="*/ 455 h 455"/>
                  <a:gd name="T56" fmla="*/ 410 w 629"/>
                  <a:gd name="T57" fmla="*/ 438 h 455"/>
                  <a:gd name="T58" fmla="*/ 413 w 629"/>
                  <a:gd name="T59" fmla="*/ 412 h 455"/>
                  <a:gd name="T60" fmla="*/ 361 w 629"/>
                  <a:gd name="T61" fmla="*/ 370 h 455"/>
                  <a:gd name="T62" fmla="*/ 358 w 629"/>
                  <a:gd name="T63" fmla="*/ 360 h 455"/>
                  <a:gd name="T64" fmla="*/ 367 w 629"/>
                  <a:gd name="T65" fmla="*/ 360 h 455"/>
                  <a:gd name="T66" fmla="*/ 456 w 629"/>
                  <a:gd name="T67" fmla="*/ 422 h 455"/>
                  <a:gd name="T68" fmla="*/ 485 w 629"/>
                  <a:gd name="T69" fmla="*/ 409 h 455"/>
                  <a:gd name="T70" fmla="*/ 492 w 629"/>
                  <a:gd name="T71" fmla="*/ 376 h 455"/>
                  <a:gd name="T72" fmla="*/ 390 w 629"/>
                  <a:gd name="T73" fmla="*/ 307 h 455"/>
                  <a:gd name="T74" fmla="*/ 390 w 629"/>
                  <a:gd name="T75" fmla="*/ 298 h 455"/>
                  <a:gd name="T76" fmla="*/ 400 w 629"/>
                  <a:gd name="T77" fmla="*/ 294 h 455"/>
                  <a:gd name="T78" fmla="*/ 521 w 629"/>
                  <a:gd name="T79" fmla="*/ 383 h 455"/>
                  <a:gd name="T80" fmla="*/ 551 w 629"/>
                  <a:gd name="T81" fmla="*/ 366 h 455"/>
                  <a:gd name="T82" fmla="*/ 557 w 629"/>
                  <a:gd name="T83" fmla="*/ 337 h 455"/>
                  <a:gd name="T84" fmla="*/ 459 w 629"/>
                  <a:gd name="T85" fmla="*/ 268 h 455"/>
                  <a:gd name="T86" fmla="*/ 456 w 629"/>
                  <a:gd name="T87" fmla="*/ 258 h 455"/>
                  <a:gd name="T88" fmla="*/ 466 w 629"/>
                  <a:gd name="T89" fmla="*/ 255 h 455"/>
                  <a:gd name="T90" fmla="*/ 587 w 629"/>
                  <a:gd name="T91" fmla="*/ 343 h 455"/>
                  <a:gd name="T92" fmla="*/ 620 w 629"/>
                  <a:gd name="T93" fmla="*/ 327 h 455"/>
                  <a:gd name="T94" fmla="*/ 613 w 629"/>
                  <a:gd name="T95" fmla="*/ 278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9" h="455">
                    <a:moveTo>
                      <a:pt x="613" y="278"/>
                    </a:moveTo>
                    <a:cubicBezTo>
                      <a:pt x="348" y="88"/>
                      <a:pt x="348" y="88"/>
                      <a:pt x="348" y="88"/>
                    </a:cubicBezTo>
                    <a:cubicBezTo>
                      <a:pt x="289" y="62"/>
                      <a:pt x="289" y="62"/>
                      <a:pt x="289" y="62"/>
                    </a:cubicBezTo>
                    <a:cubicBezTo>
                      <a:pt x="197" y="111"/>
                      <a:pt x="197" y="111"/>
                      <a:pt x="197" y="111"/>
                    </a:cubicBezTo>
                    <a:cubicBezTo>
                      <a:pt x="187" y="118"/>
                      <a:pt x="187" y="118"/>
                      <a:pt x="187" y="118"/>
                    </a:cubicBezTo>
                    <a:cubicBezTo>
                      <a:pt x="174" y="124"/>
                      <a:pt x="158" y="127"/>
                      <a:pt x="145" y="124"/>
                    </a:cubicBezTo>
                    <a:cubicBezTo>
                      <a:pt x="145" y="124"/>
                      <a:pt x="145" y="124"/>
                      <a:pt x="145" y="124"/>
                    </a:cubicBezTo>
                    <a:cubicBezTo>
                      <a:pt x="122" y="124"/>
                      <a:pt x="99" y="111"/>
                      <a:pt x="86" y="88"/>
                    </a:cubicBezTo>
                    <a:cubicBezTo>
                      <a:pt x="79" y="75"/>
                      <a:pt x="76" y="62"/>
                      <a:pt x="79" y="46"/>
                    </a:cubicBezTo>
                    <a:cubicBezTo>
                      <a:pt x="79" y="29"/>
                      <a:pt x="89" y="13"/>
                      <a:pt x="102" y="0"/>
                    </a:cubicBezTo>
                    <a:cubicBezTo>
                      <a:pt x="82" y="0"/>
                      <a:pt x="69" y="0"/>
                      <a:pt x="69" y="0"/>
                    </a:cubicBezTo>
                    <a:cubicBezTo>
                      <a:pt x="69" y="0"/>
                      <a:pt x="0" y="131"/>
                      <a:pt x="4" y="262"/>
                    </a:cubicBezTo>
                    <a:cubicBezTo>
                      <a:pt x="14" y="265"/>
                      <a:pt x="14" y="265"/>
                      <a:pt x="14" y="265"/>
                    </a:cubicBezTo>
                    <a:cubicBezTo>
                      <a:pt x="20" y="249"/>
                      <a:pt x="33" y="239"/>
                      <a:pt x="53" y="232"/>
                    </a:cubicBezTo>
                    <a:cubicBezTo>
                      <a:pt x="59" y="232"/>
                      <a:pt x="66" y="232"/>
                      <a:pt x="73" y="232"/>
                    </a:cubicBezTo>
                    <a:cubicBezTo>
                      <a:pt x="82" y="232"/>
                      <a:pt x="95" y="239"/>
                      <a:pt x="105" y="245"/>
                    </a:cubicBezTo>
                    <a:cubicBezTo>
                      <a:pt x="118" y="239"/>
                      <a:pt x="131" y="235"/>
                      <a:pt x="145" y="239"/>
                    </a:cubicBezTo>
                    <a:cubicBezTo>
                      <a:pt x="148" y="239"/>
                      <a:pt x="148" y="239"/>
                      <a:pt x="148" y="239"/>
                    </a:cubicBezTo>
                    <a:cubicBezTo>
                      <a:pt x="161" y="239"/>
                      <a:pt x="171" y="245"/>
                      <a:pt x="177" y="252"/>
                    </a:cubicBezTo>
                    <a:cubicBezTo>
                      <a:pt x="187" y="245"/>
                      <a:pt x="200" y="242"/>
                      <a:pt x="217" y="245"/>
                    </a:cubicBezTo>
                    <a:cubicBezTo>
                      <a:pt x="217" y="245"/>
                      <a:pt x="220" y="245"/>
                      <a:pt x="223" y="245"/>
                    </a:cubicBezTo>
                    <a:cubicBezTo>
                      <a:pt x="246" y="252"/>
                      <a:pt x="263" y="268"/>
                      <a:pt x="266" y="291"/>
                    </a:cubicBezTo>
                    <a:cubicBezTo>
                      <a:pt x="269" y="291"/>
                      <a:pt x="272" y="291"/>
                      <a:pt x="279" y="291"/>
                    </a:cubicBezTo>
                    <a:cubicBezTo>
                      <a:pt x="282" y="291"/>
                      <a:pt x="282" y="291"/>
                      <a:pt x="285" y="294"/>
                    </a:cubicBezTo>
                    <a:cubicBezTo>
                      <a:pt x="315" y="301"/>
                      <a:pt x="335" y="327"/>
                      <a:pt x="331" y="357"/>
                    </a:cubicBezTo>
                    <a:cubicBezTo>
                      <a:pt x="331" y="360"/>
                      <a:pt x="331" y="363"/>
                      <a:pt x="331" y="363"/>
                    </a:cubicBezTo>
                    <a:cubicBezTo>
                      <a:pt x="322" y="412"/>
                      <a:pt x="322" y="412"/>
                      <a:pt x="322" y="412"/>
                    </a:cubicBezTo>
                    <a:cubicBezTo>
                      <a:pt x="380" y="455"/>
                      <a:pt x="380" y="455"/>
                      <a:pt x="380" y="455"/>
                    </a:cubicBezTo>
                    <a:cubicBezTo>
                      <a:pt x="390" y="455"/>
                      <a:pt x="400" y="448"/>
                      <a:pt x="410" y="438"/>
                    </a:cubicBezTo>
                    <a:cubicBezTo>
                      <a:pt x="413" y="432"/>
                      <a:pt x="417" y="422"/>
                      <a:pt x="413" y="412"/>
                    </a:cubicBezTo>
                    <a:cubicBezTo>
                      <a:pt x="361" y="370"/>
                      <a:pt x="361" y="370"/>
                      <a:pt x="361" y="370"/>
                    </a:cubicBezTo>
                    <a:cubicBezTo>
                      <a:pt x="358" y="366"/>
                      <a:pt x="358" y="363"/>
                      <a:pt x="358" y="360"/>
                    </a:cubicBezTo>
                    <a:cubicBezTo>
                      <a:pt x="361" y="357"/>
                      <a:pt x="364" y="357"/>
                      <a:pt x="367" y="360"/>
                    </a:cubicBezTo>
                    <a:cubicBezTo>
                      <a:pt x="456" y="422"/>
                      <a:pt x="456" y="422"/>
                      <a:pt x="456" y="422"/>
                    </a:cubicBezTo>
                    <a:cubicBezTo>
                      <a:pt x="469" y="422"/>
                      <a:pt x="479" y="419"/>
                      <a:pt x="485" y="409"/>
                    </a:cubicBezTo>
                    <a:cubicBezTo>
                      <a:pt x="492" y="399"/>
                      <a:pt x="492" y="389"/>
                      <a:pt x="492" y="376"/>
                    </a:cubicBezTo>
                    <a:cubicBezTo>
                      <a:pt x="390" y="307"/>
                      <a:pt x="390" y="307"/>
                      <a:pt x="390" y="307"/>
                    </a:cubicBezTo>
                    <a:cubicBezTo>
                      <a:pt x="387" y="304"/>
                      <a:pt x="387" y="301"/>
                      <a:pt x="390" y="298"/>
                    </a:cubicBezTo>
                    <a:cubicBezTo>
                      <a:pt x="390" y="294"/>
                      <a:pt x="397" y="294"/>
                      <a:pt x="400" y="294"/>
                    </a:cubicBezTo>
                    <a:cubicBezTo>
                      <a:pt x="521" y="383"/>
                      <a:pt x="521" y="383"/>
                      <a:pt x="521" y="383"/>
                    </a:cubicBezTo>
                    <a:cubicBezTo>
                      <a:pt x="531" y="383"/>
                      <a:pt x="544" y="376"/>
                      <a:pt x="551" y="366"/>
                    </a:cubicBezTo>
                    <a:cubicBezTo>
                      <a:pt x="557" y="357"/>
                      <a:pt x="557" y="347"/>
                      <a:pt x="557" y="337"/>
                    </a:cubicBezTo>
                    <a:cubicBezTo>
                      <a:pt x="459" y="268"/>
                      <a:pt x="459" y="268"/>
                      <a:pt x="459" y="268"/>
                    </a:cubicBezTo>
                    <a:cubicBezTo>
                      <a:pt x="456" y="265"/>
                      <a:pt x="456" y="262"/>
                      <a:pt x="456" y="258"/>
                    </a:cubicBezTo>
                    <a:cubicBezTo>
                      <a:pt x="459" y="255"/>
                      <a:pt x="462" y="252"/>
                      <a:pt x="466" y="255"/>
                    </a:cubicBezTo>
                    <a:cubicBezTo>
                      <a:pt x="587" y="343"/>
                      <a:pt x="587" y="343"/>
                      <a:pt x="587" y="343"/>
                    </a:cubicBezTo>
                    <a:cubicBezTo>
                      <a:pt x="603" y="343"/>
                      <a:pt x="613" y="337"/>
                      <a:pt x="620" y="327"/>
                    </a:cubicBezTo>
                    <a:cubicBezTo>
                      <a:pt x="629" y="311"/>
                      <a:pt x="626" y="288"/>
                      <a:pt x="613" y="27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0" name="Freeform 316">
                <a:extLst>
                  <a:ext uri="{FF2B5EF4-FFF2-40B4-BE49-F238E27FC236}">
                    <a16:creationId xmlns:a16="http://schemas.microsoft.com/office/drawing/2014/main" id="{67BD238F-3F0E-4BDC-B711-620D5DC6AAD0}"/>
                  </a:ext>
                </a:extLst>
              </p:cNvPr>
              <p:cNvSpPr>
                <a:spLocks/>
              </p:cNvSpPr>
              <p:nvPr/>
            </p:nvSpPr>
            <p:spPr bwMode="auto">
              <a:xfrm>
                <a:off x="4237" y="1351"/>
                <a:ext cx="284" cy="164"/>
              </a:xfrm>
              <a:custGeom>
                <a:avLst/>
                <a:gdLst>
                  <a:gd name="T0" fmla="*/ 422 w 583"/>
                  <a:gd name="T1" fmla="*/ 105 h 334"/>
                  <a:gd name="T2" fmla="*/ 396 w 583"/>
                  <a:gd name="T3" fmla="*/ 95 h 334"/>
                  <a:gd name="T4" fmla="*/ 206 w 583"/>
                  <a:gd name="T5" fmla="*/ 6 h 334"/>
                  <a:gd name="T6" fmla="*/ 164 w 583"/>
                  <a:gd name="T7" fmla="*/ 10 h 334"/>
                  <a:gd name="T8" fmla="*/ 85 w 583"/>
                  <a:gd name="T9" fmla="*/ 52 h 334"/>
                  <a:gd name="T10" fmla="*/ 29 w 583"/>
                  <a:gd name="T11" fmla="*/ 85 h 334"/>
                  <a:gd name="T12" fmla="*/ 13 w 583"/>
                  <a:gd name="T13" fmla="*/ 150 h 334"/>
                  <a:gd name="T14" fmla="*/ 49 w 583"/>
                  <a:gd name="T15" fmla="*/ 173 h 334"/>
                  <a:gd name="T16" fmla="*/ 75 w 583"/>
                  <a:gd name="T17" fmla="*/ 167 h 334"/>
                  <a:gd name="T18" fmla="*/ 75 w 583"/>
                  <a:gd name="T19" fmla="*/ 167 h 334"/>
                  <a:gd name="T20" fmla="*/ 190 w 583"/>
                  <a:gd name="T21" fmla="*/ 108 h 334"/>
                  <a:gd name="T22" fmla="*/ 262 w 583"/>
                  <a:gd name="T23" fmla="*/ 141 h 334"/>
                  <a:gd name="T24" fmla="*/ 363 w 583"/>
                  <a:gd name="T25" fmla="*/ 213 h 334"/>
                  <a:gd name="T26" fmla="*/ 527 w 583"/>
                  <a:gd name="T27" fmla="*/ 330 h 334"/>
                  <a:gd name="T28" fmla="*/ 530 w 583"/>
                  <a:gd name="T29" fmla="*/ 334 h 334"/>
                  <a:gd name="T30" fmla="*/ 576 w 583"/>
                  <a:gd name="T31" fmla="*/ 324 h 334"/>
                  <a:gd name="T32" fmla="*/ 514 w 583"/>
                  <a:gd name="T33" fmla="*/ 98 h 334"/>
                  <a:gd name="T34" fmla="*/ 422 w 583"/>
                  <a:gd name="T35" fmla="*/ 10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3" h="334">
                    <a:moveTo>
                      <a:pt x="422" y="105"/>
                    </a:moveTo>
                    <a:cubicBezTo>
                      <a:pt x="416" y="105"/>
                      <a:pt x="406" y="101"/>
                      <a:pt x="396" y="95"/>
                    </a:cubicBezTo>
                    <a:cubicBezTo>
                      <a:pt x="206" y="6"/>
                      <a:pt x="206" y="6"/>
                      <a:pt x="206" y="6"/>
                    </a:cubicBezTo>
                    <a:cubicBezTo>
                      <a:pt x="193" y="0"/>
                      <a:pt x="177" y="3"/>
                      <a:pt x="164" y="10"/>
                    </a:cubicBezTo>
                    <a:cubicBezTo>
                      <a:pt x="85" y="52"/>
                      <a:pt x="85" y="52"/>
                      <a:pt x="85" y="52"/>
                    </a:cubicBezTo>
                    <a:cubicBezTo>
                      <a:pt x="29" y="85"/>
                      <a:pt x="29" y="85"/>
                      <a:pt x="29" y="85"/>
                    </a:cubicBezTo>
                    <a:cubicBezTo>
                      <a:pt x="6" y="98"/>
                      <a:pt x="0" y="127"/>
                      <a:pt x="13" y="150"/>
                    </a:cubicBezTo>
                    <a:cubicBezTo>
                      <a:pt x="19" y="163"/>
                      <a:pt x="32" y="173"/>
                      <a:pt x="49" y="173"/>
                    </a:cubicBezTo>
                    <a:cubicBezTo>
                      <a:pt x="59" y="173"/>
                      <a:pt x="69" y="173"/>
                      <a:pt x="75" y="167"/>
                    </a:cubicBezTo>
                    <a:cubicBezTo>
                      <a:pt x="75" y="167"/>
                      <a:pt x="75" y="167"/>
                      <a:pt x="75" y="167"/>
                    </a:cubicBezTo>
                    <a:cubicBezTo>
                      <a:pt x="190" y="108"/>
                      <a:pt x="190" y="108"/>
                      <a:pt x="190" y="108"/>
                    </a:cubicBezTo>
                    <a:cubicBezTo>
                      <a:pt x="262" y="141"/>
                      <a:pt x="262" y="141"/>
                      <a:pt x="262" y="141"/>
                    </a:cubicBezTo>
                    <a:cubicBezTo>
                      <a:pt x="363" y="213"/>
                      <a:pt x="363" y="213"/>
                      <a:pt x="363" y="213"/>
                    </a:cubicBezTo>
                    <a:cubicBezTo>
                      <a:pt x="527" y="330"/>
                      <a:pt x="527" y="330"/>
                      <a:pt x="527" y="330"/>
                    </a:cubicBezTo>
                    <a:cubicBezTo>
                      <a:pt x="530" y="334"/>
                      <a:pt x="530" y="334"/>
                      <a:pt x="530" y="334"/>
                    </a:cubicBezTo>
                    <a:cubicBezTo>
                      <a:pt x="576" y="324"/>
                      <a:pt x="576" y="324"/>
                      <a:pt x="576" y="324"/>
                    </a:cubicBezTo>
                    <a:cubicBezTo>
                      <a:pt x="583" y="170"/>
                      <a:pt x="514" y="98"/>
                      <a:pt x="514" y="98"/>
                    </a:cubicBezTo>
                    <a:cubicBezTo>
                      <a:pt x="514" y="98"/>
                      <a:pt x="442" y="111"/>
                      <a:pt x="422"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1" name="Freeform 317">
                <a:extLst>
                  <a:ext uri="{FF2B5EF4-FFF2-40B4-BE49-F238E27FC236}">
                    <a16:creationId xmlns:a16="http://schemas.microsoft.com/office/drawing/2014/main" id="{B9A833D9-A0D1-479A-A2F6-B232475746D3}"/>
                  </a:ext>
                </a:extLst>
              </p:cNvPr>
              <p:cNvSpPr>
                <a:spLocks/>
              </p:cNvSpPr>
              <p:nvPr/>
            </p:nvSpPr>
            <p:spPr bwMode="auto">
              <a:xfrm>
                <a:off x="4202" y="1510"/>
                <a:ext cx="139" cy="96"/>
              </a:xfrm>
              <a:custGeom>
                <a:avLst/>
                <a:gdLst>
                  <a:gd name="T0" fmla="*/ 255 w 285"/>
                  <a:gd name="T1" fmla="*/ 65 h 196"/>
                  <a:gd name="T2" fmla="*/ 213 w 285"/>
                  <a:gd name="T3" fmla="*/ 82 h 196"/>
                  <a:gd name="T4" fmla="*/ 216 w 285"/>
                  <a:gd name="T5" fmla="*/ 59 h 196"/>
                  <a:gd name="T6" fmla="*/ 190 w 285"/>
                  <a:gd name="T7" fmla="*/ 16 h 196"/>
                  <a:gd name="T8" fmla="*/ 147 w 285"/>
                  <a:gd name="T9" fmla="*/ 42 h 196"/>
                  <a:gd name="T10" fmla="*/ 147 w 285"/>
                  <a:gd name="T11" fmla="*/ 46 h 196"/>
                  <a:gd name="T12" fmla="*/ 118 w 285"/>
                  <a:gd name="T13" fmla="*/ 10 h 196"/>
                  <a:gd name="T14" fmla="*/ 78 w 285"/>
                  <a:gd name="T15" fmla="*/ 33 h 196"/>
                  <a:gd name="T16" fmla="*/ 78 w 285"/>
                  <a:gd name="T17" fmla="*/ 33 h 196"/>
                  <a:gd name="T18" fmla="*/ 32 w 285"/>
                  <a:gd name="T19" fmla="*/ 3 h 196"/>
                  <a:gd name="T20" fmla="*/ 3 w 285"/>
                  <a:gd name="T21" fmla="*/ 46 h 196"/>
                  <a:gd name="T22" fmla="*/ 13 w 285"/>
                  <a:gd name="T23" fmla="*/ 91 h 196"/>
                  <a:gd name="T24" fmla="*/ 46 w 285"/>
                  <a:gd name="T25" fmla="*/ 121 h 196"/>
                  <a:gd name="T26" fmla="*/ 55 w 285"/>
                  <a:gd name="T27" fmla="*/ 121 h 196"/>
                  <a:gd name="T28" fmla="*/ 62 w 285"/>
                  <a:gd name="T29" fmla="*/ 118 h 196"/>
                  <a:gd name="T30" fmla="*/ 91 w 285"/>
                  <a:gd name="T31" fmla="*/ 144 h 196"/>
                  <a:gd name="T32" fmla="*/ 95 w 285"/>
                  <a:gd name="T33" fmla="*/ 144 h 196"/>
                  <a:gd name="T34" fmla="*/ 131 w 285"/>
                  <a:gd name="T35" fmla="*/ 127 h 196"/>
                  <a:gd name="T36" fmla="*/ 127 w 285"/>
                  <a:gd name="T37" fmla="*/ 131 h 196"/>
                  <a:gd name="T38" fmla="*/ 157 w 285"/>
                  <a:gd name="T39" fmla="*/ 173 h 196"/>
                  <a:gd name="T40" fmla="*/ 160 w 285"/>
                  <a:gd name="T41" fmla="*/ 173 h 196"/>
                  <a:gd name="T42" fmla="*/ 193 w 285"/>
                  <a:gd name="T43" fmla="*/ 157 h 196"/>
                  <a:gd name="T44" fmla="*/ 222 w 285"/>
                  <a:gd name="T45" fmla="*/ 196 h 196"/>
                  <a:gd name="T46" fmla="*/ 226 w 285"/>
                  <a:gd name="T47" fmla="*/ 196 h 196"/>
                  <a:gd name="T48" fmla="*/ 268 w 285"/>
                  <a:gd name="T49" fmla="*/ 167 h 196"/>
                  <a:gd name="T50" fmla="*/ 281 w 285"/>
                  <a:gd name="T51" fmla="*/ 108 h 196"/>
                  <a:gd name="T52" fmla="*/ 255 w 285"/>
                  <a:gd name="T53" fmla="*/ 6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85" h="196">
                    <a:moveTo>
                      <a:pt x="255" y="65"/>
                    </a:moveTo>
                    <a:cubicBezTo>
                      <a:pt x="236" y="62"/>
                      <a:pt x="219" y="69"/>
                      <a:pt x="213" y="82"/>
                    </a:cubicBezTo>
                    <a:cubicBezTo>
                      <a:pt x="216" y="59"/>
                      <a:pt x="216" y="59"/>
                      <a:pt x="216" y="59"/>
                    </a:cubicBezTo>
                    <a:cubicBezTo>
                      <a:pt x="222" y="39"/>
                      <a:pt x="209" y="19"/>
                      <a:pt x="190" y="16"/>
                    </a:cubicBezTo>
                    <a:cubicBezTo>
                      <a:pt x="170" y="13"/>
                      <a:pt x="150" y="23"/>
                      <a:pt x="147" y="42"/>
                    </a:cubicBezTo>
                    <a:cubicBezTo>
                      <a:pt x="147" y="46"/>
                      <a:pt x="147" y="46"/>
                      <a:pt x="147" y="46"/>
                    </a:cubicBezTo>
                    <a:cubicBezTo>
                      <a:pt x="147" y="29"/>
                      <a:pt x="134" y="13"/>
                      <a:pt x="118" y="10"/>
                    </a:cubicBezTo>
                    <a:cubicBezTo>
                      <a:pt x="101" y="6"/>
                      <a:pt x="82" y="16"/>
                      <a:pt x="78" y="33"/>
                    </a:cubicBezTo>
                    <a:cubicBezTo>
                      <a:pt x="78" y="33"/>
                      <a:pt x="78" y="33"/>
                      <a:pt x="78" y="33"/>
                    </a:cubicBezTo>
                    <a:cubicBezTo>
                      <a:pt x="72" y="13"/>
                      <a:pt x="49" y="0"/>
                      <a:pt x="32" y="3"/>
                    </a:cubicBezTo>
                    <a:cubicBezTo>
                      <a:pt x="13" y="10"/>
                      <a:pt x="0" y="26"/>
                      <a:pt x="3" y="46"/>
                    </a:cubicBezTo>
                    <a:cubicBezTo>
                      <a:pt x="13" y="91"/>
                      <a:pt x="13" y="91"/>
                      <a:pt x="13" y="91"/>
                    </a:cubicBezTo>
                    <a:cubicBezTo>
                      <a:pt x="16" y="105"/>
                      <a:pt x="29" y="121"/>
                      <a:pt x="46" y="121"/>
                    </a:cubicBezTo>
                    <a:cubicBezTo>
                      <a:pt x="49" y="121"/>
                      <a:pt x="52" y="121"/>
                      <a:pt x="55" y="121"/>
                    </a:cubicBezTo>
                    <a:cubicBezTo>
                      <a:pt x="59" y="121"/>
                      <a:pt x="59" y="121"/>
                      <a:pt x="62" y="118"/>
                    </a:cubicBezTo>
                    <a:cubicBezTo>
                      <a:pt x="65" y="131"/>
                      <a:pt x="78" y="141"/>
                      <a:pt x="91" y="144"/>
                    </a:cubicBezTo>
                    <a:cubicBezTo>
                      <a:pt x="95" y="144"/>
                      <a:pt x="95" y="144"/>
                      <a:pt x="95" y="144"/>
                    </a:cubicBezTo>
                    <a:cubicBezTo>
                      <a:pt x="108" y="144"/>
                      <a:pt x="121" y="137"/>
                      <a:pt x="131" y="127"/>
                    </a:cubicBezTo>
                    <a:cubicBezTo>
                      <a:pt x="127" y="131"/>
                      <a:pt x="127" y="131"/>
                      <a:pt x="127" y="131"/>
                    </a:cubicBezTo>
                    <a:cubicBezTo>
                      <a:pt x="124" y="147"/>
                      <a:pt x="137" y="167"/>
                      <a:pt x="157" y="173"/>
                    </a:cubicBezTo>
                    <a:cubicBezTo>
                      <a:pt x="157" y="173"/>
                      <a:pt x="157" y="173"/>
                      <a:pt x="160" y="173"/>
                    </a:cubicBezTo>
                    <a:cubicBezTo>
                      <a:pt x="173" y="173"/>
                      <a:pt x="186" y="167"/>
                      <a:pt x="193" y="157"/>
                    </a:cubicBezTo>
                    <a:cubicBezTo>
                      <a:pt x="193" y="173"/>
                      <a:pt x="203" y="190"/>
                      <a:pt x="222" y="196"/>
                    </a:cubicBezTo>
                    <a:cubicBezTo>
                      <a:pt x="222" y="196"/>
                      <a:pt x="222" y="196"/>
                      <a:pt x="226" y="196"/>
                    </a:cubicBezTo>
                    <a:cubicBezTo>
                      <a:pt x="242" y="196"/>
                      <a:pt x="262" y="186"/>
                      <a:pt x="268" y="167"/>
                    </a:cubicBezTo>
                    <a:cubicBezTo>
                      <a:pt x="281" y="108"/>
                      <a:pt x="281" y="108"/>
                      <a:pt x="281" y="108"/>
                    </a:cubicBezTo>
                    <a:cubicBezTo>
                      <a:pt x="285" y="88"/>
                      <a:pt x="272" y="69"/>
                      <a:pt x="255"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2" name="Freeform 318">
                <a:extLst>
                  <a:ext uri="{FF2B5EF4-FFF2-40B4-BE49-F238E27FC236}">
                    <a16:creationId xmlns:a16="http://schemas.microsoft.com/office/drawing/2014/main" id="{04733CC7-669E-4321-8AF7-BF7BC51135E0}"/>
                  </a:ext>
                </a:extLst>
              </p:cNvPr>
              <p:cNvSpPr>
                <a:spLocks/>
              </p:cNvSpPr>
              <p:nvPr/>
            </p:nvSpPr>
            <p:spPr bwMode="auto">
              <a:xfrm>
                <a:off x="4493" y="1376"/>
                <a:ext cx="68" cy="140"/>
              </a:xfrm>
              <a:custGeom>
                <a:avLst/>
                <a:gdLst>
                  <a:gd name="T0" fmla="*/ 141 w 141"/>
                  <a:gd name="T1" fmla="*/ 255 h 285"/>
                  <a:gd name="T2" fmla="*/ 111 w 141"/>
                  <a:gd name="T3" fmla="*/ 23 h 285"/>
                  <a:gd name="T4" fmla="*/ 82 w 141"/>
                  <a:gd name="T5" fmla="*/ 3 h 285"/>
                  <a:gd name="T6" fmla="*/ 0 w 141"/>
                  <a:gd name="T7" fmla="*/ 23 h 285"/>
                  <a:gd name="T8" fmla="*/ 75 w 141"/>
                  <a:gd name="T9" fmla="*/ 285 h 285"/>
                  <a:gd name="T10" fmla="*/ 111 w 141"/>
                  <a:gd name="T11" fmla="*/ 285 h 285"/>
                  <a:gd name="T12" fmla="*/ 141 w 141"/>
                  <a:gd name="T13" fmla="*/ 255 h 285"/>
                </a:gdLst>
                <a:ahLst/>
                <a:cxnLst>
                  <a:cxn ang="0">
                    <a:pos x="T0" y="T1"/>
                  </a:cxn>
                  <a:cxn ang="0">
                    <a:pos x="T2" y="T3"/>
                  </a:cxn>
                  <a:cxn ang="0">
                    <a:pos x="T4" y="T5"/>
                  </a:cxn>
                  <a:cxn ang="0">
                    <a:pos x="T6" y="T7"/>
                  </a:cxn>
                  <a:cxn ang="0">
                    <a:pos x="T8" y="T9"/>
                  </a:cxn>
                  <a:cxn ang="0">
                    <a:pos x="T10" y="T11"/>
                  </a:cxn>
                  <a:cxn ang="0">
                    <a:pos x="T12" y="T13"/>
                  </a:cxn>
                </a:cxnLst>
                <a:rect l="0" t="0" r="r" b="b"/>
                <a:pathLst>
                  <a:path w="141" h="285">
                    <a:moveTo>
                      <a:pt x="141" y="255"/>
                    </a:moveTo>
                    <a:cubicBezTo>
                      <a:pt x="111" y="23"/>
                      <a:pt x="111" y="23"/>
                      <a:pt x="111" y="23"/>
                    </a:cubicBezTo>
                    <a:cubicBezTo>
                      <a:pt x="108" y="7"/>
                      <a:pt x="95" y="0"/>
                      <a:pt x="82" y="3"/>
                    </a:cubicBezTo>
                    <a:cubicBezTo>
                      <a:pt x="0" y="23"/>
                      <a:pt x="0" y="23"/>
                      <a:pt x="0" y="23"/>
                    </a:cubicBezTo>
                    <a:cubicBezTo>
                      <a:pt x="0" y="23"/>
                      <a:pt x="85" y="108"/>
                      <a:pt x="75" y="285"/>
                    </a:cubicBezTo>
                    <a:cubicBezTo>
                      <a:pt x="111" y="285"/>
                      <a:pt x="111" y="285"/>
                      <a:pt x="111" y="285"/>
                    </a:cubicBezTo>
                    <a:cubicBezTo>
                      <a:pt x="128" y="285"/>
                      <a:pt x="141" y="272"/>
                      <a:pt x="141"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43" name="Freeform 319">
                <a:extLst>
                  <a:ext uri="{FF2B5EF4-FFF2-40B4-BE49-F238E27FC236}">
                    <a16:creationId xmlns:a16="http://schemas.microsoft.com/office/drawing/2014/main" id="{D3448CF4-7003-4C2A-A6DF-938D37B0444F}"/>
                  </a:ext>
                </a:extLst>
              </p:cNvPr>
              <p:cNvSpPr>
                <a:spLocks/>
              </p:cNvSpPr>
              <p:nvPr/>
            </p:nvSpPr>
            <p:spPr bwMode="auto">
              <a:xfrm>
                <a:off x="4138" y="1362"/>
                <a:ext cx="76" cy="154"/>
              </a:xfrm>
              <a:custGeom>
                <a:avLst/>
                <a:gdLst>
                  <a:gd name="T0" fmla="*/ 157 w 157"/>
                  <a:gd name="T1" fmla="*/ 29 h 314"/>
                  <a:gd name="T2" fmla="*/ 118 w 157"/>
                  <a:gd name="T3" fmla="*/ 6 h 314"/>
                  <a:gd name="T4" fmla="*/ 82 w 157"/>
                  <a:gd name="T5" fmla="*/ 19 h 314"/>
                  <a:gd name="T6" fmla="*/ 6 w 157"/>
                  <a:gd name="T7" fmla="*/ 268 h 314"/>
                  <a:gd name="T8" fmla="*/ 23 w 157"/>
                  <a:gd name="T9" fmla="*/ 301 h 314"/>
                  <a:gd name="T10" fmla="*/ 85 w 157"/>
                  <a:gd name="T11" fmla="*/ 314 h 314"/>
                  <a:gd name="T12" fmla="*/ 157 w 157"/>
                  <a:gd name="T13" fmla="*/ 29 h 314"/>
                </a:gdLst>
                <a:ahLst/>
                <a:cxnLst>
                  <a:cxn ang="0">
                    <a:pos x="T0" y="T1"/>
                  </a:cxn>
                  <a:cxn ang="0">
                    <a:pos x="T2" y="T3"/>
                  </a:cxn>
                  <a:cxn ang="0">
                    <a:pos x="T4" y="T5"/>
                  </a:cxn>
                  <a:cxn ang="0">
                    <a:pos x="T6" y="T7"/>
                  </a:cxn>
                  <a:cxn ang="0">
                    <a:pos x="T8" y="T9"/>
                  </a:cxn>
                  <a:cxn ang="0">
                    <a:pos x="T10" y="T11"/>
                  </a:cxn>
                  <a:cxn ang="0">
                    <a:pos x="T12" y="T13"/>
                  </a:cxn>
                </a:cxnLst>
                <a:rect l="0" t="0" r="r" b="b"/>
                <a:pathLst>
                  <a:path w="157" h="314">
                    <a:moveTo>
                      <a:pt x="157" y="29"/>
                    </a:moveTo>
                    <a:cubicBezTo>
                      <a:pt x="118" y="6"/>
                      <a:pt x="118" y="6"/>
                      <a:pt x="118" y="6"/>
                    </a:cubicBezTo>
                    <a:cubicBezTo>
                      <a:pt x="101" y="0"/>
                      <a:pt x="88" y="6"/>
                      <a:pt x="82" y="19"/>
                    </a:cubicBezTo>
                    <a:cubicBezTo>
                      <a:pt x="6" y="268"/>
                      <a:pt x="6" y="268"/>
                      <a:pt x="6" y="268"/>
                    </a:cubicBezTo>
                    <a:cubicBezTo>
                      <a:pt x="0" y="288"/>
                      <a:pt x="9" y="301"/>
                      <a:pt x="23" y="301"/>
                    </a:cubicBezTo>
                    <a:cubicBezTo>
                      <a:pt x="85" y="314"/>
                      <a:pt x="85" y="314"/>
                      <a:pt x="85" y="314"/>
                    </a:cubicBezTo>
                    <a:cubicBezTo>
                      <a:pt x="78" y="173"/>
                      <a:pt x="157" y="29"/>
                      <a:pt x="157"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grpSp>
        <p:nvGrpSpPr>
          <p:cNvPr id="22" name="Group 21">
            <a:extLst>
              <a:ext uri="{FF2B5EF4-FFF2-40B4-BE49-F238E27FC236}">
                <a16:creationId xmlns:a16="http://schemas.microsoft.com/office/drawing/2014/main" id="{ADD32AE2-B6A4-42A2-98F7-DA05DB902644}"/>
              </a:ext>
            </a:extLst>
          </p:cNvPr>
          <p:cNvGrpSpPr/>
          <p:nvPr/>
        </p:nvGrpSpPr>
        <p:grpSpPr>
          <a:xfrm>
            <a:off x="6577438" y="3088176"/>
            <a:ext cx="5350436" cy="753369"/>
            <a:chOff x="5776588" y="3219828"/>
            <a:chExt cx="5351195" cy="753477"/>
          </a:xfrm>
        </p:grpSpPr>
        <p:sp>
          <p:nvSpPr>
            <p:cNvPr id="334" name="Rectangle 333">
              <a:extLst>
                <a:ext uri="{FF2B5EF4-FFF2-40B4-BE49-F238E27FC236}">
                  <a16:creationId xmlns:a16="http://schemas.microsoft.com/office/drawing/2014/main" id="{CA6654A4-34B6-4E0F-A636-B5C4FBE702CE}"/>
                </a:ext>
              </a:extLst>
            </p:cNvPr>
            <p:cNvSpPr/>
            <p:nvPr/>
          </p:nvSpPr>
          <p:spPr bwMode="auto">
            <a:xfrm>
              <a:off x="5776588" y="3219828"/>
              <a:ext cx="5351195" cy="7534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0" rIns="0" bIns="0" numCol="1" spcCol="0" rtlCol="0" fromWordArt="0" anchor="ctr" anchorCtr="0" forceAA="0" compatLnSpc="1">
              <a:prstTxWarp prst="textNoShape">
                <a:avLst/>
              </a:prstTxWarp>
              <a:spAutoFit/>
            </a:bodyPr>
            <a:lstStyle/>
            <a:p>
              <a:pPr marL="0" marR="0" lvl="0" indent="0" algn="l" defTabSz="932026" rtl="0" eaLnBrk="1" fontAlgn="auto" latinLnBrk="0" hangingPunct="1">
                <a:lnSpc>
                  <a:spcPct val="100000"/>
                </a:lnSpc>
                <a:spcBef>
                  <a:spcPts val="0"/>
                </a:spcBef>
                <a:spcAft>
                  <a:spcPts val="60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Sell Microsoft cloud services for business with your added value</a:t>
              </a:r>
            </a:p>
          </p:txBody>
        </p:sp>
        <p:grpSp>
          <p:nvGrpSpPr>
            <p:cNvPr id="352" name="Group 336">
              <a:extLst>
                <a:ext uri="{FF2B5EF4-FFF2-40B4-BE49-F238E27FC236}">
                  <a16:creationId xmlns:a16="http://schemas.microsoft.com/office/drawing/2014/main" id="{7A23320F-CA9D-40D7-8DFF-E069BDE4DAD2}"/>
                </a:ext>
              </a:extLst>
            </p:cNvPr>
            <p:cNvGrpSpPr>
              <a:grpSpLocks noChangeAspect="1"/>
            </p:cNvGrpSpPr>
            <p:nvPr/>
          </p:nvGrpSpPr>
          <p:grpSpPr bwMode="auto">
            <a:xfrm>
              <a:off x="5805741" y="3353622"/>
              <a:ext cx="689078" cy="485888"/>
              <a:chOff x="4166" y="2723"/>
              <a:chExt cx="390" cy="275"/>
            </a:xfrm>
            <a:solidFill>
              <a:schemeClr val="accent1"/>
            </a:solidFill>
          </p:grpSpPr>
          <p:sp>
            <p:nvSpPr>
              <p:cNvPr id="353" name="Freeform 337">
                <a:extLst>
                  <a:ext uri="{FF2B5EF4-FFF2-40B4-BE49-F238E27FC236}">
                    <a16:creationId xmlns:a16="http://schemas.microsoft.com/office/drawing/2014/main" id="{E8BFFCDA-B1D3-4036-85D6-36DA7DA70359}"/>
                  </a:ext>
                </a:extLst>
              </p:cNvPr>
              <p:cNvSpPr>
                <a:spLocks/>
              </p:cNvSpPr>
              <p:nvPr/>
            </p:nvSpPr>
            <p:spPr bwMode="auto">
              <a:xfrm>
                <a:off x="4166" y="2723"/>
                <a:ext cx="390" cy="245"/>
              </a:xfrm>
              <a:custGeom>
                <a:avLst/>
                <a:gdLst>
                  <a:gd name="T0" fmla="*/ 390 w 390"/>
                  <a:gd name="T1" fmla="*/ 0 h 245"/>
                  <a:gd name="T2" fmla="*/ 282 w 390"/>
                  <a:gd name="T3" fmla="*/ 10 h 245"/>
                  <a:gd name="T4" fmla="*/ 310 w 390"/>
                  <a:gd name="T5" fmla="*/ 42 h 245"/>
                  <a:gd name="T6" fmla="*/ 227 w 390"/>
                  <a:gd name="T7" fmla="*/ 105 h 245"/>
                  <a:gd name="T8" fmla="*/ 173 w 390"/>
                  <a:gd name="T9" fmla="*/ 55 h 245"/>
                  <a:gd name="T10" fmla="*/ 0 w 390"/>
                  <a:gd name="T11" fmla="*/ 198 h 245"/>
                  <a:gd name="T12" fmla="*/ 0 w 390"/>
                  <a:gd name="T13" fmla="*/ 245 h 245"/>
                  <a:gd name="T14" fmla="*/ 172 w 390"/>
                  <a:gd name="T15" fmla="*/ 103 h 245"/>
                  <a:gd name="T16" fmla="*/ 225 w 390"/>
                  <a:gd name="T17" fmla="*/ 152 h 245"/>
                  <a:gd name="T18" fmla="*/ 334 w 390"/>
                  <a:gd name="T19" fmla="*/ 69 h 245"/>
                  <a:gd name="T20" fmla="*/ 363 w 390"/>
                  <a:gd name="T21" fmla="*/ 103 h 245"/>
                  <a:gd name="T22" fmla="*/ 390 w 390"/>
                  <a:gd name="T23"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245">
                    <a:moveTo>
                      <a:pt x="390" y="0"/>
                    </a:moveTo>
                    <a:lnTo>
                      <a:pt x="282" y="10"/>
                    </a:lnTo>
                    <a:lnTo>
                      <a:pt x="310" y="42"/>
                    </a:lnTo>
                    <a:lnTo>
                      <a:pt x="227" y="105"/>
                    </a:lnTo>
                    <a:lnTo>
                      <a:pt x="173" y="55"/>
                    </a:lnTo>
                    <a:lnTo>
                      <a:pt x="0" y="198"/>
                    </a:lnTo>
                    <a:lnTo>
                      <a:pt x="0" y="245"/>
                    </a:lnTo>
                    <a:lnTo>
                      <a:pt x="172" y="103"/>
                    </a:lnTo>
                    <a:lnTo>
                      <a:pt x="225" y="152"/>
                    </a:lnTo>
                    <a:lnTo>
                      <a:pt x="334" y="69"/>
                    </a:lnTo>
                    <a:lnTo>
                      <a:pt x="363" y="103"/>
                    </a:lnTo>
                    <a:lnTo>
                      <a:pt x="3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4" name="Freeform 338">
                <a:extLst>
                  <a:ext uri="{FF2B5EF4-FFF2-40B4-BE49-F238E27FC236}">
                    <a16:creationId xmlns:a16="http://schemas.microsoft.com/office/drawing/2014/main" id="{D86AD586-CA99-4859-AFAA-B9F10F4F35C3}"/>
                  </a:ext>
                </a:extLst>
              </p:cNvPr>
              <p:cNvSpPr>
                <a:spLocks/>
              </p:cNvSpPr>
              <p:nvPr/>
            </p:nvSpPr>
            <p:spPr bwMode="auto">
              <a:xfrm>
                <a:off x="4282" y="2857"/>
                <a:ext cx="102" cy="141"/>
              </a:xfrm>
              <a:custGeom>
                <a:avLst/>
                <a:gdLst>
                  <a:gd name="T0" fmla="*/ 0 w 102"/>
                  <a:gd name="T1" fmla="*/ 141 h 141"/>
                  <a:gd name="T2" fmla="*/ 102 w 102"/>
                  <a:gd name="T3" fmla="*/ 141 h 141"/>
                  <a:gd name="T4" fmla="*/ 102 w 102"/>
                  <a:gd name="T5" fmla="*/ 41 h 141"/>
                  <a:gd name="T6" fmla="*/ 56 w 102"/>
                  <a:gd name="T7" fmla="*/ 0 h 141"/>
                  <a:gd name="T8" fmla="*/ 0 w 102"/>
                  <a:gd name="T9" fmla="*/ 46 h 141"/>
                  <a:gd name="T10" fmla="*/ 0 w 102"/>
                  <a:gd name="T11" fmla="*/ 141 h 141"/>
                </a:gdLst>
                <a:ahLst/>
                <a:cxnLst>
                  <a:cxn ang="0">
                    <a:pos x="T0" y="T1"/>
                  </a:cxn>
                  <a:cxn ang="0">
                    <a:pos x="T2" y="T3"/>
                  </a:cxn>
                  <a:cxn ang="0">
                    <a:pos x="T4" y="T5"/>
                  </a:cxn>
                  <a:cxn ang="0">
                    <a:pos x="T6" y="T7"/>
                  </a:cxn>
                  <a:cxn ang="0">
                    <a:pos x="T8" y="T9"/>
                  </a:cxn>
                  <a:cxn ang="0">
                    <a:pos x="T10" y="T11"/>
                  </a:cxn>
                </a:cxnLst>
                <a:rect l="0" t="0" r="r" b="b"/>
                <a:pathLst>
                  <a:path w="102" h="141">
                    <a:moveTo>
                      <a:pt x="0" y="141"/>
                    </a:moveTo>
                    <a:lnTo>
                      <a:pt x="102" y="141"/>
                    </a:lnTo>
                    <a:lnTo>
                      <a:pt x="102" y="41"/>
                    </a:lnTo>
                    <a:lnTo>
                      <a:pt x="56" y="0"/>
                    </a:lnTo>
                    <a:lnTo>
                      <a:pt x="0" y="46"/>
                    </a:lnTo>
                    <a:lnTo>
                      <a:pt x="0" y="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5" name="Freeform 339">
                <a:extLst>
                  <a:ext uri="{FF2B5EF4-FFF2-40B4-BE49-F238E27FC236}">
                    <a16:creationId xmlns:a16="http://schemas.microsoft.com/office/drawing/2014/main" id="{4A222CCA-907F-45DC-A4C1-34592A3A460F}"/>
                  </a:ext>
                </a:extLst>
              </p:cNvPr>
              <p:cNvSpPr>
                <a:spLocks/>
              </p:cNvSpPr>
              <p:nvPr/>
            </p:nvSpPr>
            <p:spPr bwMode="auto">
              <a:xfrm>
                <a:off x="4401" y="2820"/>
                <a:ext cx="101" cy="178"/>
              </a:xfrm>
              <a:custGeom>
                <a:avLst/>
                <a:gdLst>
                  <a:gd name="T0" fmla="*/ 0 w 101"/>
                  <a:gd name="T1" fmla="*/ 79 h 178"/>
                  <a:gd name="T2" fmla="*/ 0 w 101"/>
                  <a:gd name="T3" fmla="*/ 178 h 178"/>
                  <a:gd name="T4" fmla="*/ 101 w 101"/>
                  <a:gd name="T5" fmla="*/ 178 h 178"/>
                  <a:gd name="T6" fmla="*/ 101 w 101"/>
                  <a:gd name="T7" fmla="*/ 0 h 178"/>
                  <a:gd name="T8" fmla="*/ 0 w 101"/>
                  <a:gd name="T9" fmla="*/ 79 h 178"/>
                </a:gdLst>
                <a:ahLst/>
                <a:cxnLst>
                  <a:cxn ang="0">
                    <a:pos x="T0" y="T1"/>
                  </a:cxn>
                  <a:cxn ang="0">
                    <a:pos x="T2" y="T3"/>
                  </a:cxn>
                  <a:cxn ang="0">
                    <a:pos x="T4" y="T5"/>
                  </a:cxn>
                  <a:cxn ang="0">
                    <a:pos x="T6" y="T7"/>
                  </a:cxn>
                  <a:cxn ang="0">
                    <a:pos x="T8" y="T9"/>
                  </a:cxn>
                </a:cxnLst>
                <a:rect l="0" t="0" r="r" b="b"/>
                <a:pathLst>
                  <a:path w="101" h="178">
                    <a:moveTo>
                      <a:pt x="0" y="79"/>
                    </a:moveTo>
                    <a:lnTo>
                      <a:pt x="0" y="178"/>
                    </a:lnTo>
                    <a:lnTo>
                      <a:pt x="101" y="178"/>
                    </a:lnTo>
                    <a:lnTo>
                      <a:pt x="101" y="0"/>
                    </a:lnTo>
                    <a:lnTo>
                      <a:pt x="0"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356" name="Freeform 340">
                <a:extLst>
                  <a:ext uri="{FF2B5EF4-FFF2-40B4-BE49-F238E27FC236}">
                    <a16:creationId xmlns:a16="http://schemas.microsoft.com/office/drawing/2014/main" id="{1818BB2F-E6C2-441E-A9B0-65F9184C3645}"/>
                  </a:ext>
                </a:extLst>
              </p:cNvPr>
              <p:cNvSpPr>
                <a:spLocks/>
              </p:cNvSpPr>
              <p:nvPr/>
            </p:nvSpPr>
            <p:spPr bwMode="auto">
              <a:xfrm>
                <a:off x="4166" y="2916"/>
                <a:ext cx="100" cy="82"/>
              </a:xfrm>
              <a:custGeom>
                <a:avLst/>
                <a:gdLst>
                  <a:gd name="T0" fmla="*/ 100 w 100"/>
                  <a:gd name="T1" fmla="*/ 0 h 82"/>
                  <a:gd name="T2" fmla="*/ 0 w 100"/>
                  <a:gd name="T3" fmla="*/ 82 h 82"/>
                  <a:gd name="T4" fmla="*/ 100 w 100"/>
                  <a:gd name="T5" fmla="*/ 82 h 82"/>
                  <a:gd name="T6" fmla="*/ 100 w 100"/>
                  <a:gd name="T7" fmla="*/ 0 h 82"/>
                </a:gdLst>
                <a:ahLst/>
                <a:cxnLst>
                  <a:cxn ang="0">
                    <a:pos x="T0" y="T1"/>
                  </a:cxn>
                  <a:cxn ang="0">
                    <a:pos x="T2" y="T3"/>
                  </a:cxn>
                  <a:cxn ang="0">
                    <a:pos x="T4" y="T5"/>
                  </a:cxn>
                  <a:cxn ang="0">
                    <a:pos x="T6" y="T7"/>
                  </a:cxn>
                </a:cxnLst>
                <a:rect l="0" t="0" r="r" b="b"/>
                <a:pathLst>
                  <a:path w="100" h="82">
                    <a:moveTo>
                      <a:pt x="100" y="0"/>
                    </a:moveTo>
                    <a:lnTo>
                      <a:pt x="0" y="82"/>
                    </a:lnTo>
                    <a:lnTo>
                      <a:pt x="100" y="82"/>
                    </a:lnTo>
                    <a:lnTo>
                      <a:pt x="10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84" name="Freeform: Shape 83">
            <a:extLst>
              <a:ext uri="{FF2B5EF4-FFF2-40B4-BE49-F238E27FC236}">
                <a16:creationId xmlns:a16="http://schemas.microsoft.com/office/drawing/2014/main" id="{EFC9DF05-20A1-4AE1-9A03-DA2FC800D06C}"/>
              </a:ext>
            </a:extLst>
          </p:cNvPr>
          <p:cNvSpPr/>
          <p:nvPr/>
        </p:nvSpPr>
        <p:spPr>
          <a:xfrm rot="19041743">
            <a:off x="764400" y="1750955"/>
            <a:ext cx="4777838" cy="4777836"/>
          </a:xfrm>
          <a:custGeom>
            <a:avLst/>
            <a:gdLst>
              <a:gd name="connsiteX0" fmla="*/ 2321475 w 4642950"/>
              <a:gd name="connsiteY0" fmla="*/ 0 h 4642950"/>
              <a:gd name="connsiteX1" fmla="*/ 4642950 w 4642950"/>
              <a:gd name="connsiteY1" fmla="*/ 2321475 h 4642950"/>
              <a:gd name="connsiteX2" fmla="*/ 2321475 w 4642950"/>
              <a:gd name="connsiteY2" fmla="*/ 2321475 h 4642950"/>
              <a:gd name="connsiteX3" fmla="*/ 2321475 w 4642950"/>
              <a:gd name="connsiteY3" fmla="*/ 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0"/>
                </a:moveTo>
                <a:cubicBezTo>
                  <a:pt x="3603590" y="0"/>
                  <a:pt x="4642950" y="1039360"/>
                  <a:pt x="4642950" y="2321475"/>
                </a:cubicBezTo>
                <a:lnTo>
                  <a:pt x="2321475" y="2321475"/>
                </a:lnTo>
                <a:lnTo>
                  <a:pt x="2321475"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1029471" rIns="532083" bIns="2476318"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E6D41A28-8D35-4B8D-87B4-3670B609D1C6}"/>
              </a:ext>
            </a:extLst>
          </p:cNvPr>
          <p:cNvSpPr/>
          <p:nvPr/>
        </p:nvSpPr>
        <p:spPr>
          <a:xfrm rot="19041743">
            <a:off x="873049" y="1868952"/>
            <a:ext cx="4777838" cy="4777836"/>
          </a:xfrm>
          <a:custGeom>
            <a:avLst/>
            <a:gdLst>
              <a:gd name="connsiteX0" fmla="*/ 4642950 w 4642950"/>
              <a:gd name="connsiteY0" fmla="*/ 2321475 h 4642950"/>
              <a:gd name="connsiteX1" fmla="*/ 2321475 w 4642950"/>
              <a:gd name="connsiteY1" fmla="*/ 4642950 h 4642950"/>
              <a:gd name="connsiteX2" fmla="*/ 2321475 w 4642950"/>
              <a:gd name="connsiteY2" fmla="*/ 2321475 h 4642950"/>
              <a:gd name="connsiteX3" fmla="*/ 464295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4642950" y="2321475"/>
                </a:moveTo>
                <a:cubicBezTo>
                  <a:pt x="4642950" y="3603590"/>
                  <a:pt x="3603590" y="4642950"/>
                  <a:pt x="2321475" y="4642950"/>
                </a:cubicBezTo>
                <a:lnTo>
                  <a:pt x="2321475" y="2321475"/>
                </a:lnTo>
                <a:lnTo>
                  <a:pt x="464295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31584" tIns="2476318" rIns="532083"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018A6A0-3913-416F-BA76-258B0C1F3C7B}"/>
              </a:ext>
            </a:extLst>
          </p:cNvPr>
          <p:cNvSpPr/>
          <p:nvPr/>
        </p:nvSpPr>
        <p:spPr>
          <a:xfrm rot="19041743">
            <a:off x="755051" y="1977600"/>
            <a:ext cx="4777838" cy="4777836"/>
          </a:xfrm>
          <a:custGeom>
            <a:avLst/>
            <a:gdLst>
              <a:gd name="connsiteX0" fmla="*/ 2321475 w 4642950"/>
              <a:gd name="connsiteY0" fmla="*/ 4642950 h 4642950"/>
              <a:gd name="connsiteX1" fmla="*/ 0 w 4642950"/>
              <a:gd name="connsiteY1" fmla="*/ 2321475 h 4642950"/>
              <a:gd name="connsiteX2" fmla="*/ 2321475 w 4642950"/>
              <a:gd name="connsiteY2" fmla="*/ 2321475 h 4642950"/>
              <a:gd name="connsiteX3" fmla="*/ 2321475 w 4642950"/>
              <a:gd name="connsiteY3" fmla="*/ 4642950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2321475" y="4642950"/>
                </a:moveTo>
                <a:cubicBezTo>
                  <a:pt x="1039360" y="4642950"/>
                  <a:pt x="0" y="3603590"/>
                  <a:pt x="0" y="2321475"/>
                </a:cubicBezTo>
                <a:lnTo>
                  <a:pt x="2321475" y="2321475"/>
                </a:lnTo>
                <a:lnTo>
                  <a:pt x="2321475" y="464295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32082" tIns="2476318" rIns="2531585" bIns="1029471" numCol="1" spcCol="1270" anchor="ctr" anchorCtr="0">
            <a:noAutofit/>
          </a:bodyPr>
          <a:lstStyle/>
          <a:p>
            <a:pPr marL="0" marR="0" lvl="0" indent="0" algn="ctr" defTabSz="2355398" rtl="0" eaLnBrk="1" fontAlgn="auto" latinLnBrk="0" hangingPunct="1">
              <a:lnSpc>
                <a:spcPct val="90000"/>
              </a:lnSpc>
              <a:spcBef>
                <a:spcPct val="0"/>
              </a:spcBef>
              <a:spcAft>
                <a:spcPct val="35000"/>
              </a:spcAft>
              <a:buClrTx/>
              <a:buSzTx/>
              <a:buFontTx/>
              <a:buNone/>
              <a:tabLst/>
              <a:defRPr/>
            </a:pPr>
            <a:endParaRPr kumimoji="0" lang="en-US" sz="52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94B1BF62-9DCC-496D-BABB-B71EFF654CF3}"/>
              </a:ext>
            </a:extLst>
          </p:cNvPr>
          <p:cNvSpPr/>
          <p:nvPr/>
        </p:nvSpPr>
        <p:spPr>
          <a:xfrm rot="19041743">
            <a:off x="646403" y="1859601"/>
            <a:ext cx="4777838" cy="4777836"/>
          </a:xfrm>
          <a:custGeom>
            <a:avLst/>
            <a:gdLst>
              <a:gd name="connsiteX0" fmla="*/ 0 w 4642950"/>
              <a:gd name="connsiteY0" fmla="*/ 2321475 h 4642950"/>
              <a:gd name="connsiteX1" fmla="*/ 2321475 w 4642950"/>
              <a:gd name="connsiteY1" fmla="*/ 0 h 4642950"/>
              <a:gd name="connsiteX2" fmla="*/ 2321475 w 4642950"/>
              <a:gd name="connsiteY2" fmla="*/ 2321475 h 4642950"/>
              <a:gd name="connsiteX3" fmla="*/ 0 w 4642950"/>
              <a:gd name="connsiteY3" fmla="*/ 2321475 h 4642950"/>
            </a:gdLst>
            <a:ahLst/>
            <a:cxnLst>
              <a:cxn ang="0">
                <a:pos x="connsiteX0" y="connsiteY0"/>
              </a:cxn>
              <a:cxn ang="0">
                <a:pos x="connsiteX1" y="connsiteY1"/>
              </a:cxn>
              <a:cxn ang="0">
                <a:pos x="connsiteX2" y="connsiteY2"/>
              </a:cxn>
              <a:cxn ang="0">
                <a:pos x="connsiteX3" y="connsiteY3"/>
              </a:cxn>
            </a:cxnLst>
            <a:rect l="l" t="t" r="r" b="b"/>
            <a:pathLst>
              <a:path w="4642950" h="4642950">
                <a:moveTo>
                  <a:pt x="0" y="2321475"/>
                </a:moveTo>
                <a:cubicBezTo>
                  <a:pt x="0" y="1039360"/>
                  <a:pt x="1039360" y="0"/>
                  <a:pt x="2321475" y="0"/>
                </a:cubicBezTo>
                <a:lnTo>
                  <a:pt x="2321475" y="2321475"/>
                </a:lnTo>
                <a:lnTo>
                  <a:pt x="0" y="232147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7319" tIns="1044708" rIns="2546823" bIns="2491555" numCol="1" spcCol="1270" anchor="ctr" anchorCtr="0">
            <a:noAutofit/>
          </a:bodyPr>
          <a:lstStyle/>
          <a:p>
            <a:pPr marL="0" marR="0" lvl="0" indent="0" algn="ctr" defTabSz="2888695" rtl="0" eaLnBrk="1" fontAlgn="auto" latinLnBrk="0" hangingPunct="1">
              <a:lnSpc>
                <a:spcPct val="90000"/>
              </a:lnSpc>
              <a:spcBef>
                <a:spcPct val="0"/>
              </a:spcBef>
              <a:spcAft>
                <a:spcPct val="35000"/>
              </a:spcAft>
              <a:buClrTx/>
              <a:buSzTx/>
              <a:buFontTx/>
              <a:buNone/>
              <a:tabLst/>
              <a:defRPr/>
            </a:pPr>
            <a:endParaRPr kumimoji="0" lang="en-US" sz="6499"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100" name="TextBox 99">
            <a:extLst>
              <a:ext uri="{FF2B5EF4-FFF2-40B4-BE49-F238E27FC236}">
                <a16:creationId xmlns:a16="http://schemas.microsoft.com/office/drawing/2014/main" id="{FDEC2C6B-0BF1-4379-819D-7257F3ECACAB}"/>
              </a:ext>
            </a:extLst>
          </p:cNvPr>
          <p:cNvSpPr txBox="1"/>
          <p:nvPr/>
        </p:nvSpPr>
        <p:spPr>
          <a:xfrm rot="171099">
            <a:off x="2070904" y="2245940"/>
            <a:ext cx="2328799" cy="1484703"/>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Microsoft Azure</a:t>
            </a:r>
          </a:p>
        </p:txBody>
      </p:sp>
      <p:sp>
        <p:nvSpPr>
          <p:cNvPr id="101" name="TextBox 100">
            <a:extLst>
              <a:ext uri="{FF2B5EF4-FFF2-40B4-BE49-F238E27FC236}">
                <a16:creationId xmlns:a16="http://schemas.microsoft.com/office/drawing/2014/main" id="{2DDFD3CB-5686-4748-848D-E2D43B1A5937}"/>
              </a:ext>
            </a:extLst>
          </p:cNvPr>
          <p:cNvSpPr txBox="1"/>
          <p:nvPr/>
        </p:nvSpPr>
        <p:spPr>
          <a:xfrm rot="5668092">
            <a:off x="3566222" y="3827704"/>
            <a:ext cx="2198948" cy="1026596"/>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Dynamic 365</a:t>
            </a:r>
          </a:p>
        </p:txBody>
      </p:sp>
      <p:sp>
        <p:nvSpPr>
          <p:cNvPr id="102" name="TextBox 101">
            <a:extLst>
              <a:ext uri="{FF2B5EF4-FFF2-40B4-BE49-F238E27FC236}">
                <a16:creationId xmlns:a16="http://schemas.microsoft.com/office/drawing/2014/main" id="{D8D5C6B1-FD76-4001-9880-D283D705561E}"/>
              </a:ext>
            </a:extLst>
          </p:cNvPr>
          <p:cNvSpPr txBox="1"/>
          <p:nvPr/>
        </p:nvSpPr>
        <p:spPr>
          <a:xfrm rot="16138636">
            <a:off x="793729" y="3822588"/>
            <a:ext cx="1676368" cy="961537"/>
          </a:xfrm>
          <a:prstGeom prst="rect">
            <a:avLst/>
          </a:prstGeom>
          <a:noFill/>
        </p:spPr>
        <p:txBody>
          <a:bodyPr spcFirstLastPara="1" wrap="square" lIns="0" tIns="0" rIns="0" bIns="0" numCol="1" rtlCol="0">
            <a:prstTxWarp prst="textArchUp">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Office 365</a:t>
            </a:r>
          </a:p>
        </p:txBody>
      </p:sp>
      <p:sp>
        <p:nvSpPr>
          <p:cNvPr id="88" name="Freeform 225">
            <a:extLst>
              <a:ext uri="{FF2B5EF4-FFF2-40B4-BE49-F238E27FC236}">
                <a16:creationId xmlns:a16="http://schemas.microsoft.com/office/drawing/2014/main" id="{167238C0-7066-412C-9494-06272395CF27}"/>
              </a:ext>
            </a:extLst>
          </p:cNvPr>
          <p:cNvSpPr>
            <a:spLocks/>
          </p:cNvSpPr>
          <p:nvPr/>
        </p:nvSpPr>
        <p:spPr bwMode="auto">
          <a:xfrm rot="26225">
            <a:off x="3230963" y="2811032"/>
            <a:ext cx="1453531" cy="2169189"/>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89" name="Freeform 278">
            <a:extLst>
              <a:ext uri="{FF2B5EF4-FFF2-40B4-BE49-F238E27FC236}">
                <a16:creationId xmlns:a16="http://schemas.microsoft.com/office/drawing/2014/main" id="{BC4B42AE-F0C6-4446-8B5F-5C21C210C3B0}"/>
              </a:ext>
            </a:extLst>
          </p:cNvPr>
          <p:cNvSpPr>
            <a:spLocks/>
          </p:cNvSpPr>
          <p:nvPr/>
        </p:nvSpPr>
        <p:spPr bwMode="auto">
          <a:xfrm rot="26225">
            <a:off x="1667989" y="2799085"/>
            <a:ext cx="1447182" cy="2169189"/>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90" name="Oval 223">
            <a:extLst>
              <a:ext uri="{FF2B5EF4-FFF2-40B4-BE49-F238E27FC236}">
                <a16:creationId xmlns:a16="http://schemas.microsoft.com/office/drawing/2014/main" id="{FF5F0699-141C-4027-99A4-D7DDF9C44C82}"/>
              </a:ext>
            </a:extLst>
          </p:cNvPr>
          <p:cNvSpPr>
            <a:spLocks noChangeArrowheads="1"/>
          </p:cNvSpPr>
          <p:nvPr/>
        </p:nvSpPr>
        <p:spPr bwMode="auto">
          <a:xfrm rot="26225">
            <a:off x="1437577" y="2550783"/>
            <a:ext cx="3421679" cy="34121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1" name="Freeform 224">
            <a:extLst>
              <a:ext uri="{FF2B5EF4-FFF2-40B4-BE49-F238E27FC236}">
                <a16:creationId xmlns:a16="http://schemas.microsoft.com/office/drawing/2014/main" id="{D8C9D4BB-490E-429D-B250-D1C1A7E97E64}"/>
              </a:ext>
            </a:extLst>
          </p:cNvPr>
          <p:cNvSpPr>
            <a:spLocks/>
          </p:cNvSpPr>
          <p:nvPr/>
        </p:nvSpPr>
        <p:spPr bwMode="auto">
          <a:xfrm rot="26225">
            <a:off x="3208528" y="2798170"/>
            <a:ext cx="1496588" cy="2142517"/>
          </a:xfrm>
          <a:custGeom>
            <a:avLst/>
            <a:gdLst>
              <a:gd name="T0" fmla="*/ 0 w 561"/>
              <a:gd name="T1" fmla="*/ 0 h 803"/>
              <a:gd name="T2" fmla="*/ 465 w 561"/>
              <a:gd name="T3" fmla="*/ 268 h 803"/>
              <a:gd name="T4" fmla="*/ 465 w 561"/>
              <a:gd name="T5" fmla="*/ 803 h 803"/>
              <a:gd name="T6" fmla="*/ 0 w 561"/>
              <a:gd name="T7" fmla="*/ 535 h 803"/>
              <a:gd name="T8" fmla="*/ 0 w 561"/>
              <a:gd name="T9" fmla="*/ 0 h 803"/>
            </a:gdLst>
            <a:ahLst/>
            <a:cxnLst>
              <a:cxn ang="0">
                <a:pos x="T0" y="T1"/>
              </a:cxn>
              <a:cxn ang="0">
                <a:pos x="T2" y="T3"/>
              </a:cxn>
              <a:cxn ang="0">
                <a:pos x="T4" y="T5"/>
              </a:cxn>
              <a:cxn ang="0">
                <a:pos x="T6" y="T7"/>
              </a:cxn>
              <a:cxn ang="0">
                <a:pos x="T8" y="T9"/>
              </a:cxn>
            </a:cxnLst>
            <a:rect l="0" t="0" r="r" b="b"/>
            <a:pathLst>
              <a:path w="561" h="803">
                <a:moveTo>
                  <a:pt x="0" y="0"/>
                </a:moveTo>
                <a:cubicBezTo>
                  <a:pt x="192" y="0"/>
                  <a:pt x="369" y="102"/>
                  <a:pt x="465" y="268"/>
                </a:cubicBezTo>
                <a:cubicBezTo>
                  <a:pt x="561" y="433"/>
                  <a:pt x="561" y="637"/>
                  <a:pt x="465" y="803"/>
                </a:cubicBezTo>
                <a:cubicBezTo>
                  <a:pt x="0" y="535"/>
                  <a:pt x="0" y="535"/>
                  <a:pt x="0" y="535"/>
                </a:cubicBezTo>
                <a:lnTo>
                  <a:pt x="0"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2" name="Freeform 225">
            <a:extLst>
              <a:ext uri="{FF2B5EF4-FFF2-40B4-BE49-F238E27FC236}">
                <a16:creationId xmlns:a16="http://schemas.microsoft.com/office/drawing/2014/main" id="{2FF865F2-438C-4946-A208-F25BB73D235B}"/>
              </a:ext>
            </a:extLst>
          </p:cNvPr>
          <p:cNvSpPr>
            <a:spLocks/>
          </p:cNvSpPr>
          <p:nvPr/>
        </p:nvSpPr>
        <p:spPr bwMode="auto">
          <a:xfrm rot="26225">
            <a:off x="3206957" y="2794754"/>
            <a:ext cx="1436280" cy="2145690"/>
          </a:xfrm>
          <a:custGeom>
            <a:avLst/>
            <a:gdLst>
              <a:gd name="T0" fmla="*/ 1 w 539"/>
              <a:gd name="T1" fmla="*/ 1 h 804"/>
              <a:gd name="T2" fmla="*/ 1 w 539"/>
              <a:gd name="T3" fmla="*/ 2 h 804"/>
              <a:gd name="T4" fmla="*/ 466 w 539"/>
              <a:gd name="T5" fmla="*/ 269 h 804"/>
              <a:gd name="T6" fmla="*/ 537 w 539"/>
              <a:gd name="T7" fmla="*/ 536 h 804"/>
              <a:gd name="T8" fmla="*/ 466 w 539"/>
              <a:gd name="T9" fmla="*/ 803 h 804"/>
              <a:gd name="T10" fmla="*/ 466 w 539"/>
              <a:gd name="T11" fmla="*/ 804 h 804"/>
              <a:gd name="T12" fmla="*/ 466 w 539"/>
              <a:gd name="T13" fmla="*/ 803 h 804"/>
              <a:gd name="T14" fmla="*/ 1 w 539"/>
              <a:gd name="T15" fmla="*/ 536 h 804"/>
              <a:gd name="T16" fmla="*/ 1 w 539"/>
              <a:gd name="T17" fmla="*/ 1 h 804"/>
              <a:gd name="T18" fmla="*/ 1 w 539"/>
              <a:gd name="T19" fmla="*/ 1 h 804"/>
              <a:gd name="T20" fmla="*/ 1 w 539"/>
              <a:gd name="T21" fmla="*/ 2 h 804"/>
              <a:gd name="T22" fmla="*/ 1 w 539"/>
              <a:gd name="T23" fmla="*/ 1 h 804"/>
              <a:gd name="T24" fmla="*/ 0 w 539"/>
              <a:gd name="T25" fmla="*/ 1 h 804"/>
              <a:gd name="T26" fmla="*/ 0 w 539"/>
              <a:gd name="T27" fmla="*/ 536 h 804"/>
              <a:gd name="T28" fmla="*/ 0 w 539"/>
              <a:gd name="T29" fmla="*/ 537 h 804"/>
              <a:gd name="T30" fmla="*/ 466 w 539"/>
              <a:gd name="T31" fmla="*/ 804 h 804"/>
              <a:gd name="T32" fmla="*/ 467 w 539"/>
              <a:gd name="T33" fmla="*/ 804 h 804"/>
              <a:gd name="T34" fmla="*/ 539 w 539"/>
              <a:gd name="T35" fmla="*/ 536 h 804"/>
              <a:gd name="T36" fmla="*/ 467 w 539"/>
              <a:gd name="T37" fmla="*/ 268 h 804"/>
              <a:gd name="T38" fmla="*/ 1 w 539"/>
              <a:gd name="T39" fmla="*/ 0 h 804"/>
              <a:gd name="T40" fmla="*/ 0 w 539"/>
              <a:gd name="T41" fmla="*/ 1 h 804"/>
              <a:gd name="T42" fmla="*/ 0 w 539"/>
              <a:gd name="T43" fmla="*/ 1 h 804"/>
              <a:gd name="T44" fmla="*/ 1 w 539"/>
              <a:gd name="T45" fmla="*/ 1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39" h="804">
                <a:moveTo>
                  <a:pt x="1" y="1"/>
                </a:moveTo>
                <a:cubicBezTo>
                  <a:pt x="1" y="2"/>
                  <a:pt x="1" y="2"/>
                  <a:pt x="1" y="2"/>
                </a:cubicBezTo>
                <a:cubicBezTo>
                  <a:pt x="192" y="2"/>
                  <a:pt x="370" y="104"/>
                  <a:pt x="466" y="269"/>
                </a:cubicBezTo>
                <a:cubicBezTo>
                  <a:pt x="513" y="352"/>
                  <a:pt x="537" y="444"/>
                  <a:pt x="537" y="536"/>
                </a:cubicBezTo>
                <a:cubicBezTo>
                  <a:pt x="537" y="628"/>
                  <a:pt x="513" y="721"/>
                  <a:pt x="466" y="803"/>
                </a:cubicBezTo>
                <a:cubicBezTo>
                  <a:pt x="466" y="804"/>
                  <a:pt x="466" y="804"/>
                  <a:pt x="466" y="804"/>
                </a:cubicBezTo>
                <a:cubicBezTo>
                  <a:pt x="466" y="803"/>
                  <a:pt x="466" y="803"/>
                  <a:pt x="466" y="803"/>
                </a:cubicBezTo>
                <a:cubicBezTo>
                  <a:pt x="1" y="536"/>
                  <a:pt x="1" y="536"/>
                  <a:pt x="1" y="536"/>
                </a:cubicBezTo>
                <a:cubicBezTo>
                  <a:pt x="1" y="1"/>
                  <a:pt x="1" y="1"/>
                  <a:pt x="1" y="1"/>
                </a:cubicBezTo>
                <a:cubicBezTo>
                  <a:pt x="1" y="1"/>
                  <a:pt x="1" y="1"/>
                  <a:pt x="1" y="1"/>
                </a:cubicBezTo>
                <a:cubicBezTo>
                  <a:pt x="1" y="2"/>
                  <a:pt x="1" y="2"/>
                  <a:pt x="1" y="2"/>
                </a:cubicBezTo>
                <a:cubicBezTo>
                  <a:pt x="1" y="1"/>
                  <a:pt x="1" y="1"/>
                  <a:pt x="1" y="1"/>
                </a:cubicBezTo>
                <a:cubicBezTo>
                  <a:pt x="0" y="1"/>
                  <a:pt x="0" y="1"/>
                  <a:pt x="0" y="1"/>
                </a:cubicBezTo>
                <a:cubicBezTo>
                  <a:pt x="0" y="536"/>
                  <a:pt x="0" y="536"/>
                  <a:pt x="0" y="536"/>
                </a:cubicBezTo>
                <a:cubicBezTo>
                  <a:pt x="0" y="537"/>
                  <a:pt x="0" y="537"/>
                  <a:pt x="0" y="537"/>
                </a:cubicBezTo>
                <a:cubicBezTo>
                  <a:pt x="466" y="804"/>
                  <a:pt x="466" y="804"/>
                  <a:pt x="466" y="804"/>
                </a:cubicBezTo>
                <a:cubicBezTo>
                  <a:pt x="467" y="804"/>
                  <a:pt x="467" y="804"/>
                  <a:pt x="467" y="804"/>
                </a:cubicBezTo>
                <a:cubicBezTo>
                  <a:pt x="515" y="721"/>
                  <a:pt x="539" y="629"/>
                  <a:pt x="539" y="536"/>
                </a:cubicBezTo>
                <a:cubicBezTo>
                  <a:pt x="539" y="444"/>
                  <a:pt x="515" y="351"/>
                  <a:pt x="467" y="268"/>
                </a:cubicBezTo>
                <a:cubicBezTo>
                  <a:pt x="371" y="102"/>
                  <a:pt x="193" y="0"/>
                  <a:pt x="1" y="0"/>
                </a:cubicBezTo>
                <a:cubicBezTo>
                  <a:pt x="0" y="1"/>
                  <a:pt x="0" y="1"/>
                  <a:pt x="0" y="1"/>
                </a:cubicBezTo>
                <a:cubicBezTo>
                  <a:pt x="0" y="1"/>
                  <a:pt x="0" y="1"/>
                  <a:pt x="0" y="1"/>
                </a:cubicBezTo>
                <a:lnTo>
                  <a:pt x="1"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3" name="Freeform 249">
            <a:extLst>
              <a:ext uri="{FF2B5EF4-FFF2-40B4-BE49-F238E27FC236}">
                <a16:creationId xmlns:a16="http://schemas.microsoft.com/office/drawing/2014/main" id="{B333E6D3-5768-4C85-982D-B3C096EE158D}"/>
              </a:ext>
            </a:extLst>
          </p:cNvPr>
          <p:cNvSpPr>
            <a:spLocks/>
          </p:cNvSpPr>
          <p:nvPr/>
        </p:nvSpPr>
        <p:spPr bwMode="auto">
          <a:xfrm rot="26225">
            <a:off x="1901404" y="4318739"/>
            <a:ext cx="2483732" cy="1433107"/>
          </a:xfrm>
          <a:custGeom>
            <a:avLst/>
            <a:gdLst>
              <a:gd name="T0" fmla="*/ 931 w 931"/>
              <a:gd name="T1" fmla="*/ 269 h 537"/>
              <a:gd name="T2" fmla="*/ 465 w 931"/>
              <a:gd name="T3" fmla="*/ 537 h 537"/>
              <a:gd name="T4" fmla="*/ 0 w 931"/>
              <a:gd name="T5" fmla="*/ 269 h 537"/>
              <a:gd name="T6" fmla="*/ 465 w 931"/>
              <a:gd name="T7" fmla="*/ 0 h 537"/>
              <a:gd name="T8" fmla="*/ 931 w 931"/>
              <a:gd name="T9" fmla="*/ 269 h 537"/>
            </a:gdLst>
            <a:ahLst/>
            <a:cxnLst>
              <a:cxn ang="0">
                <a:pos x="T0" y="T1"/>
              </a:cxn>
              <a:cxn ang="0">
                <a:pos x="T2" y="T3"/>
              </a:cxn>
              <a:cxn ang="0">
                <a:pos x="T4" y="T5"/>
              </a:cxn>
              <a:cxn ang="0">
                <a:pos x="T6" y="T7"/>
              </a:cxn>
              <a:cxn ang="0">
                <a:pos x="T8" y="T9"/>
              </a:cxn>
            </a:cxnLst>
            <a:rect l="0" t="0" r="r" b="b"/>
            <a:pathLst>
              <a:path w="931" h="537">
                <a:moveTo>
                  <a:pt x="931" y="269"/>
                </a:moveTo>
                <a:cubicBezTo>
                  <a:pt x="835" y="435"/>
                  <a:pt x="658" y="537"/>
                  <a:pt x="465" y="537"/>
                </a:cubicBezTo>
                <a:cubicBezTo>
                  <a:pt x="273" y="537"/>
                  <a:pt x="96" y="435"/>
                  <a:pt x="0" y="269"/>
                </a:cubicBezTo>
                <a:cubicBezTo>
                  <a:pt x="465" y="0"/>
                  <a:pt x="465" y="0"/>
                  <a:pt x="465" y="0"/>
                </a:cubicBezTo>
                <a:lnTo>
                  <a:pt x="931" y="269"/>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4" name="Freeform 250">
            <a:extLst>
              <a:ext uri="{FF2B5EF4-FFF2-40B4-BE49-F238E27FC236}">
                <a16:creationId xmlns:a16="http://schemas.microsoft.com/office/drawing/2014/main" id="{311FC618-7B07-4D0C-8F12-005C8EBE340D}"/>
              </a:ext>
            </a:extLst>
          </p:cNvPr>
          <p:cNvSpPr>
            <a:spLocks/>
          </p:cNvSpPr>
          <p:nvPr/>
        </p:nvSpPr>
        <p:spPr bwMode="auto">
          <a:xfrm rot="26225">
            <a:off x="1898219" y="4318731"/>
            <a:ext cx="2488494" cy="1436282"/>
          </a:xfrm>
          <a:custGeom>
            <a:avLst/>
            <a:gdLst>
              <a:gd name="T0" fmla="*/ 932 w 933"/>
              <a:gd name="T1" fmla="*/ 269 h 538"/>
              <a:gd name="T2" fmla="*/ 931 w 933"/>
              <a:gd name="T3" fmla="*/ 268 h 538"/>
              <a:gd name="T4" fmla="*/ 466 w 933"/>
              <a:gd name="T5" fmla="*/ 536 h 538"/>
              <a:gd name="T6" fmla="*/ 2 w 933"/>
              <a:gd name="T7" fmla="*/ 268 h 538"/>
              <a:gd name="T8" fmla="*/ 1 w 933"/>
              <a:gd name="T9" fmla="*/ 269 h 538"/>
              <a:gd name="T10" fmla="*/ 1 w 933"/>
              <a:gd name="T11" fmla="*/ 269 h 538"/>
              <a:gd name="T12" fmla="*/ 466 w 933"/>
              <a:gd name="T13" fmla="*/ 1 h 538"/>
              <a:gd name="T14" fmla="*/ 932 w 933"/>
              <a:gd name="T15" fmla="*/ 269 h 538"/>
              <a:gd name="T16" fmla="*/ 932 w 933"/>
              <a:gd name="T17" fmla="*/ 269 h 538"/>
              <a:gd name="T18" fmla="*/ 931 w 933"/>
              <a:gd name="T19" fmla="*/ 268 h 538"/>
              <a:gd name="T20" fmla="*/ 932 w 933"/>
              <a:gd name="T21" fmla="*/ 269 h 538"/>
              <a:gd name="T22" fmla="*/ 932 w 933"/>
              <a:gd name="T23" fmla="*/ 268 h 538"/>
              <a:gd name="T24" fmla="*/ 467 w 933"/>
              <a:gd name="T25" fmla="*/ 0 h 538"/>
              <a:gd name="T26" fmla="*/ 466 w 933"/>
              <a:gd name="T27" fmla="*/ 0 h 538"/>
              <a:gd name="T28" fmla="*/ 1 w 933"/>
              <a:gd name="T29" fmla="*/ 268 h 538"/>
              <a:gd name="T30" fmla="*/ 0 w 933"/>
              <a:gd name="T31" fmla="*/ 268 h 538"/>
              <a:gd name="T32" fmla="*/ 0 w 933"/>
              <a:gd name="T33" fmla="*/ 269 h 538"/>
              <a:gd name="T34" fmla="*/ 466 w 933"/>
              <a:gd name="T35" fmla="*/ 538 h 538"/>
              <a:gd name="T36" fmla="*/ 933 w 933"/>
              <a:gd name="T37" fmla="*/ 269 h 538"/>
              <a:gd name="T38" fmla="*/ 933 w 933"/>
              <a:gd name="T39" fmla="*/ 268 h 538"/>
              <a:gd name="T40" fmla="*/ 932 w 933"/>
              <a:gd name="T41" fmla="*/ 268 h 538"/>
              <a:gd name="T42" fmla="*/ 932 w 933"/>
              <a:gd name="T43" fmla="*/ 269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3" h="538">
                <a:moveTo>
                  <a:pt x="932" y="269"/>
                </a:moveTo>
                <a:cubicBezTo>
                  <a:pt x="931" y="268"/>
                  <a:pt x="931" y="268"/>
                  <a:pt x="931" y="268"/>
                </a:cubicBezTo>
                <a:cubicBezTo>
                  <a:pt x="835" y="434"/>
                  <a:pt x="658" y="536"/>
                  <a:pt x="466" y="536"/>
                </a:cubicBezTo>
                <a:cubicBezTo>
                  <a:pt x="275" y="536"/>
                  <a:pt x="97" y="434"/>
                  <a:pt x="2" y="268"/>
                </a:cubicBezTo>
                <a:cubicBezTo>
                  <a:pt x="1" y="269"/>
                  <a:pt x="1" y="269"/>
                  <a:pt x="1" y="269"/>
                </a:cubicBezTo>
                <a:cubicBezTo>
                  <a:pt x="1" y="269"/>
                  <a:pt x="1" y="269"/>
                  <a:pt x="1" y="269"/>
                </a:cubicBezTo>
                <a:cubicBezTo>
                  <a:pt x="466" y="1"/>
                  <a:pt x="466" y="1"/>
                  <a:pt x="466" y="1"/>
                </a:cubicBezTo>
                <a:cubicBezTo>
                  <a:pt x="932" y="269"/>
                  <a:pt x="932" y="269"/>
                  <a:pt x="932" y="269"/>
                </a:cubicBezTo>
                <a:cubicBezTo>
                  <a:pt x="932" y="269"/>
                  <a:pt x="932" y="269"/>
                  <a:pt x="932" y="269"/>
                </a:cubicBezTo>
                <a:cubicBezTo>
                  <a:pt x="931" y="268"/>
                  <a:pt x="931" y="268"/>
                  <a:pt x="931" y="268"/>
                </a:cubicBezTo>
                <a:cubicBezTo>
                  <a:pt x="932" y="269"/>
                  <a:pt x="932" y="269"/>
                  <a:pt x="932" y="269"/>
                </a:cubicBezTo>
                <a:cubicBezTo>
                  <a:pt x="932" y="268"/>
                  <a:pt x="932" y="268"/>
                  <a:pt x="932" y="268"/>
                </a:cubicBezTo>
                <a:cubicBezTo>
                  <a:pt x="467" y="0"/>
                  <a:pt x="467" y="0"/>
                  <a:pt x="467" y="0"/>
                </a:cubicBezTo>
                <a:cubicBezTo>
                  <a:pt x="466" y="0"/>
                  <a:pt x="466" y="0"/>
                  <a:pt x="466" y="0"/>
                </a:cubicBezTo>
                <a:cubicBezTo>
                  <a:pt x="1" y="268"/>
                  <a:pt x="1" y="268"/>
                  <a:pt x="1" y="268"/>
                </a:cubicBezTo>
                <a:cubicBezTo>
                  <a:pt x="0" y="268"/>
                  <a:pt x="0" y="268"/>
                  <a:pt x="0" y="268"/>
                </a:cubicBezTo>
                <a:cubicBezTo>
                  <a:pt x="0" y="269"/>
                  <a:pt x="0" y="269"/>
                  <a:pt x="0" y="269"/>
                </a:cubicBezTo>
                <a:cubicBezTo>
                  <a:pt x="97" y="435"/>
                  <a:pt x="274" y="538"/>
                  <a:pt x="466" y="538"/>
                </a:cubicBezTo>
                <a:cubicBezTo>
                  <a:pt x="659" y="538"/>
                  <a:pt x="836" y="435"/>
                  <a:pt x="933" y="269"/>
                </a:cubicBezTo>
                <a:cubicBezTo>
                  <a:pt x="933" y="268"/>
                  <a:pt x="933" y="268"/>
                  <a:pt x="933" y="268"/>
                </a:cubicBezTo>
                <a:cubicBezTo>
                  <a:pt x="932" y="268"/>
                  <a:pt x="932" y="268"/>
                  <a:pt x="932" y="268"/>
                </a:cubicBezTo>
                <a:lnTo>
                  <a:pt x="932" y="26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5" name="Freeform 277">
            <a:extLst>
              <a:ext uri="{FF2B5EF4-FFF2-40B4-BE49-F238E27FC236}">
                <a16:creationId xmlns:a16="http://schemas.microsoft.com/office/drawing/2014/main" id="{DE953B60-5FA6-4310-98F3-88C699AAD6AF}"/>
              </a:ext>
            </a:extLst>
          </p:cNvPr>
          <p:cNvSpPr>
            <a:spLocks/>
          </p:cNvSpPr>
          <p:nvPr/>
        </p:nvSpPr>
        <p:spPr bwMode="auto">
          <a:xfrm rot="26225">
            <a:off x="1599309" y="2785882"/>
            <a:ext cx="1493413" cy="2142517"/>
          </a:xfrm>
          <a:custGeom>
            <a:avLst/>
            <a:gdLst>
              <a:gd name="T0" fmla="*/ 96 w 560"/>
              <a:gd name="T1" fmla="*/ 803 h 803"/>
              <a:gd name="T2" fmla="*/ 96 w 560"/>
              <a:gd name="T3" fmla="*/ 268 h 803"/>
              <a:gd name="T4" fmla="*/ 560 w 560"/>
              <a:gd name="T5" fmla="*/ 0 h 803"/>
              <a:gd name="T6" fmla="*/ 560 w 560"/>
              <a:gd name="T7" fmla="*/ 535 h 803"/>
              <a:gd name="T8" fmla="*/ 96 w 560"/>
              <a:gd name="T9" fmla="*/ 803 h 803"/>
            </a:gdLst>
            <a:ahLst/>
            <a:cxnLst>
              <a:cxn ang="0">
                <a:pos x="T0" y="T1"/>
              </a:cxn>
              <a:cxn ang="0">
                <a:pos x="T2" y="T3"/>
              </a:cxn>
              <a:cxn ang="0">
                <a:pos x="T4" y="T5"/>
              </a:cxn>
              <a:cxn ang="0">
                <a:pos x="T6" y="T7"/>
              </a:cxn>
              <a:cxn ang="0">
                <a:pos x="T8" y="T9"/>
              </a:cxn>
            </a:cxnLst>
            <a:rect l="0" t="0" r="r" b="b"/>
            <a:pathLst>
              <a:path w="560" h="803">
                <a:moveTo>
                  <a:pt x="96" y="803"/>
                </a:moveTo>
                <a:cubicBezTo>
                  <a:pt x="0" y="637"/>
                  <a:pt x="0" y="433"/>
                  <a:pt x="96" y="268"/>
                </a:cubicBezTo>
                <a:cubicBezTo>
                  <a:pt x="191" y="102"/>
                  <a:pt x="368" y="0"/>
                  <a:pt x="560" y="0"/>
                </a:cubicBezTo>
                <a:cubicBezTo>
                  <a:pt x="560" y="535"/>
                  <a:pt x="560" y="535"/>
                  <a:pt x="560" y="535"/>
                </a:cubicBezTo>
                <a:lnTo>
                  <a:pt x="96" y="803"/>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6" name="Freeform 278">
            <a:extLst>
              <a:ext uri="{FF2B5EF4-FFF2-40B4-BE49-F238E27FC236}">
                <a16:creationId xmlns:a16="http://schemas.microsoft.com/office/drawing/2014/main" id="{8AC5EADF-CCC6-4BA6-B95E-2A0810726D3A}"/>
              </a:ext>
            </a:extLst>
          </p:cNvPr>
          <p:cNvSpPr>
            <a:spLocks/>
          </p:cNvSpPr>
          <p:nvPr/>
        </p:nvSpPr>
        <p:spPr bwMode="auto">
          <a:xfrm rot="26225">
            <a:off x="1659627" y="2782938"/>
            <a:ext cx="1433106" cy="2145690"/>
          </a:xfrm>
          <a:custGeom>
            <a:avLst/>
            <a:gdLst>
              <a:gd name="T0" fmla="*/ 73 w 537"/>
              <a:gd name="T1" fmla="*/ 804 h 804"/>
              <a:gd name="T2" fmla="*/ 73 w 537"/>
              <a:gd name="T3" fmla="*/ 803 h 804"/>
              <a:gd name="T4" fmla="*/ 2 w 537"/>
              <a:gd name="T5" fmla="*/ 536 h 804"/>
              <a:gd name="T6" fmla="*/ 73 w 537"/>
              <a:gd name="T7" fmla="*/ 269 h 804"/>
              <a:gd name="T8" fmla="*/ 537 w 537"/>
              <a:gd name="T9" fmla="*/ 2 h 804"/>
              <a:gd name="T10" fmla="*/ 537 w 537"/>
              <a:gd name="T11" fmla="*/ 1 h 804"/>
              <a:gd name="T12" fmla="*/ 536 w 537"/>
              <a:gd name="T13" fmla="*/ 1 h 804"/>
              <a:gd name="T14" fmla="*/ 536 w 537"/>
              <a:gd name="T15" fmla="*/ 536 h 804"/>
              <a:gd name="T16" fmla="*/ 72 w 537"/>
              <a:gd name="T17" fmla="*/ 803 h 804"/>
              <a:gd name="T18" fmla="*/ 73 w 537"/>
              <a:gd name="T19" fmla="*/ 804 h 804"/>
              <a:gd name="T20" fmla="*/ 73 w 537"/>
              <a:gd name="T21" fmla="*/ 803 h 804"/>
              <a:gd name="T22" fmla="*/ 73 w 537"/>
              <a:gd name="T23" fmla="*/ 804 h 804"/>
              <a:gd name="T24" fmla="*/ 73 w 537"/>
              <a:gd name="T25" fmla="*/ 804 h 804"/>
              <a:gd name="T26" fmla="*/ 537 w 537"/>
              <a:gd name="T27" fmla="*/ 537 h 804"/>
              <a:gd name="T28" fmla="*/ 537 w 537"/>
              <a:gd name="T29" fmla="*/ 536 h 804"/>
              <a:gd name="T30" fmla="*/ 537 w 537"/>
              <a:gd name="T31" fmla="*/ 1 h 804"/>
              <a:gd name="T32" fmla="*/ 537 w 537"/>
              <a:gd name="T33" fmla="*/ 1 h 804"/>
              <a:gd name="T34" fmla="*/ 537 w 537"/>
              <a:gd name="T35" fmla="*/ 0 h 804"/>
              <a:gd name="T36" fmla="*/ 72 w 537"/>
              <a:gd name="T37" fmla="*/ 268 h 804"/>
              <a:gd name="T38" fmla="*/ 0 w 537"/>
              <a:gd name="T39" fmla="*/ 536 h 804"/>
              <a:gd name="T40" fmla="*/ 72 w 537"/>
              <a:gd name="T41" fmla="*/ 804 h 804"/>
              <a:gd name="T42" fmla="*/ 73 w 537"/>
              <a:gd name="T43"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7" h="804">
                <a:moveTo>
                  <a:pt x="73" y="804"/>
                </a:moveTo>
                <a:cubicBezTo>
                  <a:pt x="73" y="803"/>
                  <a:pt x="73" y="803"/>
                  <a:pt x="73" y="803"/>
                </a:cubicBezTo>
                <a:cubicBezTo>
                  <a:pt x="25" y="721"/>
                  <a:pt x="2" y="628"/>
                  <a:pt x="2" y="536"/>
                </a:cubicBezTo>
                <a:cubicBezTo>
                  <a:pt x="2" y="444"/>
                  <a:pt x="25" y="352"/>
                  <a:pt x="73" y="269"/>
                </a:cubicBezTo>
                <a:cubicBezTo>
                  <a:pt x="169" y="104"/>
                  <a:pt x="345" y="2"/>
                  <a:pt x="537" y="2"/>
                </a:cubicBezTo>
                <a:cubicBezTo>
                  <a:pt x="537" y="1"/>
                  <a:pt x="537" y="1"/>
                  <a:pt x="537" y="1"/>
                </a:cubicBezTo>
                <a:cubicBezTo>
                  <a:pt x="536" y="1"/>
                  <a:pt x="536" y="1"/>
                  <a:pt x="536" y="1"/>
                </a:cubicBezTo>
                <a:cubicBezTo>
                  <a:pt x="536" y="536"/>
                  <a:pt x="536" y="536"/>
                  <a:pt x="536" y="536"/>
                </a:cubicBezTo>
                <a:cubicBezTo>
                  <a:pt x="72" y="803"/>
                  <a:pt x="72" y="803"/>
                  <a:pt x="72" y="803"/>
                </a:cubicBezTo>
                <a:cubicBezTo>
                  <a:pt x="73" y="804"/>
                  <a:pt x="73" y="804"/>
                  <a:pt x="73" y="804"/>
                </a:cubicBezTo>
                <a:cubicBezTo>
                  <a:pt x="73" y="803"/>
                  <a:pt x="73" y="803"/>
                  <a:pt x="73" y="803"/>
                </a:cubicBezTo>
                <a:cubicBezTo>
                  <a:pt x="73" y="804"/>
                  <a:pt x="73" y="804"/>
                  <a:pt x="73" y="804"/>
                </a:cubicBezTo>
                <a:cubicBezTo>
                  <a:pt x="73" y="804"/>
                  <a:pt x="73" y="804"/>
                  <a:pt x="73" y="804"/>
                </a:cubicBezTo>
                <a:cubicBezTo>
                  <a:pt x="537" y="537"/>
                  <a:pt x="537" y="537"/>
                  <a:pt x="537" y="537"/>
                </a:cubicBezTo>
                <a:cubicBezTo>
                  <a:pt x="537" y="536"/>
                  <a:pt x="537" y="536"/>
                  <a:pt x="537" y="536"/>
                </a:cubicBezTo>
                <a:cubicBezTo>
                  <a:pt x="537" y="1"/>
                  <a:pt x="537" y="1"/>
                  <a:pt x="537" y="1"/>
                </a:cubicBezTo>
                <a:cubicBezTo>
                  <a:pt x="537" y="1"/>
                  <a:pt x="537" y="1"/>
                  <a:pt x="537" y="1"/>
                </a:cubicBezTo>
                <a:cubicBezTo>
                  <a:pt x="537" y="0"/>
                  <a:pt x="537" y="0"/>
                  <a:pt x="537" y="0"/>
                </a:cubicBezTo>
                <a:cubicBezTo>
                  <a:pt x="345" y="0"/>
                  <a:pt x="168" y="102"/>
                  <a:pt x="72" y="268"/>
                </a:cubicBezTo>
                <a:cubicBezTo>
                  <a:pt x="24" y="351"/>
                  <a:pt x="0" y="444"/>
                  <a:pt x="0" y="536"/>
                </a:cubicBezTo>
                <a:cubicBezTo>
                  <a:pt x="0" y="629"/>
                  <a:pt x="24" y="721"/>
                  <a:pt x="72" y="804"/>
                </a:cubicBezTo>
                <a:cubicBezTo>
                  <a:pt x="73" y="804"/>
                  <a:pt x="73" y="804"/>
                  <a:pt x="73" y="8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7" name="Freeform 309">
            <a:extLst>
              <a:ext uri="{FF2B5EF4-FFF2-40B4-BE49-F238E27FC236}">
                <a16:creationId xmlns:a16="http://schemas.microsoft.com/office/drawing/2014/main" id="{7B8EBCBA-E8B3-4D91-8D87-3CA9827895B4}"/>
              </a:ext>
            </a:extLst>
          </p:cNvPr>
          <p:cNvSpPr>
            <a:spLocks/>
          </p:cNvSpPr>
          <p:nvPr/>
        </p:nvSpPr>
        <p:spPr bwMode="auto">
          <a:xfrm rot="26225">
            <a:off x="3208857" y="2723664"/>
            <a:ext cx="1518806" cy="2206000"/>
          </a:xfrm>
          <a:custGeom>
            <a:avLst/>
            <a:gdLst>
              <a:gd name="T0" fmla="*/ 0 w 569"/>
              <a:gd name="T1" fmla="*/ 0 h 827"/>
              <a:gd name="T2" fmla="*/ 561 w 569"/>
              <a:gd name="T3" fmla="*/ 561 h 827"/>
              <a:gd name="T4" fmla="*/ 509 w 569"/>
              <a:gd name="T5" fmla="*/ 797 h 827"/>
              <a:gd name="T6" fmla="*/ 545 w 569"/>
              <a:gd name="T7" fmla="*/ 818 h 827"/>
              <a:gd name="T8" fmla="*/ 460 w 569"/>
              <a:gd name="T9" fmla="*/ 827 h 827"/>
              <a:gd name="T10" fmla="*/ 421 w 569"/>
              <a:gd name="T11" fmla="*/ 746 h 827"/>
              <a:gd name="T12" fmla="*/ 456 w 569"/>
              <a:gd name="T13" fmla="*/ 766 h 827"/>
              <a:gd name="T14" fmla="*/ 205 w 569"/>
              <a:gd name="T15" fmla="*/ 105 h 827"/>
              <a:gd name="T16" fmla="*/ 0 w 569"/>
              <a:gd name="T17" fmla="*/ 61 h 827"/>
              <a:gd name="T18" fmla="*/ 0 w 569"/>
              <a:gd name="T19" fmla="*/ 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9" h="827">
                <a:moveTo>
                  <a:pt x="0" y="0"/>
                </a:moveTo>
                <a:cubicBezTo>
                  <a:pt x="310" y="0"/>
                  <a:pt x="561" y="251"/>
                  <a:pt x="561" y="561"/>
                </a:cubicBezTo>
                <a:cubicBezTo>
                  <a:pt x="561" y="643"/>
                  <a:pt x="544" y="723"/>
                  <a:pt x="509" y="797"/>
                </a:cubicBezTo>
                <a:cubicBezTo>
                  <a:pt x="545" y="818"/>
                  <a:pt x="545" y="818"/>
                  <a:pt x="545" y="818"/>
                </a:cubicBezTo>
                <a:cubicBezTo>
                  <a:pt x="460" y="827"/>
                  <a:pt x="460" y="827"/>
                  <a:pt x="460" y="827"/>
                </a:cubicBezTo>
                <a:cubicBezTo>
                  <a:pt x="421" y="746"/>
                  <a:pt x="421" y="746"/>
                  <a:pt x="421" y="746"/>
                </a:cubicBezTo>
                <a:cubicBezTo>
                  <a:pt x="456" y="766"/>
                  <a:pt x="456" y="766"/>
                  <a:pt x="456" y="766"/>
                </a:cubicBezTo>
                <a:cubicBezTo>
                  <a:pt x="569" y="515"/>
                  <a:pt x="457" y="219"/>
                  <a:pt x="205" y="105"/>
                </a:cubicBezTo>
                <a:cubicBezTo>
                  <a:pt x="140" y="76"/>
                  <a:pt x="70" y="61"/>
                  <a:pt x="0" y="61"/>
                </a:cubicBezTo>
                <a:lnTo>
                  <a:pt x="0" y="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8" name="Freeform 310">
            <a:extLst>
              <a:ext uri="{FF2B5EF4-FFF2-40B4-BE49-F238E27FC236}">
                <a16:creationId xmlns:a16="http://schemas.microsoft.com/office/drawing/2014/main" id="{143FF859-460B-4F26-B4F2-D315D74D47AC}"/>
              </a:ext>
            </a:extLst>
          </p:cNvPr>
          <p:cNvSpPr>
            <a:spLocks/>
          </p:cNvSpPr>
          <p:nvPr/>
        </p:nvSpPr>
        <p:spPr bwMode="auto">
          <a:xfrm rot="26225">
            <a:off x="1810516" y="4985123"/>
            <a:ext cx="2615458" cy="1044279"/>
          </a:xfrm>
          <a:custGeom>
            <a:avLst/>
            <a:gdLst>
              <a:gd name="T0" fmla="*/ 981 w 981"/>
              <a:gd name="T1" fmla="*/ 31 h 391"/>
              <a:gd name="T2" fmla="*/ 214 w 981"/>
              <a:gd name="T3" fmla="*/ 236 h 391"/>
              <a:gd name="T4" fmla="*/ 36 w 981"/>
              <a:gd name="T5" fmla="*/ 73 h 391"/>
              <a:gd name="T6" fmla="*/ 0 w 981"/>
              <a:gd name="T7" fmla="*/ 94 h 391"/>
              <a:gd name="T8" fmla="*/ 35 w 981"/>
              <a:gd name="T9" fmla="*/ 15 h 391"/>
              <a:gd name="T10" fmla="*/ 124 w 981"/>
              <a:gd name="T11" fmla="*/ 22 h 391"/>
              <a:gd name="T12" fmla="*/ 89 w 981"/>
              <a:gd name="T13" fmla="*/ 43 h 391"/>
              <a:gd name="T14" fmla="*/ 788 w 981"/>
              <a:gd name="T15" fmla="*/ 156 h 391"/>
              <a:gd name="T16" fmla="*/ 928 w 981"/>
              <a:gd name="T17" fmla="*/ 0 h 391"/>
              <a:gd name="T18" fmla="*/ 981 w 981"/>
              <a:gd name="T19" fmla="*/ 3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81" h="391">
                <a:moveTo>
                  <a:pt x="981" y="31"/>
                </a:moveTo>
                <a:cubicBezTo>
                  <a:pt x="826" y="299"/>
                  <a:pt x="483" y="391"/>
                  <a:pt x="214" y="236"/>
                </a:cubicBezTo>
                <a:cubicBezTo>
                  <a:pt x="143" y="195"/>
                  <a:pt x="83" y="140"/>
                  <a:pt x="36" y="73"/>
                </a:cubicBezTo>
                <a:cubicBezTo>
                  <a:pt x="0" y="94"/>
                  <a:pt x="0" y="94"/>
                  <a:pt x="0" y="94"/>
                </a:cubicBezTo>
                <a:cubicBezTo>
                  <a:pt x="35" y="15"/>
                  <a:pt x="35" y="15"/>
                  <a:pt x="35" y="15"/>
                </a:cubicBezTo>
                <a:cubicBezTo>
                  <a:pt x="124" y="22"/>
                  <a:pt x="124" y="22"/>
                  <a:pt x="124" y="22"/>
                </a:cubicBezTo>
                <a:cubicBezTo>
                  <a:pt x="89" y="43"/>
                  <a:pt x="89" y="43"/>
                  <a:pt x="89" y="43"/>
                </a:cubicBezTo>
                <a:cubicBezTo>
                  <a:pt x="251" y="267"/>
                  <a:pt x="564" y="317"/>
                  <a:pt x="788" y="156"/>
                </a:cubicBezTo>
                <a:cubicBezTo>
                  <a:pt x="845" y="114"/>
                  <a:pt x="893" y="61"/>
                  <a:pt x="928" y="0"/>
                </a:cubicBezTo>
                <a:lnTo>
                  <a:pt x="981" y="31"/>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99" name="Freeform 311">
            <a:extLst>
              <a:ext uri="{FF2B5EF4-FFF2-40B4-BE49-F238E27FC236}">
                <a16:creationId xmlns:a16="http://schemas.microsoft.com/office/drawing/2014/main" id="{48393AF4-5E6E-4CCC-848D-5BEE1B897ADD}"/>
              </a:ext>
            </a:extLst>
          </p:cNvPr>
          <p:cNvSpPr>
            <a:spLocks/>
          </p:cNvSpPr>
          <p:nvPr/>
        </p:nvSpPr>
        <p:spPr bwMode="auto">
          <a:xfrm rot="26225">
            <a:off x="1374506" y="2608837"/>
            <a:ext cx="1712427" cy="2348834"/>
          </a:xfrm>
          <a:custGeom>
            <a:avLst/>
            <a:gdLst>
              <a:gd name="T0" fmla="*/ 155 w 642"/>
              <a:gd name="T1" fmla="*/ 880 h 880"/>
              <a:gd name="T2" fmla="*/ 361 w 642"/>
              <a:gd name="T3" fmla="*/ 113 h 880"/>
              <a:gd name="T4" fmla="*/ 591 w 642"/>
              <a:gd name="T5" fmla="*/ 40 h 880"/>
              <a:gd name="T6" fmla="*/ 591 w 642"/>
              <a:gd name="T7" fmla="*/ 0 h 880"/>
              <a:gd name="T8" fmla="*/ 642 w 642"/>
              <a:gd name="T9" fmla="*/ 69 h 880"/>
              <a:gd name="T10" fmla="*/ 591 w 642"/>
              <a:gd name="T11" fmla="*/ 143 h 880"/>
              <a:gd name="T12" fmla="*/ 591 w 642"/>
              <a:gd name="T13" fmla="*/ 102 h 880"/>
              <a:gd name="T14" fmla="*/ 144 w 642"/>
              <a:gd name="T15" fmla="*/ 650 h 880"/>
              <a:gd name="T16" fmla="*/ 208 w 642"/>
              <a:gd name="T17" fmla="*/ 849 h 880"/>
              <a:gd name="T18" fmla="*/ 155 w 642"/>
              <a:gd name="T19" fmla="*/ 880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2" h="880">
                <a:moveTo>
                  <a:pt x="155" y="880"/>
                </a:moveTo>
                <a:cubicBezTo>
                  <a:pt x="0" y="612"/>
                  <a:pt x="92" y="268"/>
                  <a:pt x="361" y="113"/>
                </a:cubicBezTo>
                <a:cubicBezTo>
                  <a:pt x="432" y="73"/>
                  <a:pt x="510" y="48"/>
                  <a:pt x="591" y="40"/>
                </a:cubicBezTo>
                <a:cubicBezTo>
                  <a:pt x="591" y="0"/>
                  <a:pt x="591" y="0"/>
                  <a:pt x="591" y="0"/>
                </a:cubicBezTo>
                <a:cubicBezTo>
                  <a:pt x="642" y="69"/>
                  <a:pt x="642" y="69"/>
                  <a:pt x="642" y="69"/>
                </a:cubicBezTo>
                <a:cubicBezTo>
                  <a:pt x="591" y="143"/>
                  <a:pt x="591" y="143"/>
                  <a:pt x="591" y="143"/>
                </a:cubicBezTo>
                <a:cubicBezTo>
                  <a:pt x="591" y="102"/>
                  <a:pt x="591" y="102"/>
                  <a:pt x="591" y="102"/>
                </a:cubicBezTo>
                <a:cubicBezTo>
                  <a:pt x="316" y="130"/>
                  <a:pt x="116" y="375"/>
                  <a:pt x="144" y="650"/>
                </a:cubicBezTo>
                <a:cubicBezTo>
                  <a:pt x="151" y="720"/>
                  <a:pt x="173" y="788"/>
                  <a:pt x="208" y="849"/>
                </a:cubicBezTo>
                <a:lnTo>
                  <a:pt x="155" y="880"/>
                </a:lnTo>
                <a:close/>
              </a:path>
            </a:pathLst>
          </a:custGeom>
          <a:solidFill>
            <a:schemeClr val="bg1">
              <a:lumMod val="75000"/>
            </a:schemeClr>
          </a:solidFill>
          <a:ln>
            <a:noFill/>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E8A70B8D-83D5-4776-88D2-8A53CA91AFCE}"/>
              </a:ext>
            </a:extLst>
          </p:cNvPr>
          <p:cNvSpPr txBox="1"/>
          <p:nvPr/>
        </p:nvSpPr>
        <p:spPr>
          <a:xfrm rot="26225">
            <a:off x="2040339" y="3293362"/>
            <a:ext cx="945762" cy="885884"/>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Sell Integrated Offers and Services</a:t>
            </a:r>
          </a:p>
        </p:txBody>
      </p:sp>
      <p:sp>
        <p:nvSpPr>
          <p:cNvPr id="105" name="TextBox 104">
            <a:extLst>
              <a:ext uri="{FF2B5EF4-FFF2-40B4-BE49-F238E27FC236}">
                <a16:creationId xmlns:a16="http://schemas.microsoft.com/office/drawing/2014/main" id="{CA867204-F4FD-4171-A698-BBEFD683EEBB}"/>
              </a:ext>
            </a:extLst>
          </p:cNvPr>
          <p:cNvSpPr txBox="1"/>
          <p:nvPr/>
        </p:nvSpPr>
        <p:spPr>
          <a:xfrm rot="26225">
            <a:off x="3297267" y="3407075"/>
            <a:ext cx="945762"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Own and Control the Billing</a:t>
            </a:r>
          </a:p>
        </p:txBody>
      </p:sp>
      <p:sp>
        <p:nvSpPr>
          <p:cNvPr id="106" name="TextBox 105">
            <a:extLst>
              <a:ext uri="{FF2B5EF4-FFF2-40B4-BE49-F238E27FC236}">
                <a16:creationId xmlns:a16="http://schemas.microsoft.com/office/drawing/2014/main" id="{EE17ECF2-CAF0-462A-A915-7CB3BFF44F04}"/>
              </a:ext>
            </a:extLst>
          </p:cNvPr>
          <p:cNvSpPr txBox="1"/>
          <p:nvPr/>
        </p:nvSpPr>
        <p:spPr>
          <a:xfrm rot="26225">
            <a:off x="2603430" y="4721316"/>
            <a:ext cx="1205421" cy="677640"/>
          </a:xfrm>
          <a:prstGeom prst="rect">
            <a:avLst/>
          </a:prstGeom>
          <a:noFill/>
        </p:spPr>
        <p:txBody>
          <a:bodyPr wrap="square" lIns="0" tIns="0" rIns="0" bIns="0"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IN" sz="1599" b="0" i="0" u="none" strike="noStrike" kern="0" cap="none" spc="0" normalizeH="0" baseline="0" noProof="0" dirty="0">
                <a:ln>
                  <a:noFill/>
                </a:ln>
                <a:solidFill>
                  <a:srgbClr val="505050"/>
                </a:solidFill>
                <a:effectLst/>
                <a:uLnTx/>
                <a:uFillTx/>
                <a:latin typeface="Segoe UI"/>
                <a:ea typeface="+mn-ea"/>
                <a:cs typeface="+mn-cs"/>
              </a:rPr>
              <a:t>Provision Manage and Support</a:t>
            </a:r>
          </a:p>
        </p:txBody>
      </p:sp>
      <p:sp>
        <p:nvSpPr>
          <p:cNvPr id="113" name="TextBox 112">
            <a:extLst>
              <a:ext uri="{FF2B5EF4-FFF2-40B4-BE49-F238E27FC236}">
                <a16:creationId xmlns:a16="http://schemas.microsoft.com/office/drawing/2014/main" id="{79E140CF-5336-4D55-A946-A8E0B5DFAF7F}"/>
              </a:ext>
            </a:extLst>
          </p:cNvPr>
          <p:cNvSpPr txBox="1"/>
          <p:nvPr/>
        </p:nvSpPr>
        <p:spPr>
          <a:xfrm rot="72040">
            <a:off x="1659718" y="4811045"/>
            <a:ext cx="2863742" cy="1624192"/>
          </a:xfrm>
          <a:prstGeom prst="rect">
            <a:avLst/>
          </a:prstGeom>
          <a:noFill/>
        </p:spPr>
        <p:txBody>
          <a:bodyPr spcFirstLastPara="1" wrap="square" lIns="0" tIns="0" rIns="0" bIns="0" numCol="1" rtlCol="0">
            <a:prstTxWarp prst="textArchDown">
              <a:avLst>
                <a:gd name="adj" fmla="val 21330411"/>
              </a:avLst>
            </a:prstTxWarp>
            <a:spAutoFit/>
          </a:bodyPr>
          <a:lstStyle/>
          <a:p>
            <a:pPr marL="0" marR="0" lvl="0" indent="0" algn="ctr" defTabSz="914224" rtl="0" eaLnBrk="1" fontAlgn="auto" latinLnBrk="0" hangingPunct="1">
              <a:lnSpc>
                <a:spcPct val="100000"/>
              </a:lnSpc>
              <a:spcBef>
                <a:spcPts val="0"/>
              </a:spcBef>
              <a:spcAft>
                <a:spcPts val="60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Enterprise Mobility Suite</a:t>
            </a:r>
          </a:p>
        </p:txBody>
      </p:sp>
    </p:spTree>
    <p:extLst>
      <p:ext uri="{BB962C8B-B14F-4D97-AF65-F5344CB8AC3E}">
        <p14:creationId xmlns:p14="http://schemas.microsoft.com/office/powerpoint/2010/main" val="13308645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3080E52-75E2-48C7-9120-379C39958827}"/>
              </a:ext>
            </a:extLst>
          </p:cNvPr>
          <p:cNvSpPr/>
          <p:nvPr/>
        </p:nvSpPr>
        <p:spPr bwMode="auto">
          <a:xfrm>
            <a:off x="1282147"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8409D3D-9430-4D32-AA67-758F16A04A58}"/>
              </a:ext>
            </a:extLst>
          </p:cNvPr>
          <p:cNvSpPr/>
          <p:nvPr/>
        </p:nvSpPr>
        <p:spPr bwMode="auto">
          <a:xfrm>
            <a:off x="4295181"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E9F78426-A4C6-43AD-8432-6CE9BE79156B}"/>
              </a:ext>
            </a:extLst>
          </p:cNvPr>
          <p:cNvSpPr/>
          <p:nvPr/>
        </p:nvSpPr>
        <p:spPr bwMode="auto">
          <a:xfrm>
            <a:off x="7301128"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D92A392-1872-4B1A-BFD7-0042A62B1131}"/>
              </a:ext>
            </a:extLst>
          </p:cNvPr>
          <p:cNvSpPr/>
          <p:nvPr/>
        </p:nvSpPr>
        <p:spPr bwMode="auto">
          <a:xfrm>
            <a:off x="10652768" y="5009452"/>
            <a:ext cx="534192" cy="534192"/>
          </a:xfrm>
          <a:prstGeom prst="ellipse">
            <a:avLst/>
          </a:prstGeom>
          <a:solidFill>
            <a:schemeClr val="accent2">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IN" sz="1399" b="1"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8" name="Straight Connector 37">
            <a:extLst>
              <a:ext uri="{FF2B5EF4-FFF2-40B4-BE49-F238E27FC236}">
                <a16:creationId xmlns:a16="http://schemas.microsoft.com/office/drawing/2014/main" id="{808C68DE-3213-4BBF-84B5-4C5F07AA8D3E}"/>
              </a:ext>
            </a:extLst>
          </p:cNvPr>
          <p:cNvCxnSpPr>
            <a:cxnSpLocks/>
          </p:cNvCxnSpPr>
          <p:nvPr/>
        </p:nvCxnSpPr>
        <p:spPr>
          <a:xfrm flipH="1">
            <a:off x="1764" y="5276547"/>
            <a:ext cx="12432948" cy="0"/>
          </a:xfrm>
          <a:prstGeom prst="line">
            <a:avLst/>
          </a:prstGeom>
          <a:ln w="635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6E1A89B7-FE18-4D18-9C6E-6F2860E36A32}"/>
              </a:ext>
            </a:extLst>
          </p:cNvPr>
          <p:cNvSpPr/>
          <p:nvPr/>
        </p:nvSpPr>
        <p:spPr bwMode="auto">
          <a:xfrm>
            <a:off x="1370819"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3" name="Oval 22">
            <a:extLst>
              <a:ext uri="{FF2B5EF4-FFF2-40B4-BE49-F238E27FC236}">
                <a16:creationId xmlns:a16="http://schemas.microsoft.com/office/drawing/2014/main" id="{AA8F43AC-6212-4F7C-A0CE-03D9DCB3C566}"/>
              </a:ext>
            </a:extLst>
          </p:cNvPr>
          <p:cNvSpPr/>
          <p:nvPr/>
        </p:nvSpPr>
        <p:spPr bwMode="auto">
          <a:xfrm>
            <a:off x="4383852"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2</a:t>
            </a:r>
          </a:p>
        </p:txBody>
      </p:sp>
      <p:sp>
        <p:nvSpPr>
          <p:cNvPr id="26" name="Oval 25">
            <a:extLst>
              <a:ext uri="{FF2B5EF4-FFF2-40B4-BE49-F238E27FC236}">
                <a16:creationId xmlns:a16="http://schemas.microsoft.com/office/drawing/2014/main" id="{97FD2604-F086-4E5C-A00D-24B9DA0BD373}"/>
              </a:ext>
            </a:extLst>
          </p:cNvPr>
          <p:cNvSpPr/>
          <p:nvPr/>
        </p:nvSpPr>
        <p:spPr bwMode="auto">
          <a:xfrm>
            <a:off x="7389800"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3</a:t>
            </a:r>
          </a:p>
        </p:txBody>
      </p:sp>
      <p:sp>
        <p:nvSpPr>
          <p:cNvPr id="29" name="Oval 28">
            <a:extLst>
              <a:ext uri="{FF2B5EF4-FFF2-40B4-BE49-F238E27FC236}">
                <a16:creationId xmlns:a16="http://schemas.microsoft.com/office/drawing/2014/main" id="{AFC67D61-48FC-4FCA-ABB9-679AA7DE87F1}"/>
              </a:ext>
            </a:extLst>
          </p:cNvPr>
          <p:cNvSpPr/>
          <p:nvPr/>
        </p:nvSpPr>
        <p:spPr bwMode="auto">
          <a:xfrm>
            <a:off x="10741441" y="5098123"/>
            <a:ext cx="356847" cy="356847"/>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IN" sz="1399"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4</a:t>
            </a:r>
          </a:p>
        </p:txBody>
      </p:sp>
      <p:sp>
        <p:nvSpPr>
          <p:cNvPr id="2" name="Title 1">
            <a:extLst>
              <a:ext uri="{FF2B5EF4-FFF2-40B4-BE49-F238E27FC236}">
                <a16:creationId xmlns:a16="http://schemas.microsoft.com/office/drawing/2014/main" id="{B599E4E7-FC0C-4169-9EB1-C9F208A3EA06}"/>
              </a:ext>
            </a:extLst>
          </p:cNvPr>
          <p:cNvSpPr>
            <a:spLocks noGrp="1"/>
          </p:cNvSpPr>
          <p:nvPr>
            <p:ph type="title"/>
          </p:nvPr>
        </p:nvSpPr>
        <p:spPr/>
        <p:txBody>
          <a:bodyPr/>
          <a:lstStyle/>
          <a:p>
            <a:r>
              <a:rPr lang="en-US" dirty="0"/>
              <a:t>Azure in CSP enables partners to…</a:t>
            </a:r>
            <a:endParaRPr lang="en-IN" dirty="0"/>
          </a:p>
        </p:txBody>
      </p:sp>
      <p:pic>
        <p:nvPicPr>
          <p:cNvPr id="4" name="Picture 3">
            <a:extLst>
              <a:ext uri="{FF2B5EF4-FFF2-40B4-BE49-F238E27FC236}">
                <a16:creationId xmlns:a16="http://schemas.microsoft.com/office/drawing/2014/main" id="{BABE5A84-123E-43CC-BB2C-0532F4FE233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47" t="5339" r="2755"/>
          <a:stretch/>
        </p:blipFill>
        <p:spPr>
          <a:xfrm flipH="1">
            <a:off x="2648" y="1243791"/>
            <a:ext cx="12432064" cy="3652880"/>
          </a:xfrm>
          <a:prstGeom prst="rect">
            <a:avLst/>
          </a:prstGeom>
        </p:spPr>
      </p:pic>
      <p:sp>
        <p:nvSpPr>
          <p:cNvPr id="5" name="Rectangle 4">
            <a:extLst>
              <a:ext uri="{FF2B5EF4-FFF2-40B4-BE49-F238E27FC236}">
                <a16:creationId xmlns:a16="http://schemas.microsoft.com/office/drawing/2014/main" id="{7907606D-174E-449A-A79E-9385AEB344DC}"/>
              </a:ext>
            </a:extLst>
          </p:cNvPr>
          <p:cNvSpPr/>
          <p:nvPr/>
        </p:nvSpPr>
        <p:spPr bwMode="auto">
          <a:xfrm>
            <a:off x="1764" y="1243791"/>
            <a:ext cx="12432948" cy="3652880"/>
          </a:xfrm>
          <a:prstGeom prst="rect">
            <a:avLst/>
          </a:prstGeom>
          <a:gradFill>
            <a:gsLst>
              <a:gs pos="69003">
                <a:srgbClr val="000000">
                  <a:alpha val="55000"/>
                </a:srgbClr>
              </a:gs>
              <a:gs pos="99000">
                <a:srgbClr val="000000">
                  <a:alpha val="60000"/>
                </a:srgbClr>
              </a:gs>
              <a:gs pos="0">
                <a:schemeClr val="bg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6"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8802C288-19DE-4942-9571-F331BB695162}"/>
              </a:ext>
            </a:extLst>
          </p:cNvPr>
          <p:cNvSpPr/>
          <p:nvPr/>
        </p:nvSpPr>
        <p:spPr bwMode="auto">
          <a:xfrm>
            <a:off x="488477" y="4040516"/>
            <a:ext cx="3029497"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Set the price, the terms </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and directly bill customers</a:t>
            </a:r>
          </a:p>
        </p:txBody>
      </p:sp>
      <p:sp>
        <p:nvSpPr>
          <p:cNvPr id="7" name="Rectangle 6">
            <a:extLst>
              <a:ext uri="{FF2B5EF4-FFF2-40B4-BE49-F238E27FC236}">
                <a16:creationId xmlns:a16="http://schemas.microsoft.com/office/drawing/2014/main" id="{4B526B04-B4B9-425B-8F5D-6FE639D9A2F6}"/>
              </a:ext>
            </a:extLst>
          </p:cNvPr>
          <p:cNvSpPr/>
          <p:nvPr/>
        </p:nvSpPr>
        <p:spPr bwMode="auto">
          <a:xfrm>
            <a:off x="4298090" y="4040516"/>
            <a:ext cx="3765208"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Directly provision, own</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and manage Azure subscriptions</a:t>
            </a:r>
          </a:p>
        </p:txBody>
      </p:sp>
      <p:sp>
        <p:nvSpPr>
          <p:cNvPr id="8" name="Rectangle 7">
            <a:extLst>
              <a:ext uri="{FF2B5EF4-FFF2-40B4-BE49-F238E27FC236}">
                <a16:creationId xmlns:a16="http://schemas.microsoft.com/office/drawing/2014/main" id="{09CBC065-FCE8-4F5B-A102-9F3DEF2D7A6A}"/>
              </a:ext>
            </a:extLst>
          </p:cNvPr>
          <p:cNvSpPr/>
          <p:nvPr/>
        </p:nvSpPr>
        <p:spPr bwMode="auto">
          <a:xfrm>
            <a:off x="8843395" y="4040516"/>
            <a:ext cx="3227322" cy="62780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IN" sz="2000" b="0" i="0" u="none" strike="noStrike" kern="0" cap="none" spc="0" normalizeH="0" baseline="0" noProof="0" dirty="0">
                <a:ln>
                  <a:noFill/>
                </a:ln>
                <a:solidFill>
                  <a:srgbClr val="FFFFFF"/>
                </a:solidFill>
                <a:effectLst/>
                <a:uLnTx/>
                <a:uFillTx/>
                <a:latin typeface="Segoe UI"/>
                <a:ea typeface="+mn-ea"/>
                <a:cs typeface="+mn-cs"/>
              </a:rPr>
              <a:t>Be the first point of contact </a:t>
            </a:r>
            <a:br>
              <a:rPr kumimoji="0" lang="en-IN" sz="2000" b="0" i="0" u="none" strike="noStrike" kern="0" cap="none" spc="0" normalizeH="0" baseline="0" noProof="0" dirty="0">
                <a:ln>
                  <a:noFill/>
                </a:ln>
                <a:solidFill>
                  <a:srgbClr val="FFFFFF"/>
                </a:solidFill>
                <a:effectLst/>
                <a:uLnTx/>
                <a:uFillTx/>
                <a:latin typeface="Segoe UI"/>
                <a:ea typeface="+mn-ea"/>
                <a:cs typeface="+mn-cs"/>
              </a:rPr>
            </a:br>
            <a:r>
              <a:rPr kumimoji="0" lang="en-IN" sz="2000" b="0" i="0" u="none" strike="noStrike" kern="0" cap="none" spc="0" normalizeH="0" baseline="0" noProof="0" dirty="0">
                <a:ln>
                  <a:noFill/>
                </a:ln>
                <a:solidFill>
                  <a:srgbClr val="FFFFFF"/>
                </a:solidFill>
                <a:effectLst/>
                <a:uLnTx/>
                <a:uFillTx/>
                <a:latin typeface="Segoe UI"/>
                <a:ea typeface="+mn-ea"/>
                <a:cs typeface="+mn-cs"/>
              </a:rPr>
              <a:t>for customer support</a:t>
            </a:r>
          </a:p>
        </p:txBody>
      </p:sp>
      <p:sp>
        <p:nvSpPr>
          <p:cNvPr id="9" name="Freeform 5">
            <a:extLst>
              <a:ext uri="{FF2B5EF4-FFF2-40B4-BE49-F238E27FC236}">
                <a16:creationId xmlns:a16="http://schemas.microsoft.com/office/drawing/2014/main" id="{F997E29A-E5BD-4338-AA56-EECD3CFD2885}"/>
              </a:ext>
            </a:extLst>
          </p:cNvPr>
          <p:cNvSpPr>
            <a:spLocks noEditPoints="1"/>
          </p:cNvSpPr>
          <p:nvPr/>
        </p:nvSpPr>
        <p:spPr bwMode="auto">
          <a:xfrm>
            <a:off x="1620018" y="3286192"/>
            <a:ext cx="766417" cy="726077"/>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10" name="Group 4">
            <a:extLst>
              <a:ext uri="{FF2B5EF4-FFF2-40B4-BE49-F238E27FC236}">
                <a16:creationId xmlns:a16="http://schemas.microsoft.com/office/drawing/2014/main" id="{CF4CBEFD-03E1-4470-8E9D-1E31F9DBBF6B}"/>
              </a:ext>
            </a:extLst>
          </p:cNvPr>
          <p:cNvGrpSpPr/>
          <p:nvPr/>
        </p:nvGrpSpPr>
        <p:grpSpPr>
          <a:xfrm>
            <a:off x="5848157" y="3403114"/>
            <a:ext cx="665071" cy="609154"/>
            <a:chOff x="278641" y="2718894"/>
            <a:chExt cx="665355" cy="609413"/>
          </a:xfrm>
          <a:solidFill>
            <a:schemeClr val="bg1"/>
          </a:solidFill>
        </p:grpSpPr>
        <p:grpSp>
          <p:nvGrpSpPr>
            <p:cNvPr id="11" name="Group 8">
              <a:extLst>
                <a:ext uri="{FF2B5EF4-FFF2-40B4-BE49-F238E27FC236}">
                  <a16:creationId xmlns:a16="http://schemas.microsoft.com/office/drawing/2014/main" id="{1617B74B-458C-4716-AD47-429CFF227218}"/>
                </a:ext>
              </a:extLst>
            </p:cNvPr>
            <p:cNvGrpSpPr>
              <a:grpSpLocks noChangeAspect="1"/>
            </p:cNvGrpSpPr>
            <p:nvPr/>
          </p:nvGrpSpPr>
          <p:grpSpPr bwMode="auto">
            <a:xfrm>
              <a:off x="278641" y="2718894"/>
              <a:ext cx="665355" cy="609413"/>
              <a:chOff x="1123" y="-357"/>
              <a:chExt cx="5590" cy="5120"/>
            </a:xfrm>
            <a:grpFill/>
          </p:grpSpPr>
          <p:sp>
            <p:nvSpPr>
              <p:cNvPr id="13" name="Freeform 9">
                <a:extLst>
                  <a:ext uri="{FF2B5EF4-FFF2-40B4-BE49-F238E27FC236}">
                    <a16:creationId xmlns:a16="http://schemas.microsoft.com/office/drawing/2014/main" id="{64DC4584-CB15-424E-BD96-E2E91411423B}"/>
                  </a:ext>
                </a:extLst>
              </p:cNvPr>
              <p:cNvSpPr>
                <a:spLocks/>
              </p:cNvSpPr>
              <p:nvPr/>
            </p:nvSpPr>
            <p:spPr bwMode="auto">
              <a:xfrm>
                <a:off x="1123" y="1011"/>
                <a:ext cx="5590" cy="1667"/>
              </a:xfrm>
              <a:custGeom>
                <a:avLst/>
                <a:gdLst>
                  <a:gd name="T0" fmla="*/ 0 w 2363"/>
                  <a:gd name="T1" fmla="*/ 622 h 705"/>
                  <a:gd name="T2" fmla="*/ 90 w 2363"/>
                  <a:gd name="T3" fmla="*/ 705 h 705"/>
                  <a:gd name="T4" fmla="*/ 2273 w 2363"/>
                  <a:gd name="T5" fmla="*/ 705 h 705"/>
                  <a:gd name="T6" fmla="*/ 2363 w 2363"/>
                  <a:gd name="T7" fmla="*/ 622 h 705"/>
                  <a:gd name="T8" fmla="*/ 2363 w 2363"/>
                  <a:gd name="T9" fmla="*/ 0 h 705"/>
                  <a:gd name="T10" fmla="*/ 0 w 2363"/>
                  <a:gd name="T11" fmla="*/ 0 h 705"/>
                  <a:gd name="T12" fmla="*/ 0 w 2363"/>
                  <a:gd name="T13" fmla="*/ 622 h 705"/>
                  <a:gd name="T14" fmla="*/ 0 w 2363"/>
                  <a:gd name="T15" fmla="*/ 622 h 7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63" h="705">
                    <a:moveTo>
                      <a:pt x="0" y="622"/>
                    </a:moveTo>
                    <a:cubicBezTo>
                      <a:pt x="0" y="667"/>
                      <a:pt x="45" y="705"/>
                      <a:pt x="90" y="705"/>
                    </a:cubicBezTo>
                    <a:cubicBezTo>
                      <a:pt x="2273" y="705"/>
                      <a:pt x="2273" y="705"/>
                      <a:pt x="2273" y="705"/>
                    </a:cubicBezTo>
                    <a:cubicBezTo>
                      <a:pt x="2324" y="705"/>
                      <a:pt x="2363" y="667"/>
                      <a:pt x="2363" y="622"/>
                    </a:cubicBezTo>
                    <a:cubicBezTo>
                      <a:pt x="2363" y="0"/>
                      <a:pt x="2363" y="0"/>
                      <a:pt x="2363" y="0"/>
                    </a:cubicBezTo>
                    <a:cubicBezTo>
                      <a:pt x="0" y="0"/>
                      <a:pt x="0" y="0"/>
                      <a:pt x="0" y="0"/>
                    </a:cubicBezTo>
                    <a:cubicBezTo>
                      <a:pt x="0" y="622"/>
                      <a:pt x="0" y="622"/>
                      <a:pt x="0" y="622"/>
                    </a:cubicBezTo>
                    <a:cubicBezTo>
                      <a:pt x="0" y="622"/>
                      <a:pt x="0" y="622"/>
                      <a:pt x="0" y="6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4" name="Freeform 10">
                <a:extLst>
                  <a:ext uri="{FF2B5EF4-FFF2-40B4-BE49-F238E27FC236}">
                    <a16:creationId xmlns:a16="http://schemas.microsoft.com/office/drawing/2014/main" id="{31C2CF14-D690-47F6-B96F-A237205752E1}"/>
                  </a:ext>
                </a:extLst>
              </p:cNvPr>
              <p:cNvSpPr>
                <a:spLocks noEditPoints="1"/>
              </p:cNvSpPr>
              <p:nvPr/>
            </p:nvSpPr>
            <p:spPr bwMode="auto">
              <a:xfrm>
                <a:off x="1211" y="-357"/>
                <a:ext cx="5412" cy="1122"/>
              </a:xfrm>
              <a:custGeom>
                <a:avLst/>
                <a:gdLst>
                  <a:gd name="T0" fmla="*/ 2256 w 2288"/>
                  <a:gd name="T1" fmla="*/ 435 h 474"/>
                  <a:gd name="T2" fmla="*/ 2050 w 2288"/>
                  <a:gd name="T3" fmla="*/ 292 h 474"/>
                  <a:gd name="T4" fmla="*/ 1947 w 2288"/>
                  <a:gd name="T5" fmla="*/ 260 h 474"/>
                  <a:gd name="T6" fmla="*/ 1553 w 2288"/>
                  <a:gd name="T7" fmla="*/ 260 h 474"/>
                  <a:gd name="T8" fmla="*/ 1553 w 2288"/>
                  <a:gd name="T9" fmla="*/ 169 h 474"/>
                  <a:gd name="T10" fmla="*/ 1631 w 2288"/>
                  <a:gd name="T11" fmla="*/ 188 h 474"/>
                  <a:gd name="T12" fmla="*/ 1663 w 2288"/>
                  <a:gd name="T13" fmla="*/ 78 h 474"/>
                  <a:gd name="T14" fmla="*/ 1147 w 2288"/>
                  <a:gd name="T15" fmla="*/ 0 h 474"/>
                  <a:gd name="T16" fmla="*/ 626 w 2288"/>
                  <a:gd name="T17" fmla="*/ 78 h 474"/>
                  <a:gd name="T18" fmla="*/ 664 w 2288"/>
                  <a:gd name="T19" fmla="*/ 188 h 474"/>
                  <a:gd name="T20" fmla="*/ 735 w 2288"/>
                  <a:gd name="T21" fmla="*/ 169 h 474"/>
                  <a:gd name="T22" fmla="*/ 735 w 2288"/>
                  <a:gd name="T23" fmla="*/ 260 h 474"/>
                  <a:gd name="T24" fmla="*/ 348 w 2288"/>
                  <a:gd name="T25" fmla="*/ 260 h 474"/>
                  <a:gd name="T26" fmla="*/ 239 w 2288"/>
                  <a:gd name="T27" fmla="*/ 292 h 474"/>
                  <a:gd name="T28" fmla="*/ 39 w 2288"/>
                  <a:gd name="T29" fmla="*/ 435 h 474"/>
                  <a:gd name="T30" fmla="*/ 0 w 2288"/>
                  <a:gd name="T31" fmla="*/ 474 h 474"/>
                  <a:gd name="T32" fmla="*/ 2288 w 2288"/>
                  <a:gd name="T33" fmla="*/ 474 h 474"/>
                  <a:gd name="T34" fmla="*/ 2256 w 2288"/>
                  <a:gd name="T35" fmla="*/ 435 h 474"/>
                  <a:gd name="T36" fmla="*/ 1450 w 2288"/>
                  <a:gd name="T37" fmla="*/ 260 h 474"/>
                  <a:gd name="T38" fmla="*/ 838 w 2288"/>
                  <a:gd name="T39" fmla="*/ 260 h 474"/>
                  <a:gd name="T40" fmla="*/ 838 w 2288"/>
                  <a:gd name="T41" fmla="*/ 143 h 474"/>
                  <a:gd name="T42" fmla="*/ 1147 w 2288"/>
                  <a:gd name="T43" fmla="*/ 117 h 474"/>
                  <a:gd name="T44" fmla="*/ 1450 w 2288"/>
                  <a:gd name="T45" fmla="*/ 143 h 474"/>
                  <a:gd name="T46" fmla="*/ 1450 w 2288"/>
                  <a:gd name="T47" fmla="*/ 260 h 474"/>
                  <a:gd name="T48" fmla="*/ 1450 w 2288"/>
                  <a:gd name="T49" fmla="*/ 260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88" h="474">
                    <a:moveTo>
                      <a:pt x="2256" y="435"/>
                    </a:moveTo>
                    <a:cubicBezTo>
                      <a:pt x="2050" y="292"/>
                      <a:pt x="2050" y="292"/>
                      <a:pt x="2050" y="292"/>
                    </a:cubicBezTo>
                    <a:cubicBezTo>
                      <a:pt x="2024" y="273"/>
                      <a:pt x="1979" y="260"/>
                      <a:pt x="1947" y="260"/>
                    </a:cubicBezTo>
                    <a:cubicBezTo>
                      <a:pt x="1553" y="260"/>
                      <a:pt x="1553" y="260"/>
                      <a:pt x="1553" y="260"/>
                    </a:cubicBezTo>
                    <a:cubicBezTo>
                      <a:pt x="1553" y="169"/>
                      <a:pt x="1553" y="169"/>
                      <a:pt x="1553" y="169"/>
                    </a:cubicBezTo>
                    <a:cubicBezTo>
                      <a:pt x="1579" y="175"/>
                      <a:pt x="1605" y="182"/>
                      <a:pt x="1631" y="188"/>
                    </a:cubicBezTo>
                    <a:cubicBezTo>
                      <a:pt x="1663" y="78"/>
                      <a:pt x="1663" y="78"/>
                      <a:pt x="1663" y="78"/>
                    </a:cubicBezTo>
                    <a:cubicBezTo>
                      <a:pt x="1470" y="13"/>
                      <a:pt x="1270" y="0"/>
                      <a:pt x="1147" y="0"/>
                    </a:cubicBezTo>
                    <a:cubicBezTo>
                      <a:pt x="1025" y="0"/>
                      <a:pt x="825" y="13"/>
                      <a:pt x="626" y="78"/>
                    </a:cubicBezTo>
                    <a:cubicBezTo>
                      <a:pt x="664" y="188"/>
                      <a:pt x="664" y="188"/>
                      <a:pt x="664" y="188"/>
                    </a:cubicBezTo>
                    <a:cubicBezTo>
                      <a:pt x="690" y="182"/>
                      <a:pt x="716" y="175"/>
                      <a:pt x="735" y="169"/>
                    </a:cubicBezTo>
                    <a:cubicBezTo>
                      <a:pt x="735" y="260"/>
                      <a:pt x="735" y="260"/>
                      <a:pt x="735" y="260"/>
                    </a:cubicBezTo>
                    <a:cubicBezTo>
                      <a:pt x="348" y="260"/>
                      <a:pt x="348" y="260"/>
                      <a:pt x="348" y="260"/>
                    </a:cubicBezTo>
                    <a:cubicBezTo>
                      <a:pt x="316" y="260"/>
                      <a:pt x="265" y="273"/>
                      <a:pt x="239" y="292"/>
                    </a:cubicBezTo>
                    <a:cubicBezTo>
                      <a:pt x="39" y="435"/>
                      <a:pt x="39" y="435"/>
                      <a:pt x="39" y="435"/>
                    </a:cubicBezTo>
                    <a:cubicBezTo>
                      <a:pt x="26" y="448"/>
                      <a:pt x="13" y="461"/>
                      <a:pt x="0" y="474"/>
                    </a:cubicBezTo>
                    <a:cubicBezTo>
                      <a:pt x="2288" y="474"/>
                      <a:pt x="2288" y="474"/>
                      <a:pt x="2288" y="474"/>
                    </a:cubicBezTo>
                    <a:cubicBezTo>
                      <a:pt x="2275" y="461"/>
                      <a:pt x="2269" y="448"/>
                      <a:pt x="2256" y="435"/>
                    </a:cubicBezTo>
                    <a:close/>
                    <a:moveTo>
                      <a:pt x="1450" y="260"/>
                    </a:moveTo>
                    <a:cubicBezTo>
                      <a:pt x="838" y="260"/>
                      <a:pt x="838" y="260"/>
                      <a:pt x="838" y="260"/>
                    </a:cubicBezTo>
                    <a:cubicBezTo>
                      <a:pt x="838" y="143"/>
                      <a:pt x="838" y="143"/>
                      <a:pt x="838" y="143"/>
                    </a:cubicBezTo>
                    <a:cubicBezTo>
                      <a:pt x="961" y="123"/>
                      <a:pt x="1070" y="117"/>
                      <a:pt x="1147" y="117"/>
                    </a:cubicBezTo>
                    <a:cubicBezTo>
                      <a:pt x="1225" y="117"/>
                      <a:pt x="1334" y="123"/>
                      <a:pt x="1450" y="143"/>
                    </a:cubicBezTo>
                    <a:cubicBezTo>
                      <a:pt x="1450" y="260"/>
                      <a:pt x="1450" y="260"/>
                      <a:pt x="1450" y="260"/>
                    </a:cubicBezTo>
                    <a:cubicBezTo>
                      <a:pt x="1450" y="260"/>
                      <a:pt x="1450" y="260"/>
                      <a:pt x="1450" y="2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15" name="Freeform 11">
                <a:extLst>
                  <a:ext uri="{FF2B5EF4-FFF2-40B4-BE49-F238E27FC236}">
                    <a16:creationId xmlns:a16="http://schemas.microsoft.com/office/drawing/2014/main" id="{2E2E76C9-1E8A-45A2-B755-D4448C08DF5A}"/>
                  </a:ext>
                </a:extLst>
              </p:cNvPr>
              <p:cNvSpPr>
                <a:spLocks/>
              </p:cNvSpPr>
              <p:nvPr/>
            </p:nvSpPr>
            <p:spPr bwMode="auto">
              <a:xfrm>
                <a:off x="1346" y="2927"/>
                <a:ext cx="5154" cy="1836"/>
              </a:xfrm>
              <a:custGeom>
                <a:avLst/>
                <a:gdLst>
                  <a:gd name="T0" fmla="*/ 1369 w 2179"/>
                  <a:gd name="T1" fmla="*/ 167 h 776"/>
                  <a:gd name="T2" fmla="*/ 816 w 2179"/>
                  <a:gd name="T3" fmla="*/ 167 h 776"/>
                  <a:gd name="T4" fmla="*/ 816 w 2179"/>
                  <a:gd name="T5" fmla="*/ 0 h 776"/>
                  <a:gd name="T6" fmla="*/ 0 w 2179"/>
                  <a:gd name="T7" fmla="*/ 0 h 776"/>
                  <a:gd name="T8" fmla="*/ 0 w 2179"/>
                  <a:gd name="T9" fmla="*/ 693 h 776"/>
                  <a:gd name="T10" fmla="*/ 90 w 2179"/>
                  <a:gd name="T11" fmla="*/ 776 h 776"/>
                  <a:gd name="T12" fmla="*/ 2095 w 2179"/>
                  <a:gd name="T13" fmla="*/ 776 h 776"/>
                  <a:gd name="T14" fmla="*/ 2179 w 2179"/>
                  <a:gd name="T15" fmla="*/ 693 h 776"/>
                  <a:gd name="T16" fmla="*/ 2179 w 2179"/>
                  <a:gd name="T17" fmla="*/ 0 h 776"/>
                  <a:gd name="T18" fmla="*/ 1369 w 2179"/>
                  <a:gd name="T19" fmla="*/ 0 h 776"/>
                  <a:gd name="T20" fmla="*/ 1369 w 2179"/>
                  <a:gd name="T21" fmla="*/ 167 h 776"/>
                  <a:gd name="T22" fmla="*/ 1369 w 2179"/>
                  <a:gd name="T23" fmla="*/ 167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79" h="776">
                    <a:moveTo>
                      <a:pt x="1369" y="167"/>
                    </a:moveTo>
                    <a:cubicBezTo>
                      <a:pt x="816" y="167"/>
                      <a:pt x="816" y="167"/>
                      <a:pt x="816" y="167"/>
                    </a:cubicBezTo>
                    <a:cubicBezTo>
                      <a:pt x="816" y="0"/>
                      <a:pt x="816" y="0"/>
                      <a:pt x="816" y="0"/>
                    </a:cubicBezTo>
                    <a:cubicBezTo>
                      <a:pt x="0" y="0"/>
                      <a:pt x="0" y="0"/>
                      <a:pt x="0" y="0"/>
                    </a:cubicBezTo>
                    <a:cubicBezTo>
                      <a:pt x="0" y="693"/>
                      <a:pt x="0" y="693"/>
                      <a:pt x="0" y="693"/>
                    </a:cubicBezTo>
                    <a:cubicBezTo>
                      <a:pt x="0" y="738"/>
                      <a:pt x="39" y="776"/>
                      <a:pt x="90" y="776"/>
                    </a:cubicBezTo>
                    <a:cubicBezTo>
                      <a:pt x="2095" y="776"/>
                      <a:pt x="2095" y="776"/>
                      <a:pt x="2095" y="776"/>
                    </a:cubicBezTo>
                    <a:cubicBezTo>
                      <a:pt x="2140" y="776"/>
                      <a:pt x="2179" y="738"/>
                      <a:pt x="2179" y="693"/>
                    </a:cubicBezTo>
                    <a:cubicBezTo>
                      <a:pt x="2179" y="0"/>
                      <a:pt x="2179" y="0"/>
                      <a:pt x="2179" y="0"/>
                    </a:cubicBezTo>
                    <a:cubicBezTo>
                      <a:pt x="1369" y="0"/>
                      <a:pt x="1369" y="0"/>
                      <a:pt x="1369" y="0"/>
                    </a:cubicBezTo>
                    <a:cubicBezTo>
                      <a:pt x="1369" y="167"/>
                      <a:pt x="1369" y="167"/>
                      <a:pt x="1369" y="167"/>
                    </a:cubicBezTo>
                    <a:cubicBezTo>
                      <a:pt x="1369" y="167"/>
                      <a:pt x="1369" y="167"/>
                      <a:pt x="1369" y="16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sp>
          <p:nvSpPr>
            <p:cNvPr id="12" name="Rectangle 7">
              <a:extLst>
                <a:ext uri="{FF2B5EF4-FFF2-40B4-BE49-F238E27FC236}">
                  <a16:creationId xmlns:a16="http://schemas.microsoft.com/office/drawing/2014/main" id="{132BFBEC-09E2-4F2B-9593-9394C797540B}"/>
                </a:ext>
              </a:extLst>
            </p:cNvPr>
            <p:cNvSpPr/>
            <p:nvPr/>
          </p:nvSpPr>
          <p:spPr bwMode="auto">
            <a:xfrm>
              <a:off x="525203" y="3109913"/>
              <a:ext cx="249090" cy="60187"/>
            </a:xfrm>
            <a:prstGeom prst="rect">
              <a:avLst/>
            </a:prstGeom>
            <a:grpFill/>
            <a:ln w="9525" cap="flat" cmpd="sng" algn="ctr">
              <a:noFill/>
              <a:prstDash val="solid"/>
              <a:headEnd type="none" w="med" len="med"/>
              <a:tailEnd type="none" w="med" len="med"/>
            </a:ln>
            <a:effectLst/>
          </p:spPr>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grpSp>
      <p:sp>
        <p:nvSpPr>
          <p:cNvPr id="16" name="Freeform 19">
            <a:extLst>
              <a:ext uri="{FF2B5EF4-FFF2-40B4-BE49-F238E27FC236}">
                <a16:creationId xmlns:a16="http://schemas.microsoft.com/office/drawing/2014/main" id="{7EF839DB-4FC1-471B-81C3-DB60CFE321B6}"/>
              </a:ext>
            </a:extLst>
          </p:cNvPr>
          <p:cNvSpPr>
            <a:spLocks/>
          </p:cNvSpPr>
          <p:nvPr/>
        </p:nvSpPr>
        <p:spPr bwMode="auto">
          <a:xfrm>
            <a:off x="10074213" y="3312550"/>
            <a:ext cx="765688" cy="699719"/>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98DAF9A-3741-4271-AFE3-73EEA41DD827}"/>
              </a:ext>
            </a:extLst>
          </p:cNvPr>
          <p:cNvSpPr/>
          <p:nvPr/>
        </p:nvSpPr>
        <p:spPr bwMode="auto">
          <a:xfrm>
            <a:off x="3505001"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Set package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price and sell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to customers</a:t>
            </a:r>
          </a:p>
        </p:txBody>
      </p:sp>
      <p:sp>
        <p:nvSpPr>
          <p:cNvPr id="31" name="Rectangle 35">
            <a:extLst>
              <a:ext uri="{FF2B5EF4-FFF2-40B4-BE49-F238E27FC236}">
                <a16:creationId xmlns:a16="http://schemas.microsoft.com/office/drawing/2014/main" id="{4E7B4B9B-C98E-4384-B58E-C147457B559B}"/>
              </a:ext>
            </a:extLst>
          </p:cNvPr>
          <p:cNvSpPr/>
          <p:nvPr/>
        </p:nvSpPr>
        <p:spPr bwMode="auto">
          <a:xfrm>
            <a:off x="651094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Place order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for Microsoft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Cloud Services</a:t>
            </a:r>
          </a:p>
        </p:txBody>
      </p:sp>
      <p:sp>
        <p:nvSpPr>
          <p:cNvPr id="32" name="Rectangle 43">
            <a:extLst>
              <a:ext uri="{FF2B5EF4-FFF2-40B4-BE49-F238E27FC236}">
                <a16:creationId xmlns:a16="http://schemas.microsoft.com/office/drawing/2014/main" id="{1D269448-CA5B-4370-9C11-DB6833CEFFA9}"/>
              </a:ext>
            </a:extLst>
          </p:cNvPr>
          <p:cNvSpPr/>
          <p:nvPr/>
        </p:nvSpPr>
        <p:spPr bwMode="auto">
          <a:xfrm>
            <a:off x="9862589"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Offer single packaged </a:t>
            </a:r>
            <a:br>
              <a:rPr kumimoji="0" lang="en-US" sz="2400" b="0" i="0" u="none" strike="noStrike" kern="0" cap="none" spc="0" normalizeH="0" baseline="0" noProof="0" dirty="0">
                <a:ln>
                  <a:noFill/>
                </a:ln>
                <a:solidFill>
                  <a:srgbClr val="505050"/>
                </a:solidFill>
                <a:effectLst/>
                <a:uLnTx/>
                <a:uFillTx/>
                <a:latin typeface="Segoe UI Light"/>
                <a:ea typeface="+mn-ea"/>
                <a:cs typeface="+mn-cs"/>
              </a:rPr>
            </a:br>
            <a:r>
              <a:rPr kumimoji="0" lang="en-US" sz="2400" b="0" i="0" u="none" strike="noStrike" kern="0" cap="none" spc="0" normalizeH="0" baseline="0" noProof="0" dirty="0">
                <a:ln>
                  <a:noFill/>
                </a:ln>
                <a:solidFill>
                  <a:srgbClr val="505050"/>
                </a:solidFill>
                <a:effectLst/>
                <a:uLnTx/>
                <a:uFillTx/>
                <a:latin typeface="Segoe UI Light"/>
                <a:ea typeface="+mn-ea"/>
                <a:cs typeface="+mn-cs"/>
              </a:rPr>
              <a:t>solution</a:t>
            </a:r>
          </a:p>
        </p:txBody>
      </p:sp>
      <p:sp>
        <p:nvSpPr>
          <p:cNvPr id="33" name="Rectangle 21">
            <a:extLst>
              <a:ext uri="{FF2B5EF4-FFF2-40B4-BE49-F238E27FC236}">
                <a16:creationId xmlns:a16="http://schemas.microsoft.com/office/drawing/2014/main" id="{C6610D0E-6983-4FAA-BA30-A2F0C6A9DC55}"/>
              </a:ext>
            </a:extLst>
          </p:cNvPr>
          <p:cNvSpPr/>
          <p:nvPr/>
        </p:nvSpPr>
        <p:spPr bwMode="auto">
          <a:xfrm>
            <a:off x="491968" y="5674909"/>
            <a:ext cx="2114550" cy="939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505050"/>
                </a:solidFill>
                <a:effectLst/>
                <a:uLnTx/>
                <a:uFillTx/>
                <a:latin typeface="Segoe UI Light"/>
                <a:ea typeface="+mn-ea"/>
                <a:cs typeface="+mn-cs"/>
              </a:rPr>
              <a:t>Create cloud subscription + partner offer</a:t>
            </a:r>
          </a:p>
        </p:txBody>
      </p:sp>
    </p:spTree>
    <p:extLst>
      <p:ext uri="{BB962C8B-B14F-4D97-AF65-F5344CB8AC3E}">
        <p14:creationId xmlns:p14="http://schemas.microsoft.com/office/powerpoint/2010/main" val="31884899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0785-6433-41F8-895D-452B94D57A54}"/>
              </a:ext>
            </a:extLst>
          </p:cNvPr>
          <p:cNvSpPr>
            <a:spLocks noGrp="1"/>
          </p:cNvSpPr>
          <p:nvPr>
            <p:ph type="title"/>
          </p:nvPr>
        </p:nvSpPr>
        <p:spPr/>
        <p:txBody>
          <a:bodyPr/>
          <a:lstStyle/>
          <a:p>
            <a:r>
              <a:rPr lang="en-US" dirty="0"/>
              <a:t>One program, two different business models</a:t>
            </a:r>
            <a:endParaRPr lang="en-IN" dirty="0"/>
          </a:p>
        </p:txBody>
      </p:sp>
      <p:sp>
        <p:nvSpPr>
          <p:cNvPr id="5" name="Rectangle 4">
            <a:extLst>
              <a:ext uri="{FF2B5EF4-FFF2-40B4-BE49-F238E27FC236}">
                <a16:creationId xmlns:a16="http://schemas.microsoft.com/office/drawing/2014/main" id="{8BFE4916-A161-4AD1-A612-C0EFCE1CB9B0}"/>
              </a:ext>
            </a:extLst>
          </p:cNvPr>
          <p:cNvSpPr/>
          <p:nvPr/>
        </p:nvSpPr>
        <p:spPr bwMode="auto">
          <a:xfrm>
            <a:off x="6944810" y="1235072"/>
            <a:ext cx="5026529" cy="541020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174862" marR="0" lvl="0" indent="-174862" algn="l" defTabSz="932418" rtl="0" eaLnBrk="1" fontAlgn="auto" latinLnBrk="0" hangingPunct="1">
              <a:lnSpc>
                <a:spcPct val="100000"/>
              </a:lnSpc>
              <a:spcBef>
                <a:spcPts val="612"/>
              </a:spcBef>
              <a:spcAft>
                <a:spcPts val="0"/>
              </a:spcAft>
              <a:buClrTx/>
              <a:buSzTx/>
              <a:buFont typeface="Arial" panose="020B0604020202020204" pitchFamily="34" charset="0"/>
              <a:buChar char="•"/>
              <a:tabLst/>
              <a:defRPr/>
            </a:pPr>
            <a:endParaRPr kumimoji="0" lang="en-US" sz="1632" b="0" i="0" u="none" strike="noStrike" kern="0" cap="none" spc="0" normalizeH="0" baseline="0" noProof="0" dirty="0">
              <a:ln>
                <a:noFill/>
              </a:ln>
              <a:solidFill>
                <a:srgbClr val="505050"/>
              </a:solidFill>
              <a:effectLst/>
              <a:uLnTx/>
              <a:uFillTx/>
              <a:latin typeface="Segoe UI"/>
              <a:ea typeface="+mn-ea"/>
              <a:cs typeface="Segoe UI" panose="020B0502040204020203" pitchFamily="34" charset="0"/>
            </a:endParaRPr>
          </a:p>
        </p:txBody>
      </p:sp>
      <p:sp>
        <p:nvSpPr>
          <p:cNvPr id="6" name="Rectangle 5">
            <a:extLst>
              <a:ext uri="{FF2B5EF4-FFF2-40B4-BE49-F238E27FC236}">
                <a16:creationId xmlns:a16="http://schemas.microsoft.com/office/drawing/2014/main" id="{96746737-8FA9-4EF5-9A43-4309402E0B93}"/>
              </a:ext>
            </a:extLst>
          </p:cNvPr>
          <p:cNvSpPr/>
          <p:nvPr/>
        </p:nvSpPr>
        <p:spPr bwMode="auto">
          <a:xfrm>
            <a:off x="467183" y="1235073"/>
            <a:ext cx="6342253" cy="2373453"/>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CSP Direct model (1-tier)</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Partner works with Microsoft directly </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Fixed discount for Azure</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Partner needs to provide billing tools and build support practice</a:t>
            </a:r>
          </a:p>
          <a:p>
            <a:pPr marL="347663" marR="0" lvl="0" indent="-233363" algn="l" defTabSz="932418" rtl="0" eaLnBrk="1" fontAlgn="auto" latinLnBrk="0" hangingPunct="1">
              <a:lnSpc>
                <a:spcPct val="100000"/>
              </a:lnSpc>
              <a:spcBef>
                <a:spcPts val="200"/>
              </a:spcBef>
              <a:spcAft>
                <a:spcPts val="40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Credit check during the onboarding process</a:t>
            </a:r>
            <a:endPar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7" name="Rectangle 6">
            <a:extLst>
              <a:ext uri="{FF2B5EF4-FFF2-40B4-BE49-F238E27FC236}">
                <a16:creationId xmlns:a16="http://schemas.microsoft.com/office/drawing/2014/main" id="{67832A4A-83CE-4F42-95A2-59F993347426}"/>
              </a:ext>
            </a:extLst>
          </p:cNvPr>
          <p:cNvSpPr/>
          <p:nvPr/>
        </p:nvSpPr>
        <p:spPr bwMode="auto">
          <a:xfrm>
            <a:off x="467182" y="3732651"/>
            <a:ext cx="6342253" cy="2373460"/>
          </a:xfrm>
          <a:prstGeom prst="rect">
            <a:avLst/>
          </a:prstGeom>
          <a:solidFill>
            <a:schemeClr val="accent2"/>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marL="0" marR="0" lvl="0" indent="0" algn="l" defTabSz="848879" rtl="0" eaLnBrk="1" fontAlgn="base" latinLnBrk="0" hangingPunct="1">
              <a:lnSpc>
                <a:spcPct val="100000"/>
              </a:lnSpc>
              <a:spcBef>
                <a:spcPct val="0"/>
              </a:spcBef>
              <a:spcAft>
                <a:spcPct val="0"/>
              </a:spcAft>
              <a:buClrTx/>
              <a:buSzTx/>
              <a:buFontTx/>
              <a:buNone/>
              <a:tabLst/>
              <a:defRPr/>
            </a:pPr>
            <a:r>
              <a:rPr kumimoji="0" lang="en-US" sz="22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CSP Indirect model (2-tier)</a:t>
            </a:r>
          </a:p>
          <a:p>
            <a:pPr marL="347663" marR="0" lvl="0" indent="-233363" algn="l" defTabSz="932418" rtl="0" eaLnBrk="1" fontAlgn="auto" latinLnBrk="0" hangingPunct="1">
              <a:lnSpc>
                <a:spcPct val="100000"/>
              </a:lnSpc>
              <a:spcBef>
                <a:spcPts val="200"/>
              </a:spcBef>
              <a:spcAft>
                <a:spcPts val="0"/>
              </a:spcAft>
              <a:buClrTx/>
              <a:buSzTx/>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2 partner tiers:</a:t>
            </a:r>
          </a:p>
          <a:p>
            <a:pPr marL="741363" marR="0" lvl="1" indent="-285750" algn="l" defTabSz="932418" rtl="0" eaLnBrk="1" fontAlgn="auto" latinLnBrk="0" hangingPunct="1">
              <a:lnSpc>
                <a:spcPct val="100000"/>
              </a:lnSpc>
              <a:spcBef>
                <a:spcPts val="2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CSP Indirect Provider (aka Distributor) – transacts to Microsoft, provides billing tools and technical support.</a:t>
            </a:r>
          </a:p>
          <a:p>
            <a:pPr marL="741363" marR="0" lvl="1" indent="-285750" algn="l" defTabSz="932418" rtl="0" eaLnBrk="1" fontAlgn="auto" latinLnBrk="0" hangingPunct="1">
              <a:lnSpc>
                <a:spcPct val="100000"/>
              </a:lnSpc>
              <a:spcBef>
                <a:spcPts val="200"/>
              </a:spcBef>
              <a:spcAft>
                <a:spcPts val="400"/>
              </a:spcAft>
              <a:buClrTx/>
              <a:buSzTx/>
              <a:buFont typeface="Engravers MT" panose="02090707080505020304" pitchFamily="18" charset="0"/>
              <a:buChar char="–"/>
              <a:tabLst/>
              <a:defRPr/>
            </a:pPr>
            <a:r>
              <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CSP Indirect Reseller – sells Azure to customers through CSP Indirect Provider</a:t>
            </a:r>
            <a:r>
              <a:rPr kumimoji="0" lang="en-US" sz="2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a:t>
            </a:r>
            <a:endParaRPr kumimoji="0" lang="en-US" sz="18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 name="TextBox 8">
            <a:extLst>
              <a:ext uri="{FF2B5EF4-FFF2-40B4-BE49-F238E27FC236}">
                <a16:creationId xmlns:a16="http://schemas.microsoft.com/office/drawing/2014/main" id="{E067595D-721B-4694-8194-FE008237F586}"/>
              </a:ext>
            </a:extLst>
          </p:cNvPr>
          <p:cNvSpPr txBox="1"/>
          <p:nvPr/>
        </p:nvSpPr>
        <p:spPr>
          <a:xfrm>
            <a:off x="7519992" y="1419149"/>
            <a:ext cx="1382301"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rPr>
              <a:t>CSP Direct</a:t>
            </a:r>
            <a:endParaRPr kumimoji="0" lang="en-US" sz="2200" b="1" i="0" u="none" strike="noStrike" kern="1200" cap="none" spc="0" normalizeH="0" baseline="0" noProof="0" dirty="0">
              <a:ln>
                <a:noFill/>
              </a:ln>
              <a:solidFill>
                <a:srgbClr val="002050"/>
              </a:solidFill>
              <a:effectLst/>
              <a:uLnTx/>
              <a:uFillTx/>
              <a:latin typeface="Segoe UI"/>
              <a:ea typeface="+mn-ea"/>
              <a:cs typeface="Segoe UI Semibold" panose="020B0702040204020203" pitchFamily="34" charset="0"/>
            </a:endParaRPr>
          </a:p>
        </p:txBody>
      </p:sp>
      <p:sp>
        <p:nvSpPr>
          <p:cNvPr id="11" name="TextBox 9">
            <a:extLst>
              <a:ext uri="{FF2B5EF4-FFF2-40B4-BE49-F238E27FC236}">
                <a16:creationId xmlns:a16="http://schemas.microsoft.com/office/drawing/2014/main" id="{AC370CDE-809C-4EA2-A51C-6A95B28E63E4}"/>
              </a:ext>
            </a:extLst>
          </p:cNvPr>
          <p:cNvSpPr txBox="1"/>
          <p:nvPr/>
        </p:nvSpPr>
        <p:spPr>
          <a:xfrm>
            <a:off x="9884669" y="1419149"/>
            <a:ext cx="1608325" cy="338554"/>
          </a:xfrm>
          <a:prstGeom prst="rect">
            <a:avLst/>
          </a:prstGeom>
          <a:noFill/>
        </p:spPr>
        <p:txBody>
          <a:bodyPr wrap="none" lIns="0" tIns="0" rIns="0" bIns="0" rtlCol="0" anchor="ctr">
            <a:sp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pt-BR"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rPr>
              <a:t>CSP Indirect</a:t>
            </a:r>
            <a:endParaRPr kumimoji="0" lang="en-US" sz="2200" b="1" i="0" u="none" strike="noStrike" kern="1200" cap="none" spc="0" normalizeH="0" baseline="0" noProof="0" dirty="0">
              <a:ln>
                <a:noFill/>
              </a:ln>
              <a:solidFill>
                <a:srgbClr val="0078D7"/>
              </a:solidFill>
              <a:effectLst/>
              <a:uLnTx/>
              <a:uFillTx/>
              <a:latin typeface="Segoe UI"/>
              <a:ea typeface="+mn-ea"/>
              <a:cs typeface="Segoe UI Semibold" panose="020B0702040204020203" pitchFamily="34" charset="0"/>
            </a:endParaRPr>
          </a:p>
        </p:txBody>
      </p:sp>
      <p:cxnSp>
        <p:nvCxnSpPr>
          <p:cNvPr id="12" name="Straight Arrow Connector 76">
            <a:extLst>
              <a:ext uri="{FF2B5EF4-FFF2-40B4-BE49-F238E27FC236}">
                <a16:creationId xmlns:a16="http://schemas.microsoft.com/office/drawing/2014/main" id="{DFB8FD6A-9189-4008-9E0C-74458FDDCEE1}"/>
              </a:ext>
            </a:extLst>
          </p:cNvPr>
          <p:cNvCxnSpPr>
            <a:cxnSpLocks/>
            <a:endCxn id="14" idx="0"/>
          </p:cNvCxnSpPr>
          <p:nvPr/>
        </p:nvCxnSpPr>
        <p:spPr>
          <a:xfrm>
            <a:off x="8243007" y="2590742"/>
            <a:ext cx="0" cy="2961253"/>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3" name="TextBox 73">
            <a:extLst>
              <a:ext uri="{FF2B5EF4-FFF2-40B4-BE49-F238E27FC236}">
                <a16:creationId xmlns:a16="http://schemas.microsoft.com/office/drawing/2014/main" id="{5EA97ECD-C8B9-4BBF-8F99-CEB37BF11745}"/>
              </a:ext>
            </a:extLst>
          </p:cNvPr>
          <p:cNvSpPr txBox="1"/>
          <p:nvPr/>
        </p:nvSpPr>
        <p:spPr>
          <a:xfrm>
            <a:off x="7128239" y="1878080"/>
            <a:ext cx="2229536" cy="712662"/>
          </a:xfrm>
          <a:prstGeom prst="roundRect">
            <a:avLst>
              <a:gd name="adj" fmla="val 50000"/>
            </a:avLst>
          </a:prstGeom>
          <a:solidFill>
            <a:schemeClr val="accent1"/>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4" name="TextBox 75">
            <a:extLst>
              <a:ext uri="{FF2B5EF4-FFF2-40B4-BE49-F238E27FC236}">
                <a16:creationId xmlns:a16="http://schemas.microsoft.com/office/drawing/2014/main" id="{02CD4E34-9612-433B-B663-ADE43B0FD992}"/>
              </a:ext>
            </a:extLst>
          </p:cNvPr>
          <p:cNvSpPr txBox="1"/>
          <p:nvPr/>
        </p:nvSpPr>
        <p:spPr>
          <a:xfrm>
            <a:off x="7128239" y="55519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Customer</a:t>
            </a:r>
          </a:p>
        </p:txBody>
      </p:sp>
      <p:sp>
        <p:nvSpPr>
          <p:cNvPr id="15" name="TextBox 74">
            <a:extLst>
              <a:ext uri="{FF2B5EF4-FFF2-40B4-BE49-F238E27FC236}">
                <a16:creationId xmlns:a16="http://schemas.microsoft.com/office/drawing/2014/main" id="{F74AB089-6AC9-4A6A-93BE-AE29B2EC10E4}"/>
              </a:ext>
            </a:extLst>
          </p:cNvPr>
          <p:cNvSpPr txBox="1"/>
          <p:nvPr/>
        </p:nvSpPr>
        <p:spPr>
          <a:xfrm>
            <a:off x="7128239" y="360852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Direct Partner</a:t>
            </a:r>
          </a:p>
        </p:txBody>
      </p:sp>
      <p:cxnSp>
        <p:nvCxnSpPr>
          <p:cNvPr id="17" name="Straight Arrow Connector 76">
            <a:extLst>
              <a:ext uri="{FF2B5EF4-FFF2-40B4-BE49-F238E27FC236}">
                <a16:creationId xmlns:a16="http://schemas.microsoft.com/office/drawing/2014/main" id="{3B17F9A3-8B7D-4874-A2F1-FD2D60D81C57}"/>
              </a:ext>
            </a:extLst>
          </p:cNvPr>
          <p:cNvCxnSpPr>
            <a:cxnSpLocks/>
          </p:cNvCxnSpPr>
          <p:nvPr/>
        </p:nvCxnSpPr>
        <p:spPr>
          <a:xfrm>
            <a:off x="10673142" y="2590004"/>
            <a:ext cx="0" cy="2962730"/>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TextBox 65">
            <a:extLst>
              <a:ext uri="{FF2B5EF4-FFF2-40B4-BE49-F238E27FC236}">
                <a16:creationId xmlns:a16="http://schemas.microsoft.com/office/drawing/2014/main" id="{6DE12997-77FD-48B4-9180-441F11D44B76}"/>
              </a:ext>
            </a:extLst>
          </p:cNvPr>
          <p:cNvSpPr txBox="1"/>
          <p:nvPr/>
        </p:nvSpPr>
        <p:spPr>
          <a:xfrm>
            <a:off x="9558374" y="1878080"/>
            <a:ext cx="2229536" cy="711924"/>
          </a:xfrm>
          <a:prstGeom prst="roundRect">
            <a:avLst>
              <a:gd name="adj" fmla="val 50000"/>
            </a:avLst>
          </a:prstGeom>
          <a:solidFill>
            <a:schemeClr val="accent2"/>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Microsoft</a:t>
            </a:r>
          </a:p>
        </p:txBody>
      </p:sp>
      <p:sp>
        <p:nvSpPr>
          <p:cNvPr id="19" name="TextBox 67">
            <a:extLst>
              <a:ext uri="{FF2B5EF4-FFF2-40B4-BE49-F238E27FC236}">
                <a16:creationId xmlns:a16="http://schemas.microsoft.com/office/drawing/2014/main" id="{42882E4E-4626-4D16-9E5E-1060B9848123}"/>
              </a:ext>
            </a:extLst>
          </p:cNvPr>
          <p:cNvSpPr txBox="1"/>
          <p:nvPr/>
        </p:nvSpPr>
        <p:spPr>
          <a:xfrm>
            <a:off x="9558374" y="5552734"/>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Customer</a:t>
            </a:r>
          </a:p>
        </p:txBody>
      </p:sp>
      <p:sp>
        <p:nvSpPr>
          <p:cNvPr id="20" name="TextBox 72">
            <a:extLst>
              <a:ext uri="{FF2B5EF4-FFF2-40B4-BE49-F238E27FC236}">
                <a16:creationId xmlns:a16="http://schemas.microsoft.com/office/drawing/2014/main" id="{321632AC-EAF3-44E6-A46C-E80A05406706}"/>
              </a:ext>
            </a:extLst>
          </p:cNvPr>
          <p:cNvSpPr txBox="1"/>
          <p:nvPr/>
        </p:nvSpPr>
        <p:spPr>
          <a:xfrm>
            <a:off x="9558374" y="2960456"/>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Indirect Provider</a:t>
            </a:r>
          </a:p>
        </p:txBody>
      </p:sp>
      <p:sp>
        <p:nvSpPr>
          <p:cNvPr id="21" name="TextBox 66">
            <a:extLst>
              <a:ext uri="{FF2B5EF4-FFF2-40B4-BE49-F238E27FC236}">
                <a16:creationId xmlns:a16="http://schemas.microsoft.com/office/drawing/2014/main" id="{9F3E984B-430A-4BD7-8529-479F0D84F8F1}"/>
              </a:ext>
            </a:extLst>
          </p:cNvPr>
          <p:cNvSpPr txBox="1"/>
          <p:nvPr/>
        </p:nvSpPr>
        <p:spPr>
          <a:xfrm>
            <a:off x="9558374" y="4256595"/>
            <a:ext cx="2229536" cy="925687"/>
          </a:xfrm>
          <a:prstGeom prst="rect">
            <a:avLst/>
          </a:prstGeom>
          <a:solidFill>
            <a:schemeClr val="bg1">
              <a:lumMod val="95000"/>
            </a:schemeClr>
          </a:solidFill>
          <a:ln>
            <a:noFill/>
          </a:ln>
        </p:spPr>
        <p:txBody>
          <a:bodyPr wrap="square" rtlCol="0" anchor="ctr">
            <a:noAutofit/>
          </a:bodyPr>
          <a:lstStyle/>
          <a:p>
            <a:pPr marL="0" marR="0" lvl="0" indent="0" algn="ctr" defTabSz="932563"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CSP Indirect Reseller</a:t>
            </a:r>
          </a:p>
        </p:txBody>
      </p:sp>
    </p:spTree>
    <p:extLst>
      <p:ext uri="{BB962C8B-B14F-4D97-AF65-F5344CB8AC3E}">
        <p14:creationId xmlns:p14="http://schemas.microsoft.com/office/powerpoint/2010/main" val="353209338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61FC3-6729-42DC-B683-AC90C5CF5776}"/>
              </a:ext>
            </a:extLst>
          </p:cNvPr>
          <p:cNvSpPr>
            <a:spLocks noGrp="1"/>
          </p:cNvSpPr>
          <p:nvPr>
            <p:ph type="title"/>
          </p:nvPr>
        </p:nvSpPr>
        <p:spPr>
          <a:xfrm>
            <a:off x="322333" y="210821"/>
            <a:ext cx="11887878" cy="820092"/>
          </a:xfrm>
        </p:spPr>
        <p:txBody>
          <a:bodyPr/>
          <a:lstStyle/>
          <a:p>
            <a:r>
              <a:rPr lang="en-US" dirty="0"/>
              <a:t>Partner Center Portal</a:t>
            </a:r>
            <a:endParaRPr lang="en-IN" dirty="0"/>
          </a:p>
        </p:txBody>
      </p:sp>
      <p:sp>
        <p:nvSpPr>
          <p:cNvPr id="4" name="Text Placeholder 1">
            <a:extLst>
              <a:ext uri="{FF2B5EF4-FFF2-40B4-BE49-F238E27FC236}">
                <a16:creationId xmlns:a16="http://schemas.microsoft.com/office/drawing/2014/main" id="{D7E90EEE-7EBF-4165-BE35-586458F99D80}"/>
              </a:ext>
            </a:extLst>
          </p:cNvPr>
          <p:cNvSpPr txBox="1">
            <a:spLocks/>
          </p:cNvSpPr>
          <p:nvPr/>
        </p:nvSpPr>
        <p:spPr>
          <a:xfrm>
            <a:off x="478679" y="1092284"/>
            <a:ext cx="11502523" cy="878930"/>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chemeClr val="tx1"/>
                </a:soli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hlinkClick r:id="rId2"/>
              </a:rPr>
              <a:t>partnercenter.microsoft.com</a:t>
            </a:r>
            <a:endParaRPr kumimoji="0" lang="en-US" sz="2800" b="0" i="0" u="none" strike="noStrike" kern="1200" cap="none" spc="0" normalizeH="0" baseline="0" noProof="0" dirty="0">
              <a:ln>
                <a:noFill/>
              </a:ln>
              <a:solidFill>
                <a:srgbClr val="505050"/>
              </a:solidFill>
              <a:effectLst/>
              <a:uLnTx/>
              <a:uFillTx/>
              <a:latin typeface="Segoe UI Light"/>
              <a:ea typeface="+mn-ea"/>
              <a:cs typeface="+mn-cs"/>
            </a:endParaRPr>
          </a:p>
          <a:p>
            <a:pPr marL="0" marR="0" lvl="0" indent="0" algn="l" defTabSz="950938"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505050"/>
                </a:solidFill>
                <a:effectLst/>
                <a:uLnTx/>
                <a:uFillTx/>
                <a:latin typeface="Segoe UI Light"/>
                <a:ea typeface="+mn-ea"/>
                <a:cs typeface="+mn-cs"/>
              </a:rPr>
              <a:t>Core of partner’s CSP business. Manage Azure customers in one place. </a:t>
            </a:r>
          </a:p>
        </p:txBody>
      </p:sp>
      <p:sp>
        <p:nvSpPr>
          <p:cNvPr id="29" name="Rectangle 28">
            <a:extLst>
              <a:ext uri="{FF2B5EF4-FFF2-40B4-BE49-F238E27FC236}">
                <a16:creationId xmlns:a16="http://schemas.microsoft.com/office/drawing/2014/main" id="{C31BF252-4D86-421E-972D-33B08E99F4F3}"/>
              </a:ext>
            </a:extLst>
          </p:cNvPr>
          <p:cNvSpPr/>
          <p:nvPr/>
        </p:nvSpPr>
        <p:spPr bwMode="auto">
          <a:xfrm>
            <a:off x="478679"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Easy to Use web portal</a:t>
            </a:r>
          </a:p>
        </p:txBody>
      </p:sp>
      <p:sp>
        <p:nvSpPr>
          <p:cNvPr id="30" name="Rectangle 29">
            <a:extLst>
              <a:ext uri="{FF2B5EF4-FFF2-40B4-BE49-F238E27FC236}">
                <a16:creationId xmlns:a16="http://schemas.microsoft.com/office/drawing/2014/main" id="{8C1B2A5E-23FC-4DE7-846E-75FB38912D31}"/>
              </a:ext>
            </a:extLst>
          </p:cNvPr>
          <p:cNvSpPr/>
          <p:nvPr/>
        </p:nvSpPr>
        <p:spPr bwMode="auto">
          <a:xfrm>
            <a:off x="3372475"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Provision Customers &amp; Subscriptions</a:t>
            </a:r>
          </a:p>
        </p:txBody>
      </p:sp>
      <p:sp>
        <p:nvSpPr>
          <p:cNvPr id="31" name="Rectangle 30">
            <a:extLst>
              <a:ext uri="{FF2B5EF4-FFF2-40B4-BE49-F238E27FC236}">
                <a16:creationId xmlns:a16="http://schemas.microsoft.com/office/drawing/2014/main" id="{03C251EF-3FF1-4763-BF08-DD2AA2CEF18D}"/>
              </a:ext>
            </a:extLst>
          </p:cNvPr>
          <p:cNvSpPr/>
          <p:nvPr/>
        </p:nvSpPr>
        <p:spPr bwMode="auto">
          <a:xfrm>
            <a:off x="6266272"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Admin-on-behalf-of customers</a:t>
            </a:r>
          </a:p>
        </p:txBody>
      </p:sp>
      <p:sp>
        <p:nvSpPr>
          <p:cNvPr id="32" name="Rectangle 31">
            <a:extLst>
              <a:ext uri="{FF2B5EF4-FFF2-40B4-BE49-F238E27FC236}">
                <a16:creationId xmlns:a16="http://schemas.microsoft.com/office/drawing/2014/main" id="{0B93B7B4-6E4E-41C5-A799-690623A2A404}"/>
              </a:ext>
            </a:extLst>
          </p:cNvPr>
          <p:cNvSpPr/>
          <p:nvPr/>
        </p:nvSpPr>
        <p:spPr bwMode="auto">
          <a:xfrm>
            <a:off x="9160069" y="2743873"/>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Office 365, EMS, Dynamics 365, Azure</a:t>
            </a:r>
          </a:p>
        </p:txBody>
      </p:sp>
      <p:sp>
        <p:nvSpPr>
          <p:cNvPr id="33" name="Rectangle 32">
            <a:extLst>
              <a:ext uri="{FF2B5EF4-FFF2-40B4-BE49-F238E27FC236}">
                <a16:creationId xmlns:a16="http://schemas.microsoft.com/office/drawing/2014/main" id="{348C16BA-2BFC-4815-A828-0F535E9C3E29}"/>
              </a:ext>
            </a:extLst>
          </p:cNvPr>
          <p:cNvSpPr/>
          <p:nvPr/>
        </p:nvSpPr>
        <p:spPr bwMode="auto">
          <a:xfrm>
            <a:off x="478679"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Multi-channel &amp; </a:t>
            </a:r>
            <a:b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b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Multi-partner capabilities</a:t>
            </a:r>
          </a:p>
        </p:txBody>
      </p:sp>
      <p:sp>
        <p:nvSpPr>
          <p:cNvPr id="34" name="Rectangle 33">
            <a:extLst>
              <a:ext uri="{FF2B5EF4-FFF2-40B4-BE49-F238E27FC236}">
                <a16:creationId xmlns:a16="http://schemas.microsoft.com/office/drawing/2014/main" id="{3F5E8AA3-E10D-4D6A-825F-35BDC46E8E37}"/>
              </a:ext>
            </a:extLst>
          </p:cNvPr>
          <p:cNvSpPr/>
          <p:nvPr/>
        </p:nvSpPr>
        <p:spPr bwMode="auto">
          <a:xfrm>
            <a:off x="3372475"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Automated invoicing</a:t>
            </a:r>
          </a:p>
        </p:txBody>
      </p:sp>
      <p:sp>
        <p:nvSpPr>
          <p:cNvPr id="35" name="Rectangle 34">
            <a:extLst>
              <a:ext uri="{FF2B5EF4-FFF2-40B4-BE49-F238E27FC236}">
                <a16:creationId xmlns:a16="http://schemas.microsoft.com/office/drawing/2014/main" id="{8E992BF8-A00D-4EEA-8CB0-A7E567A3DC86}"/>
              </a:ext>
            </a:extLst>
          </p:cNvPr>
          <p:cNvSpPr/>
          <p:nvPr/>
        </p:nvSpPr>
        <p:spPr bwMode="auto">
          <a:xfrm>
            <a:off x="6266272"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Rich set of APIs for integration</a:t>
            </a:r>
          </a:p>
        </p:txBody>
      </p:sp>
      <p:sp>
        <p:nvSpPr>
          <p:cNvPr id="36" name="Rectangle 35">
            <a:extLst>
              <a:ext uri="{FF2B5EF4-FFF2-40B4-BE49-F238E27FC236}">
                <a16:creationId xmlns:a16="http://schemas.microsoft.com/office/drawing/2014/main" id="{6854D61F-70AE-427D-8880-A6F09EA88DE4}"/>
              </a:ext>
            </a:extLst>
          </p:cNvPr>
          <p:cNvSpPr/>
          <p:nvPr/>
        </p:nvSpPr>
        <p:spPr bwMode="auto">
          <a:xfrm>
            <a:off x="9160069" y="4688764"/>
            <a:ext cx="2808408" cy="1869175"/>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37141" tIns="91427" rIns="137141" bIns="91427" numCol="1" spcCol="0" rtlCol="0" fromWordArt="0" anchor="t" anchorCtr="0" forceAA="0" compatLnSpc="1">
            <a:prstTxWarp prst="textNoShape">
              <a:avLst/>
            </a:prstTxWarp>
            <a:noAutofit/>
          </a:bodyPr>
          <a:lstStyle/>
          <a:p>
            <a:pPr marL="0" marR="0" lvl="0" indent="0" algn="l" defTabSz="848716" rtl="0" eaLnBrk="1" fontAlgn="base" latinLnBrk="0" hangingPunct="1">
              <a:lnSpc>
                <a:spcPct val="100000"/>
              </a:lnSpc>
              <a:spcBef>
                <a:spcPct val="0"/>
              </a:spcBef>
              <a:spcAft>
                <a:spcPct val="0"/>
              </a:spcAft>
              <a:buClrTx/>
              <a:buSzTx/>
              <a:buFontTx/>
              <a:buNone/>
              <a:tabLst/>
              <a:defRPr/>
            </a:pPr>
            <a:r>
              <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rPr>
              <a:t>CSP Content &amp; Resources</a:t>
            </a:r>
          </a:p>
        </p:txBody>
      </p:sp>
      <p:sp>
        <p:nvSpPr>
          <p:cNvPr id="37" name="Freeform 14">
            <a:extLst>
              <a:ext uri="{FF2B5EF4-FFF2-40B4-BE49-F238E27FC236}">
                <a16:creationId xmlns:a16="http://schemas.microsoft.com/office/drawing/2014/main" id="{D0DFE656-980E-4D88-8565-83B1B1CF76FD}"/>
              </a:ext>
            </a:extLst>
          </p:cNvPr>
          <p:cNvSpPr>
            <a:spLocks noEditPoints="1"/>
          </p:cNvSpPr>
          <p:nvPr/>
        </p:nvSpPr>
        <p:spPr bwMode="black">
          <a:xfrm flipH="1">
            <a:off x="2692427" y="4039660"/>
            <a:ext cx="466387" cy="493574"/>
          </a:xfrm>
          <a:custGeom>
            <a:avLst/>
            <a:gdLst>
              <a:gd name="T0" fmla="*/ 0 w 383"/>
              <a:gd name="T1" fmla="*/ 378 h 405"/>
              <a:gd name="T2" fmla="*/ 0 w 383"/>
              <a:gd name="T3" fmla="*/ 163 h 405"/>
              <a:gd name="T4" fmla="*/ 39 w 383"/>
              <a:gd name="T5" fmla="*/ 163 h 405"/>
              <a:gd name="T6" fmla="*/ 39 w 383"/>
              <a:gd name="T7" fmla="*/ 378 h 405"/>
              <a:gd name="T8" fmla="*/ 0 w 383"/>
              <a:gd name="T9" fmla="*/ 378 h 405"/>
              <a:gd name="T10" fmla="*/ 357 w 383"/>
              <a:gd name="T11" fmla="*/ 158 h 405"/>
              <a:gd name="T12" fmla="*/ 263 w 383"/>
              <a:gd name="T13" fmla="*/ 156 h 405"/>
              <a:gd name="T14" fmla="*/ 286 w 383"/>
              <a:gd name="T15" fmla="*/ 97 h 405"/>
              <a:gd name="T16" fmla="*/ 260 w 383"/>
              <a:gd name="T17" fmla="*/ 0 h 405"/>
              <a:gd name="T18" fmla="*/ 233 w 383"/>
              <a:gd name="T19" fmla="*/ 26 h 405"/>
              <a:gd name="T20" fmla="*/ 131 w 383"/>
              <a:gd name="T21" fmla="*/ 145 h 405"/>
              <a:gd name="T22" fmla="*/ 59 w 383"/>
              <a:gd name="T23" fmla="*/ 185 h 405"/>
              <a:gd name="T24" fmla="*/ 59 w 383"/>
              <a:gd name="T25" fmla="*/ 364 h 405"/>
              <a:gd name="T26" fmla="*/ 162 w 383"/>
              <a:gd name="T27" fmla="*/ 405 h 405"/>
              <a:gd name="T28" fmla="*/ 276 w 383"/>
              <a:gd name="T29" fmla="*/ 403 h 405"/>
              <a:gd name="T30" fmla="*/ 305 w 383"/>
              <a:gd name="T31" fmla="*/ 377 h 405"/>
              <a:gd name="T32" fmla="*/ 291 w 383"/>
              <a:gd name="T33" fmla="*/ 351 h 405"/>
              <a:gd name="T34" fmla="*/ 291 w 383"/>
              <a:gd name="T35" fmla="*/ 351 h 405"/>
              <a:gd name="T36" fmla="*/ 290 w 383"/>
              <a:gd name="T37" fmla="*/ 351 h 405"/>
              <a:gd name="T38" fmla="*/ 286 w 383"/>
              <a:gd name="T39" fmla="*/ 346 h 405"/>
              <a:gd name="T40" fmla="*/ 291 w 383"/>
              <a:gd name="T41" fmla="*/ 340 h 405"/>
              <a:gd name="T42" fmla="*/ 302 w 383"/>
              <a:gd name="T43" fmla="*/ 340 h 405"/>
              <a:gd name="T44" fmla="*/ 331 w 383"/>
              <a:gd name="T45" fmla="*/ 314 h 405"/>
              <a:gd name="T46" fmla="*/ 317 w 383"/>
              <a:gd name="T47" fmla="*/ 288 h 405"/>
              <a:gd name="T48" fmla="*/ 317 w 383"/>
              <a:gd name="T49" fmla="*/ 288 h 405"/>
              <a:gd name="T50" fmla="*/ 316 w 383"/>
              <a:gd name="T51" fmla="*/ 287 h 405"/>
              <a:gd name="T52" fmla="*/ 312 w 383"/>
              <a:gd name="T53" fmla="*/ 282 h 405"/>
              <a:gd name="T54" fmla="*/ 317 w 383"/>
              <a:gd name="T55" fmla="*/ 277 h 405"/>
              <a:gd name="T56" fmla="*/ 328 w 383"/>
              <a:gd name="T57" fmla="*/ 276 h 405"/>
              <a:gd name="T58" fmla="*/ 357 w 383"/>
              <a:gd name="T59" fmla="*/ 250 h 405"/>
              <a:gd name="T60" fmla="*/ 343 w 383"/>
              <a:gd name="T61" fmla="*/ 225 h 405"/>
              <a:gd name="T62" fmla="*/ 343 w 383"/>
              <a:gd name="T63" fmla="*/ 225 h 405"/>
              <a:gd name="T64" fmla="*/ 342 w 383"/>
              <a:gd name="T65" fmla="*/ 224 h 405"/>
              <a:gd name="T66" fmla="*/ 338 w 383"/>
              <a:gd name="T67" fmla="*/ 219 h 405"/>
              <a:gd name="T68" fmla="*/ 343 w 383"/>
              <a:gd name="T69" fmla="*/ 213 h 405"/>
              <a:gd name="T70" fmla="*/ 354 w 383"/>
              <a:gd name="T71" fmla="*/ 213 h 405"/>
              <a:gd name="T72" fmla="*/ 383 w 383"/>
              <a:gd name="T73" fmla="*/ 187 h 405"/>
              <a:gd name="T74" fmla="*/ 357 w 383"/>
              <a:gd name="T75" fmla="*/ 158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3" h="405">
                <a:moveTo>
                  <a:pt x="0" y="378"/>
                </a:moveTo>
                <a:cubicBezTo>
                  <a:pt x="0" y="163"/>
                  <a:pt x="0" y="163"/>
                  <a:pt x="0" y="163"/>
                </a:cubicBezTo>
                <a:cubicBezTo>
                  <a:pt x="39" y="163"/>
                  <a:pt x="39" y="163"/>
                  <a:pt x="39" y="163"/>
                </a:cubicBezTo>
                <a:cubicBezTo>
                  <a:pt x="39" y="378"/>
                  <a:pt x="39" y="378"/>
                  <a:pt x="39" y="378"/>
                </a:cubicBezTo>
                <a:cubicBezTo>
                  <a:pt x="0" y="378"/>
                  <a:pt x="0" y="378"/>
                  <a:pt x="0" y="378"/>
                </a:cubicBezTo>
                <a:close/>
                <a:moveTo>
                  <a:pt x="357" y="158"/>
                </a:moveTo>
                <a:cubicBezTo>
                  <a:pt x="357" y="158"/>
                  <a:pt x="309" y="157"/>
                  <a:pt x="263" y="156"/>
                </a:cubicBezTo>
                <a:cubicBezTo>
                  <a:pt x="271" y="137"/>
                  <a:pt x="281" y="113"/>
                  <a:pt x="286" y="97"/>
                </a:cubicBezTo>
                <a:cubicBezTo>
                  <a:pt x="295" y="65"/>
                  <a:pt x="299" y="1"/>
                  <a:pt x="260" y="0"/>
                </a:cubicBezTo>
                <a:cubicBezTo>
                  <a:pt x="245" y="0"/>
                  <a:pt x="233" y="11"/>
                  <a:pt x="233" y="26"/>
                </a:cubicBezTo>
                <a:cubicBezTo>
                  <a:pt x="233" y="83"/>
                  <a:pt x="197" y="131"/>
                  <a:pt x="131" y="145"/>
                </a:cubicBezTo>
                <a:cubicBezTo>
                  <a:pt x="100" y="152"/>
                  <a:pt x="69" y="169"/>
                  <a:pt x="59" y="185"/>
                </a:cubicBezTo>
                <a:cubicBezTo>
                  <a:pt x="59" y="223"/>
                  <a:pt x="59" y="364"/>
                  <a:pt x="59" y="364"/>
                </a:cubicBezTo>
                <a:cubicBezTo>
                  <a:pt x="59" y="364"/>
                  <a:pt x="127" y="405"/>
                  <a:pt x="162" y="405"/>
                </a:cubicBezTo>
                <a:cubicBezTo>
                  <a:pt x="163" y="405"/>
                  <a:pt x="276" y="403"/>
                  <a:pt x="276" y="403"/>
                </a:cubicBezTo>
                <a:cubicBezTo>
                  <a:pt x="291" y="404"/>
                  <a:pt x="304" y="392"/>
                  <a:pt x="305" y="377"/>
                </a:cubicBezTo>
                <a:cubicBezTo>
                  <a:pt x="305" y="366"/>
                  <a:pt x="300" y="356"/>
                  <a:pt x="291" y="351"/>
                </a:cubicBezTo>
                <a:cubicBezTo>
                  <a:pt x="291" y="351"/>
                  <a:pt x="291" y="351"/>
                  <a:pt x="291" y="351"/>
                </a:cubicBezTo>
                <a:cubicBezTo>
                  <a:pt x="290" y="351"/>
                  <a:pt x="290" y="351"/>
                  <a:pt x="290" y="351"/>
                </a:cubicBezTo>
                <a:cubicBezTo>
                  <a:pt x="287" y="350"/>
                  <a:pt x="286" y="348"/>
                  <a:pt x="286" y="346"/>
                </a:cubicBezTo>
                <a:cubicBezTo>
                  <a:pt x="286" y="342"/>
                  <a:pt x="288" y="340"/>
                  <a:pt x="291" y="340"/>
                </a:cubicBezTo>
                <a:cubicBezTo>
                  <a:pt x="302" y="340"/>
                  <a:pt x="302" y="340"/>
                  <a:pt x="302" y="340"/>
                </a:cubicBezTo>
                <a:cubicBezTo>
                  <a:pt x="317" y="340"/>
                  <a:pt x="330" y="329"/>
                  <a:pt x="331" y="314"/>
                </a:cubicBezTo>
                <a:cubicBezTo>
                  <a:pt x="331" y="303"/>
                  <a:pt x="326" y="293"/>
                  <a:pt x="317" y="288"/>
                </a:cubicBezTo>
                <a:cubicBezTo>
                  <a:pt x="317" y="288"/>
                  <a:pt x="317" y="288"/>
                  <a:pt x="317" y="288"/>
                </a:cubicBezTo>
                <a:cubicBezTo>
                  <a:pt x="316" y="288"/>
                  <a:pt x="316" y="288"/>
                  <a:pt x="316" y="287"/>
                </a:cubicBezTo>
                <a:cubicBezTo>
                  <a:pt x="313" y="287"/>
                  <a:pt x="312" y="285"/>
                  <a:pt x="312" y="282"/>
                </a:cubicBezTo>
                <a:cubicBezTo>
                  <a:pt x="312" y="279"/>
                  <a:pt x="314" y="277"/>
                  <a:pt x="317" y="277"/>
                </a:cubicBezTo>
                <a:cubicBezTo>
                  <a:pt x="328" y="276"/>
                  <a:pt x="328" y="276"/>
                  <a:pt x="328" y="276"/>
                </a:cubicBezTo>
                <a:cubicBezTo>
                  <a:pt x="343" y="277"/>
                  <a:pt x="356" y="265"/>
                  <a:pt x="357" y="250"/>
                </a:cubicBezTo>
                <a:cubicBezTo>
                  <a:pt x="357" y="239"/>
                  <a:pt x="352" y="229"/>
                  <a:pt x="343" y="225"/>
                </a:cubicBezTo>
                <a:cubicBezTo>
                  <a:pt x="343" y="225"/>
                  <a:pt x="343" y="225"/>
                  <a:pt x="343" y="225"/>
                </a:cubicBezTo>
                <a:cubicBezTo>
                  <a:pt x="342" y="224"/>
                  <a:pt x="342" y="224"/>
                  <a:pt x="342" y="224"/>
                </a:cubicBezTo>
                <a:cubicBezTo>
                  <a:pt x="339" y="223"/>
                  <a:pt x="338" y="221"/>
                  <a:pt x="338" y="219"/>
                </a:cubicBezTo>
                <a:cubicBezTo>
                  <a:pt x="338" y="216"/>
                  <a:pt x="340" y="213"/>
                  <a:pt x="343" y="213"/>
                </a:cubicBezTo>
                <a:cubicBezTo>
                  <a:pt x="354" y="213"/>
                  <a:pt x="354" y="213"/>
                  <a:pt x="354" y="213"/>
                </a:cubicBezTo>
                <a:cubicBezTo>
                  <a:pt x="369" y="214"/>
                  <a:pt x="382" y="202"/>
                  <a:pt x="383" y="187"/>
                </a:cubicBezTo>
                <a:cubicBezTo>
                  <a:pt x="383" y="172"/>
                  <a:pt x="374" y="159"/>
                  <a:pt x="357" y="158"/>
                </a:cubicBezTo>
                <a:close/>
              </a:path>
            </a:pathLst>
          </a:custGeom>
          <a:solidFill>
            <a:srgbClr val="FFFFFF"/>
          </a:solidFill>
          <a:ln w="10795" cap="flat" cmpd="sng" algn="ctr">
            <a:noFill/>
            <a:prstDash val="solid"/>
            <a:headEnd type="none" w="med" len="med"/>
            <a:tailEnd type="none" w="med" len="med"/>
          </a:ln>
          <a:effectLst/>
        </p:spPr>
        <p:txBody>
          <a:bodyPr vert="horz" wrap="square" lIns="83916" tIns="41958" rIns="83916" bIns="41958" numCol="1" rtlCol="0" anchor="ctr" anchorCtr="0" compatLnSpc="1">
            <a:prstTxWarp prst="textNoShape">
              <a:avLst/>
            </a:prstTxWarp>
          </a:bodyPr>
          <a:lstStyle/>
          <a:p>
            <a:pPr marL="0" marR="0" lvl="0" indent="0" algn="l" defTabSz="755191"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124" normalizeH="0" baseline="0" noProof="0" dirty="0">
              <a:ln>
                <a:noFill/>
              </a:ln>
              <a:solidFill>
                <a:sysClr val="windowText" lastClr="000000"/>
              </a:solidFill>
              <a:effectLst/>
              <a:uLnTx/>
              <a:uFillTx/>
              <a:latin typeface="Segoe Light" pitchFamily="34" charset="0"/>
              <a:ea typeface="+mn-ea"/>
              <a:cs typeface="+mn-cs"/>
            </a:endParaRPr>
          </a:p>
        </p:txBody>
      </p:sp>
      <p:sp>
        <p:nvSpPr>
          <p:cNvPr id="38" name="Freeform 52">
            <a:extLst>
              <a:ext uri="{FF2B5EF4-FFF2-40B4-BE49-F238E27FC236}">
                <a16:creationId xmlns:a16="http://schemas.microsoft.com/office/drawing/2014/main" id="{FE7577BD-570A-431D-AF2C-8D85F52D4509}"/>
              </a:ext>
            </a:extLst>
          </p:cNvPr>
          <p:cNvSpPr/>
          <p:nvPr/>
        </p:nvSpPr>
        <p:spPr bwMode="auto">
          <a:xfrm>
            <a:off x="5683219" y="6001656"/>
            <a:ext cx="399622" cy="453341"/>
          </a:xfrm>
          <a:custGeom>
            <a:avLst/>
            <a:gdLst/>
            <a:ahLst/>
            <a:cxnLst/>
            <a:rect l="l" t="t" r="r" b="b"/>
            <a:pathLst>
              <a:path w="3911447" h="4437244">
                <a:moveTo>
                  <a:pt x="2118517" y="1334584"/>
                </a:moveTo>
                <a:lnTo>
                  <a:pt x="2351646" y="1334584"/>
                </a:lnTo>
                <a:lnTo>
                  <a:pt x="2351646" y="1523144"/>
                </a:lnTo>
                <a:cubicBezTo>
                  <a:pt x="2460211" y="1526001"/>
                  <a:pt x="2541349" y="1540857"/>
                  <a:pt x="2636200" y="1567713"/>
                </a:cubicBezTo>
                <a:lnTo>
                  <a:pt x="2636200" y="1920834"/>
                </a:lnTo>
                <a:cubicBezTo>
                  <a:pt x="2474496" y="1835125"/>
                  <a:pt x="2273365" y="1795698"/>
                  <a:pt x="2207654" y="1838553"/>
                </a:cubicBezTo>
                <a:cubicBezTo>
                  <a:pt x="2143087" y="1864266"/>
                  <a:pt x="2148801" y="1951689"/>
                  <a:pt x="2193941" y="1982544"/>
                </a:cubicBezTo>
                <a:cubicBezTo>
                  <a:pt x="2250509" y="2061968"/>
                  <a:pt x="2742480" y="2139677"/>
                  <a:pt x="2697911" y="2513940"/>
                </a:cubicBezTo>
                <a:cubicBezTo>
                  <a:pt x="2676198" y="2774496"/>
                  <a:pt x="2445355" y="2858490"/>
                  <a:pt x="2355074" y="2884203"/>
                </a:cubicBezTo>
                <a:lnTo>
                  <a:pt x="2355074" y="3103618"/>
                </a:lnTo>
                <a:lnTo>
                  <a:pt x="2121945" y="3103618"/>
                </a:lnTo>
                <a:lnTo>
                  <a:pt x="2121945" y="2911630"/>
                </a:lnTo>
                <a:cubicBezTo>
                  <a:pt x="1984239" y="2908202"/>
                  <a:pt x="1817392" y="2870490"/>
                  <a:pt x="1755110" y="2829349"/>
                </a:cubicBezTo>
                <a:lnTo>
                  <a:pt x="1755110" y="2462515"/>
                </a:lnTo>
                <a:cubicBezTo>
                  <a:pt x="1882531" y="2572222"/>
                  <a:pt x="2069949" y="2616791"/>
                  <a:pt x="2173371" y="2606506"/>
                </a:cubicBezTo>
                <a:cubicBezTo>
                  <a:pt x="2273936" y="2595650"/>
                  <a:pt x="2276793" y="2487085"/>
                  <a:pt x="2228225" y="2445373"/>
                </a:cubicBezTo>
                <a:cubicBezTo>
                  <a:pt x="2160800" y="2349950"/>
                  <a:pt x="1657972" y="2316238"/>
                  <a:pt x="1748253" y="1855695"/>
                </a:cubicBezTo>
                <a:cubicBezTo>
                  <a:pt x="1788822" y="1620852"/>
                  <a:pt x="2024808" y="1545428"/>
                  <a:pt x="2121945" y="1536857"/>
                </a:cubicBezTo>
                <a:close/>
                <a:moveTo>
                  <a:pt x="2218622" y="0"/>
                </a:moveTo>
                <a:cubicBezTo>
                  <a:pt x="2627497" y="0"/>
                  <a:pt x="3010537" y="110605"/>
                  <a:pt x="3338276" y="305539"/>
                </a:cubicBezTo>
                <a:lnTo>
                  <a:pt x="3497555" y="101671"/>
                </a:lnTo>
                <a:lnTo>
                  <a:pt x="3773280" y="994290"/>
                </a:lnTo>
                <a:lnTo>
                  <a:pt x="2844521" y="937517"/>
                </a:lnTo>
                <a:lnTo>
                  <a:pt x="3030164" y="699905"/>
                </a:lnTo>
                <a:lnTo>
                  <a:pt x="3013735" y="720897"/>
                </a:lnTo>
                <a:cubicBezTo>
                  <a:pt x="2776817" y="594118"/>
                  <a:pt x="2506071" y="522608"/>
                  <a:pt x="2218622" y="522608"/>
                </a:cubicBezTo>
                <a:cubicBezTo>
                  <a:pt x="1281939" y="522608"/>
                  <a:pt x="522608" y="1281939"/>
                  <a:pt x="522608" y="2218622"/>
                </a:cubicBezTo>
                <a:cubicBezTo>
                  <a:pt x="522608" y="3155305"/>
                  <a:pt x="1281939" y="3914636"/>
                  <a:pt x="2218622" y="3914636"/>
                </a:cubicBezTo>
                <a:cubicBezTo>
                  <a:pt x="2743841" y="3914636"/>
                  <a:pt x="3213298" y="3675896"/>
                  <a:pt x="3524229" y="3300878"/>
                </a:cubicBezTo>
                <a:lnTo>
                  <a:pt x="3911447" y="3650966"/>
                </a:lnTo>
                <a:cubicBezTo>
                  <a:pt x="3505378" y="4132223"/>
                  <a:pt x="2897621" y="4437244"/>
                  <a:pt x="2218622" y="4437244"/>
                </a:cubicBezTo>
                <a:cubicBezTo>
                  <a:pt x="993311" y="4437244"/>
                  <a:pt x="0" y="3443933"/>
                  <a:pt x="0" y="2218622"/>
                </a:cubicBezTo>
                <a:cubicBezTo>
                  <a:pt x="0" y="993311"/>
                  <a:pt x="993311" y="0"/>
                  <a:pt x="2218622" y="0"/>
                </a:cubicBezTo>
                <a:close/>
              </a:path>
            </a:pathLst>
          </a:custGeom>
          <a:solidFill>
            <a:srgbClr val="FFFFFF"/>
          </a:solidFill>
          <a:ln w="10795" cap="flat" cmpd="sng" algn="ctr">
            <a:noFill/>
            <a:prstDash val="solid"/>
          </a:ln>
          <a:effectLst/>
        </p:spPr>
        <p:txBody>
          <a:bodyPr rot="0" spcFirstLastPara="0" vert="horz" wrap="square" lIns="95089" tIns="95089" rIns="95089" bIns="95089"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r" defTabSz="914187" rtl="0" eaLnBrk="1" fontAlgn="auto" latinLnBrk="0" hangingPunct="1">
              <a:lnSpc>
                <a:spcPct val="100000"/>
              </a:lnSpc>
              <a:spcBef>
                <a:spcPts val="0"/>
              </a:spcBef>
              <a:spcAft>
                <a:spcPts val="0"/>
              </a:spcAft>
              <a:buClrTx/>
              <a:buSzTx/>
              <a:buFontTx/>
              <a:buNone/>
              <a:tabLst/>
              <a:defRPr/>
            </a:pPr>
            <a:endParaRPr kumimoji="0" lang="en-US" sz="1246"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53">
            <a:extLst>
              <a:ext uri="{FF2B5EF4-FFF2-40B4-BE49-F238E27FC236}">
                <a16:creationId xmlns:a16="http://schemas.microsoft.com/office/drawing/2014/main" id="{47ADD2EA-F6FF-4679-8BAF-10B56C5100B9}"/>
              </a:ext>
            </a:extLst>
          </p:cNvPr>
          <p:cNvSpPr>
            <a:spLocks/>
          </p:cNvSpPr>
          <p:nvPr/>
        </p:nvSpPr>
        <p:spPr bwMode="auto">
          <a:xfrm>
            <a:off x="2564957" y="6093454"/>
            <a:ext cx="593857" cy="361542"/>
          </a:xfrm>
          <a:custGeom>
            <a:avLst/>
            <a:gdLst/>
            <a:ahLst/>
            <a:cxnLst/>
            <a:rect l="l" t="t" r="r" b="b"/>
            <a:pathLst>
              <a:path w="1822529" h="1109555">
                <a:moveTo>
                  <a:pt x="341442" y="686899"/>
                </a:moveTo>
                <a:cubicBezTo>
                  <a:pt x="376723" y="679869"/>
                  <a:pt x="419060" y="707989"/>
                  <a:pt x="433172" y="750169"/>
                </a:cubicBezTo>
                <a:cubicBezTo>
                  <a:pt x="440228" y="715019"/>
                  <a:pt x="482565" y="693929"/>
                  <a:pt x="517846" y="700959"/>
                </a:cubicBezTo>
                <a:cubicBezTo>
                  <a:pt x="553127" y="707989"/>
                  <a:pt x="581351" y="743139"/>
                  <a:pt x="581351" y="778289"/>
                </a:cubicBezTo>
                <a:cubicBezTo>
                  <a:pt x="581351" y="778283"/>
                  <a:pt x="581351" y="778218"/>
                  <a:pt x="581351" y="777410"/>
                </a:cubicBezTo>
                <a:lnTo>
                  <a:pt x="581351" y="771259"/>
                </a:lnTo>
                <a:cubicBezTo>
                  <a:pt x="588407" y="729079"/>
                  <a:pt x="630744" y="707989"/>
                  <a:pt x="673081" y="715019"/>
                </a:cubicBezTo>
                <a:cubicBezTo>
                  <a:pt x="715418" y="722049"/>
                  <a:pt x="743643" y="764229"/>
                  <a:pt x="729530" y="806408"/>
                </a:cubicBezTo>
                <a:cubicBezTo>
                  <a:pt x="729528" y="806422"/>
                  <a:pt x="729410" y="807248"/>
                  <a:pt x="722474" y="855618"/>
                </a:cubicBezTo>
                <a:cubicBezTo>
                  <a:pt x="736586" y="827498"/>
                  <a:pt x="771867" y="813438"/>
                  <a:pt x="807148" y="820468"/>
                </a:cubicBezTo>
                <a:cubicBezTo>
                  <a:pt x="842429" y="827498"/>
                  <a:pt x="870653" y="869678"/>
                  <a:pt x="863597" y="911858"/>
                </a:cubicBezTo>
                <a:cubicBezTo>
                  <a:pt x="863595" y="911868"/>
                  <a:pt x="863334" y="912973"/>
                  <a:pt x="835372" y="1031367"/>
                </a:cubicBezTo>
                <a:cubicBezTo>
                  <a:pt x="821260" y="1073546"/>
                  <a:pt x="785979" y="1094636"/>
                  <a:pt x="750699" y="1094636"/>
                </a:cubicBezTo>
                <a:lnTo>
                  <a:pt x="744602" y="1094636"/>
                </a:lnTo>
                <a:cubicBezTo>
                  <a:pt x="701306" y="1080576"/>
                  <a:pt x="680137" y="1045427"/>
                  <a:pt x="680137" y="1010277"/>
                </a:cubicBezTo>
                <a:cubicBezTo>
                  <a:pt x="666025" y="1031367"/>
                  <a:pt x="637800" y="1045427"/>
                  <a:pt x="609576" y="1045427"/>
                </a:cubicBezTo>
                <a:lnTo>
                  <a:pt x="603479" y="1045427"/>
                </a:lnTo>
                <a:cubicBezTo>
                  <a:pt x="560183" y="1031367"/>
                  <a:pt x="531958" y="989187"/>
                  <a:pt x="539014" y="954037"/>
                </a:cubicBezTo>
                <a:cubicBezTo>
                  <a:pt x="539018" y="954033"/>
                  <a:pt x="539072" y="953980"/>
                  <a:pt x="539896" y="953158"/>
                </a:cubicBezTo>
                <a:lnTo>
                  <a:pt x="546071" y="947007"/>
                </a:lnTo>
                <a:cubicBezTo>
                  <a:pt x="524902" y="968097"/>
                  <a:pt x="496678" y="982157"/>
                  <a:pt x="468453" y="982157"/>
                </a:cubicBezTo>
                <a:cubicBezTo>
                  <a:pt x="468446" y="982157"/>
                  <a:pt x="468376" y="982157"/>
                  <a:pt x="467571" y="982157"/>
                </a:cubicBezTo>
                <a:lnTo>
                  <a:pt x="461397" y="982157"/>
                </a:lnTo>
                <a:cubicBezTo>
                  <a:pt x="433172" y="975127"/>
                  <a:pt x="412004" y="954037"/>
                  <a:pt x="404948" y="925917"/>
                </a:cubicBezTo>
                <a:cubicBezTo>
                  <a:pt x="397892" y="932947"/>
                  <a:pt x="397892" y="932947"/>
                  <a:pt x="390835" y="932947"/>
                </a:cubicBezTo>
                <a:cubicBezTo>
                  <a:pt x="383779" y="932947"/>
                  <a:pt x="376723" y="932947"/>
                  <a:pt x="369667" y="932947"/>
                </a:cubicBezTo>
                <a:cubicBezTo>
                  <a:pt x="334386" y="932947"/>
                  <a:pt x="306162" y="904828"/>
                  <a:pt x="299106" y="876708"/>
                </a:cubicBezTo>
                <a:cubicBezTo>
                  <a:pt x="299102" y="876692"/>
                  <a:pt x="298837" y="875458"/>
                  <a:pt x="277937" y="778289"/>
                </a:cubicBezTo>
                <a:cubicBezTo>
                  <a:pt x="270881" y="736109"/>
                  <a:pt x="299106" y="700959"/>
                  <a:pt x="341442" y="686899"/>
                </a:cubicBezTo>
                <a:close/>
                <a:moveTo>
                  <a:pt x="362511" y="142762"/>
                </a:moveTo>
                <a:cubicBezTo>
                  <a:pt x="362554" y="142762"/>
                  <a:pt x="390795" y="142762"/>
                  <a:pt x="433141" y="142762"/>
                </a:cubicBezTo>
                <a:cubicBezTo>
                  <a:pt x="404889" y="170990"/>
                  <a:pt x="383700" y="206274"/>
                  <a:pt x="383700" y="241559"/>
                </a:cubicBezTo>
                <a:cubicBezTo>
                  <a:pt x="376637" y="276843"/>
                  <a:pt x="383700" y="305071"/>
                  <a:pt x="397826" y="333298"/>
                </a:cubicBezTo>
                <a:cubicBezTo>
                  <a:pt x="426078" y="382696"/>
                  <a:pt x="468457" y="410924"/>
                  <a:pt x="517898" y="410924"/>
                </a:cubicBezTo>
                <a:cubicBezTo>
                  <a:pt x="546150" y="417981"/>
                  <a:pt x="581465" y="410924"/>
                  <a:pt x="609717" y="396810"/>
                </a:cubicBezTo>
                <a:cubicBezTo>
                  <a:pt x="609726" y="396804"/>
                  <a:pt x="610149" y="396523"/>
                  <a:pt x="630907" y="382696"/>
                </a:cubicBezTo>
                <a:cubicBezTo>
                  <a:pt x="630927" y="382685"/>
                  <a:pt x="632883" y="381599"/>
                  <a:pt x="821609" y="276843"/>
                </a:cubicBezTo>
                <a:cubicBezTo>
                  <a:pt x="821623" y="276849"/>
                  <a:pt x="822935" y="277432"/>
                  <a:pt x="948744" y="333298"/>
                </a:cubicBezTo>
                <a:cubicBezTo>
                  <a:pt x="948758" y="333309"/>
                  <a:pt x="951606" y="335362"/>
                  <a:pt x="1506724" y="735540"/>
                </a:cubicBezTo>
                <a:cubicBezTo>
                  <a:pt x="1534976" y="756711"/>
                  <a:pt x="1542039" y="806109"/>
                  <a:pt x="1520850" y="841394"/>
                </a:cubicBezTo>
                <a:cubicBezTo>
                  <a:pt x="1506724" y="862564"/>
                  <a:pt x="1485535" y="876678"/>
                  <a:pt x="1457283" y="876678"/>
                </a:cubicBezTo>
                <a:cubicBezTo>
                  <a:pt x="1457268" y="876667"/>
                  <a:pt x="1455327" y="875252"/>
                  <a:pt x="1195950" y="686142"/>
                </a:cubicBezTo>
                <a:cubicBezTo>
                  <a:pt x="1188887" y="679085"/>
                  <a:pt x="1181824" y="686142"/>
                  <a:pt x="1174761" y="693199"/>
                </a:cubicBezTo>
                <a:cubicBezTo>
                  <a:pt x="1174761" y="700256"/>
                  <a:pt x="1174761" y="707313"/>
                  <a:pt x="1181824" y="714370"/>
                </a:cubicBezTo>
                <a:cubicBezTo>
                  <a:pt x="1181837" y="714379"/>
                  <a:pt x="1183505" y="715545"/>
                  <a:pt x="1393715" y="862564"/>
                </a:cubicBezTo>
                <a:cubicBezTo>
                  <a:pt x="1393715" y="883735"/>
                  <a:pt x="1393715" y="904906"/>
                  <a:pt x="1379589" y="926076"/>
                </a:cubicBezTo>
                <a:cubicBezTo>
                  <a:pt x="1365463" y="947247"/>
                  <a:pt x="1337211" y="961361"/>
                  <a:pt x="1316022" y="961361"/>
                </a:cubicBezTo>
                <a:cubicBezTo>
                  <a:pt x="1316007" y="961350"/>
                  <a:pt x="1314082" y="959908"/>
                  <a:pt x="1061752" y="770825"/>
                </a:cubicBezTo>
                <a:cubicBezTo>
                  <a:pt x="1054689" y="770825"/>
                  <a:pt x="1040563" y="770825"/>
                  <a:pt x="1040563" y="777882"/>
                </a:cubicBezTo>
                <a:cubicBezTo>
                  <a:pt x="1033500" y="784939"/>
                  <a:pt x="1033500" y="791995"/>
                  <a:pt x="1040563" y="799052"/>
                </a:cubicBezTo>
                <a:cubicBezTo>
                  <a:pt x="1040576" y="799061"/>
                  <a:pt x="1042204" y="800199"/>
                  <a:pt x="1252454" y="947247"/>
                </a:cubicBezTo>
                <a:cubicBezTo>
                  <a:pt x="1252454" y="968418"/>
                  <a:pt x="1252454" y="989588"/>
                  <a:pt x="1238328" y="1010759"/>
                </a:cubicBezTo>
                <a:cubicBezTo>
                  <a:pt x="1224202" y="1031930"/>
                  <a:pt x="1203013" y="1038986"/>
                  <a:pt x="1174761" y="1038986"/>
                </a:cubicBezTo>
                <a:cubicBezTo>
                  <a:pt x="1174742" y="1038973"/>
                  <a:pt x="1172878" y="1037684"/>
                  <a:pt x="991122" y="911962"/>
                </a:cubicBezTo>
                <a:cubicBezTo>
                  <a:pt x="984059" y="904906"/>
                  <a:pt x="976996" y="904906"/>
                  <a:pt x="969933" y="911962"/>
                </a:cubicBezTo>
                <a:cubicBezTo>
                  <a:pt x="969933" y="919019"/>
                  <a:pt x="969933" y="926076"/>
                  <a:pt x="976996" y="933133"/>
                </a:cubicBezTo>
                <a:cubicBezTo>
                  <a:pt x="977008" y="933143"/>
                  <a:pt x="978180" y="934021"/>
                  <a:pt x="1090004" y="1017816"/>
                </a:cubicBezTo>
                <a:cubicBezTo>
                  <a:pt x="1097067" y="1038986"/>
                  <a:pt x="1090004" y="1060157"/>
                  <a:pt x="1082941" y="1074271"/>
                </a:cubicBezTo>
                <a:cubicBezTo>
                  <a:pt x="1061752" y="1095441"/>
                  <a:pt x="1040563" y="1109555"/>
                  <a:pt x="1019374" y="1109555"/>
                </a:cubicBezTo>
                <a:cubicBezTo>
                  <a:pt x="1019361" y="1109546"/>
                  <a:pt x="1018089" y="1108628"/>
                  <a:pt x="892239" y="1017816"/>
                </a:cubicBezTo>
                <a:cubicBezTo>
                  <a:pt x="892243" y="1017797"/>
                  <a:pt x="892533" y="1016447"/>
                  <a:pt x="913428" y="919019"/>
                </a:cubicBezTo>
                <a:cubicBezTo>
                  <a:pt x="913428" y="918992"/>
                  <a:pt x="913428" y="911948"/>
                  <a:pt x="913428" y="904906"/>
                </a:cubicBezTo>
                <a:cubicBezTo>
                  <a:pt x="920491" y="841394"/>
                  <a:pt x="878113" y="784939"/>
                  <a:pt x="814546" y="770825"/>
                </a:cubicBezTo>
                <a:cubicBezTo>
                  <a:pt x="807483" y="763768"/>
                  <a:pt x="807483" y="763768"/>
                  <a:pt x="800420" y="763768"/>
                </a:cubicBezTo>
                <a:cubicBezTo>
                  <a:pt x="793357" y="763768"/>
                  <a:pt x="786294" y="763768"/>
                  <a:pt x="779230" y="763768"/>
                </a:cubicBezTo>
                <a:cubicBezTo>
                  <a:pt x="772167" y="714370"/>
                  <a:pt x="736852" y="679085"/>
                  <a:pt x="687411" y="664972"/>
                </a:cubicBezTo>
                <a:cubicBezTo>
                  <a:pt x="680357" y="664972"/>
                  <a:pt x="673304" y="664972"/>
                  <a:pt x="673285" y="664972"/>
                </a:cubicBezTo>
                <a:cubicBezTo>
                  <a:pt x="637970" y="657915"/>
                  <a:pt x="609717" y="664972"/>
                  <a:pt x="588528" y="679085"/>
                </a:cubicBezTo>
                <a:cubicBezTo>
                  <a:pt x="574402" y="664972"/>
                  <a:pt x="553213" y="650858"/>
                  <a:pt x="524961" y="650858"/>
                </a:cubicBezTo>
                <a:cubicBezTo>
                  <a:pt x="524931" y="650858"/>
                  <a:pt x="517917" y="650858"/>
                  <a:pt x="517898" y="650858"/>
                </a:cubicBezTo>
                <a:cubicBezTo>
                  <a:pt x="489646" y="643801"/>
                  <a:pt x="461394" y="650858"/>
                  <a:pt x="440204" y="664972"/>
                </a:cubicBezTo>
                <a:cubicBezTo>
                  <a:pt x="419015" y="650858"/>
                  <a:pt x="390763" y="636744"/>
                  <a:pt x="369574" y="636744"/>
                </a:cubicBezTo>
                <a:cubicBezTo>
                  <a:pt x="355448" y="636744"/>
                  <a:pt x="341322" y="636744"/>
                  <a:pt x="327196" y="636744"/>
                </a:cubicBezTo>
                <a:cubicBezTo>
                  <a:pt x="284817" y="650858"/>
                  <a:pt x="256565" y="672028"/>
                  <a:pt x="242439" y="707313"/>
                </a:cubicBezTo>
                <a:cubicBezTo>
                  <a:pt x="242430" y="707310"/>
                  <a:pt x="242003" y="707167"/>
                  <a:pt x="221250" y="700256"/>
                </a:cubicBezTo>
                <a:cubicBezTo>
                  <a:pt x="214188" y="425073"/>
                  <a:pt x="362473" y="142834"/>
                  <a:pt x="362511" y="142762"/>
                </a:cubicBezTo>
                <a:close/>
                <a:moveTo>
                  <a:pt x="1723364" y="112687"/>
                </a:moveTo>
                <a:cubicBezTo>
                  <a:pt x="1743550" y="115333"/>
                  <a:pt x="1760758" y="129886"/>
                  <a:pt x="1766052" y="156347"/>
                </a:cubicBezTo>
                <a:cubicBezTo>
                  <a:pt x="1766054" y="156361"/>
                  <a:pt x="1766355" y="158999"/>
                  <a:pt x="1822529" y="650276"/>
                </a:cubicBezTo>
                <a:cubicBezTo>
                  <a:pt x="1822529" y="678501"/>
                  <a:pt x="1801350" y="706725"/>
                  <a:pt x="1766052" y="706725"/>
                </a:cubicBezTo>
                <a:cubicBezTo>
                  <a:pt x="1766043" y="706725"/>
                  <a:pt x="1765216" y="706725"/>
                  <a:pt x="1688397" y="706725"/>
                </a:cubicBezTo>
                <a:cubicBezTo>
                  <a:pt x="1709572" y="332816"/>
                  <a:pt x="1533148" y="156409"/>
                  <a:pt x="1533086" y="156347"/>
                </a:cubicBezTo>
                <a:cubicBezTo>
                  <a:pt x="1533096" y="156345"/>
                  <a:pt x="1534390" y="156021"/>
                  <a:pt x="1702516" y="114010"/>
                </a:cubicBezTo>
                <a:cubicBezTo>
                  <a:pt x="1709576" y="112246"/>
                  <a:pt x="1716635" y="111805"/>
                  <a:pt x="1723364" y="112687"/>
                </a:cubicBezTo>
                <a:close/>
                <a:moveTo>
                  <a:pt x="216121" y="52882"/>
                </a:moveTo>
                <a:cubicBezTo>
                  <a:pt x="222948" y="53102"/>
                  <a:pt x="229996" y="54864"/>
                  <a:pt x="237043" y="58387"/>
                </a:cubicBezTo>
                <a:cubicBezTo>
                  <a:pt x="237043" y="58387"/>
                  <a:pt x="237043" y="58387"/>
                  <a:pt x="321609" y="107717"/>
                </a:cubicBezTo>
                <a:cubicBezTo>
                  <a:pt x="321609" y="107717"/>
                  <a:pt x="159524" y="410746"/>
                  <a:pt x="173618" y="706726"/>
                </a:cubicBezTo>
                <a:cubicBezTo>
                  <a:pt x="173618" y="706726"/>
                  <a:pt x="173618" y="706726"/>
                  <a:pt x="39721" y="678538"/>
                </a:cubicBezTo>
                <a:cubicBezTo>
                  <a:pt x="11533" y="678538"/>
                  <a:pt x="-9609" y="650349"/>
                  <a:pt x="4485" y="615113"/>
                </a:cubicBezTo>
                <a:cubicBezTo>
                  <a:pt x="4485" y="615113"/>
                  <a:pt x="4485" y="615113"/>
                  <a:pt x="166571" y="86576"/>
                </a:cubicBezTo>
                <a:cubicBezTo>
                  <a:pt x="177142" y="65434"/>
                  <a:pt x="195640" y="52221"/>
                  <a:pt x="216121" y="52882"/>
                </a:cubicBezTo>
                <a:close/>
                <a:moveTo>
                  <a:pt x="811860" y="637"/>
                </a:moveTo>
                <a:cubicBezTo>
                  <a:pt x="827743" y="-1131"/>
                  <a:pt x="843626" y="637"/>
                  <a:pt x="857745" y="7709"/>
                </a:cubicBezTo>
                <a:cubicBezTo>
                  <a:pt x="857763" y="7717"/>
                  <a:pt x="860458" y="8948"/>
                  <a:pt x="1260115" y="191579"/>
                </a:cubicBezTo>
                <a:cubicBezTo>
                  <a:pt x="1281293" y="205723"/>
                  <a:pt x="1302470" y="212795"/>
                  <a:pt x="1316589" y="212795"/>
                </a:cubicBezTo>
                <a:cubicBezTo>
                  <a:pt x="1358938" y="226937"/>
                  <a:pt x="1507151" y="198657"/>
                  <a:pt x="1507185" y="198651"/>
                </a:cubicBezTo>
                <a:cubicBezTo>
                  <a:pt x="1507263" y="198732"/>
                  <a:pt x="1655423" y="354319"/>
                  <a:pt x="1641309" y="679541"/>
                </a:cubicBezTo>
                <a:cubicBezTo>
                  <a:pt x="1641290" y="679545"/>
                  <a:pt x="1639948" y="679833"/>
                  <a:pt x="1542481" y="700757"/>
                </a:cubicBezTo>
                <a:cubicBezTo>
                  <a:pt x="1542454" y="700730"/>
                  <a:pt x="1535433" y="693697"/>
                  <a:pt x="1535422" y="693685"/>
                </a:cubicBezTo>
                <a:cubicBezTo>
                  <a:pt x="1535404" y="693673"/>
                  <a:pt x="1532978" y="691937"/>
                  <a:pt x="1189524" y="446168"/>
                </a:cubicBezTo>
                <a:cubicBezTo>
                  <a:pt x="1189512" y="446159"/>
                  <a:pt x="1187911" y="444983"/>
                  <a:pt x="977750" y="290586"/>
                </a:cubicBezTo>
                <a:cubicBezTo>
                  <a:pt x="977733" y="290578"/>
                  <a:pt x="976153" y="289858"/>
                  <a:pt x="822449" y="219867"/>
                </a:cubicBezTo>
                <a:cubicBezTo>
                  <a:pt x="822435" y="219874"/>
                  <a:pt x="820645" y="220824"/>
                  <a:pt x="582438" y="347161"/>
                </a:cubicBezTo>
                <a:cubicBezTo>
                  <a:pt x="568320" y="361305"/>
                  <a:pt x="547143" y="361305"/>
                  <a:pt x="525965" y="361305"/>
                </a:cubicBezTo>
                <a:cubicBezTo>
                  <a:pt x="490669" y="361305"/>
                  <a:pt x="462433" y="340089"/>
                  <a:pt x="448315" y="311802"/>
                </a:cubicBezTo>
                <a:cubicBezTo>
                  <a:pt x="420078" y="262298"/>
                  <a:pt x="434196" y="198651"/>
                  <a:pt x="483610" y="170363"/>
                </a:cubicBezTo>
                <a:cubicBezTo>
                  <a:pt x="483624" y="170356"/>
                  <a:pt x="484873" y="169694"/>
                  <a:pt x="603616" y="106715"/>
                </a:cubicBezTo>
                <a:cubicBezTo>
                  <a:pt x="603633" y="106706"/>
                  <a:pt x="605286" y="105770"/>
                  <a:pt x="765976" y="14781"/>
                </a:cubicBezTo>
                <a:cubicBezTo>
                  <a:pt x="780094" y="7709"/>
                  <a:pt x="795977" y="2405"/>
                  <a:pt x="811860" y="637"/>
                </a:cubicBezTo>
                <a:close/>
              </a:path>
            </a:pathLst>
          </a:custGeom>
          <a:solidFill>
            <a:srgbClr val="FFFFFF"/>
          </a:solidFill>
          <a:ln w="10795" cap="flat" cmpd="sng" algn="ctr">
            <a:noFill/>
            <a:prstDash val="solid"/>
          </a:ln>
          <a:effectLst/>
        </p:spPr>
        <p:txBody>
          <a:bodyPr vert="horz" wrap="square" lIns="93234" tIns="46616" rIns="93234" bIns="4661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14187" rtl="0" eaLnBrk="1" fontAlgn="auto" latinLnBrk="0" hangingPunct="1">
              <a:lnSpc>
                <a:spcPct val="100000"/>
              </a:lnSpc>
              <a:spcBef>
                <a:spcPts val="0"/>
              </a:spcBef>
              <a:spcAft>
                <a:spcPts val="0"/>
              </a:spcAft>
              <a:buClrTx/>
              <a:buSzTx/>
              <a:buFontTx/>
              <a:buNone/>
              <a:tabLst/>
              <a:defRPr/>
            </a:pPr>
            <a:endParaRPr kumimoji="0" lang="en-US" sz="1632" b="0" i="0" u="none" strike="noStrike" kern="1200" cap="none" spc="0" normalizeH="0" baseline="0" noProof="0" dirty="0">
              <a:ln>
                <a:solidFill>
                  <a:srgbClr val="00188F">
                    <a:alpha val="0"/>
                  </a:srgbClr>
                </a:solidFill>
              </a:ln>
              <a:solidFill>
                <a:srgbClr val="FFFFFF"/>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EE840BDE-A0E6-4D07-B70D-89C2A87887E3}"/>
              </a:ext>
            </a:extLst>
          </p:cNvPr>
          <p:cNvGrpSpPr/>
          <p:nvPr/>
        </p:nvGrpSpPr>
        <p:grpSpPr>
          <a:xfrm>
            <a:off x="8441394" y="4029685"/>
            <a:ext cx="520486" cy="513523"/>
            <a:chOff x="584201" y="3491841"/>
            <a:chExt cx="850900" cy="839518"/>
          </a:xfrm>
          <a:solidFill>
            <a:srgbClr val="FFFFFF"/>
          </a:solidFill>
        </p:grpSpPr>
        <p:sp>
          <p:nvSpPr>
            <p:cNvPr id="41" name="Oval 502">
              <a:extLst>
                <a:ext uri="{FF2B5EF4-FFF2-40B4-BE49-F238E27FC236}">
                  <a16:creationId xmlns:a16="http://schemas.microsoft.com/office/drawing/2014/main" id="{A3F053F6-B2F0-4D71-82B0-E903750E17D2}"/>
                </a:ext>
              </a:extLst>
            </p:cNvPr>
            <p:cNvSpPr/>
            <p:nvPr/>
          </p:nvSpPr>
          <p:spPr bwMode="auto">
            <a:xfrm>
              <a:off x="847729" y="3681334"/>
              <a:ext cx="323845" cy="393700"/>
            </a:xfrm>
            <a:custGeom>
              <a:avLst/>
              <a:gdLst/>
              <a:ahLst/>
              <a:cxnLst/>
              <a:rect l="l" t="t" r="r" b="b"/>
              <a:pathLst>
                <a:path w="716749" h="871362">
                  <a:moveTo>
                    <a:pt x="257122" y="499120"/>
                  </a:moveTo>
                  <a:cubicBezTo>
                    <a:pt x="264799" y="497298"/>
                    <a:pt x="329443" y="557407"/>
                    <a:pt x="356917" y="556496"/>
                  </a:cubicBezTo>
                  <a:cubicBezTo>
                    <a:pt x="430854" y="553308"/>
                    <a:pt x="464793" y="497754"/>
                    <a:pt x="472065" y="500486"/>
                  </a:cubicBezTo>
                  <a:cubicBezTo>
                    <a:pt x="479560" y="502709"/>
                    <a:pt x="493602" y="563094"/>
                    <a:pt x="509922" y="569637"/>
                  </a:cubicBezTo>
                  <a:lnTo>
                    <a:pt x="511216" y="570724"/>
                  </a:lnTo>
                  <a:cubicBezTo>
                    <a:pt x="537268" y="577651"/>
                    <a:pt x="593709" y="598027"/>
                    <a:pt x="634175" y="619705"/>
                  </a:cubicBezTo>
                  <a:lnTo>
                    <a:pt x="633245" y="620073"/>
                  </a:lnTo>
                  <a:cubicBezTo>
                    <a:pt x="666648" y="634645"/>
                    <a:pt x="699453" y="652545"/>
                    <a:pt x="707810" y="666146"/>
                  </a:cubicBezTo>
                  <a:cubicBezTo>
                    <a:pt x="725866" y="695289"/>
                    <a:pt x="721997" y="769969"/>
                    <a:pt x="644614" y="863319"/>
                  </a:cubicBezTo>
                  <a:cubicBezTo>
                    <a:pt x="636445" y="809586"/>
                    <a:pt x="615745" y="811011"/>
                    <a:pt x="605858" y="805091"/>
                  </a:cubicBezTo>
                  <a:cubicBezTo>
                    <a:pt x="618755" y="831047"/>
                    <a:pt x="608931" y="836453"/>
                    <a:pt x="609361" y="866051"/>
                  </a:cubicBezTo>
                  <a:cubicBezTo>
                    <a:pt x="578994" y="868349"/>
                    <a:pt x="246530" y="870038"/>
                    <a:pt x="197152" y="871278"/>
                  </a:cubicBezTo>
                  <a:cubicBezTo>
                    <a:pt x="197145" y="871307"/>
                    <a:pt x="197135" y="871334"/>
                    <a:pt x="197125" y="871362"/>
                  </a:cubicBezTo>
                  <a:lnTo>
                    <a:pt x="196057" y="871299"/>
                  </a:lnTo>
                  <a:lnTo>
                    <a:pt x="192768" y="871362"/>
                  </a:lnTo>
                  <a:cubicBezTo>
                    <a:pt x="192638" y="871303"/>
                    <a:pt x="192508" y="871243"/>
                    <a:pt x="192433" y="871084"/>
                  </a:cubicBezTo>
                  <a:cubicBezTo>
                    <a:pt x="165787" y="869971"/>
                    <a:pt x="137155" y="868303"/>
                    <a:pt x="107388" y="866051"/>
                  </a:cubicBezTo>
                  <a:cubicBezTo>
                    <a:pt x="107817" y="836453"/>
                    <a:pt x="102756" y="828665"/>
                    <a:pt x="115653" y="802709"/>
                  </a:cubicBezTo>
                  <a:cubicBezTo>
                    <a:pt x="105766" y="808629"/>
                    <a:pt x="80304" y="809586"/>
                    <a:pt x="72135" y="863319"/>
                  </a:cubicBezTo>
                  <a:cubicBezTo>
                    <a:pt x="-5248" y="769969"/>
                    <a:pt x="-9117" y="695289"/>
                    <a:pt x="8939" y="666146"/>
                  </a:cubicBezTo>
                  <a:cubicBezTo>
                    <a:pt x="21048" y="646437"/>
                    <a:pt x="84495" y="617701"/>
                    <a:pt x="126514" y="602728"/>
                  </a:cubicBezTo>
                  <a:lnTo>
                    <a:pt x="189649" y="578809"/>
                  </a:lnTo>
                  <a:cubicBezTo>
                    <a:pt x="199346" y="580630"/>
                    <a:pt x="259142" y="648935"/>
                    <a:pt x="348432" y="647569"/>
                  </a:cubicBezTo>
                  <a:cubicBezTo>
                    <a:pt x="392274" y="646882"/>
                    <a:pt x="418782" y="634129"/>
                    <a:pt x="434280" y="621574"/>
                  </a:cubicBezTo>
                  <a:lnTo>
                    <a:pt x="447663" y="603030"/>
                  </a:lnTo>
                  <a:cubicBezTo>
                    <a:pt x="437487" y="611334"/>
                    <a:pt x="411701" y="623772"/>
                    <a:pt x="353281" y="622524"/>
                  </a:cubicBezTo>
                  <a:cubicBezTo>
                    <a:pt x="293081" y="621613"/>
                    <a:pt x="230052" y="568791"/>
                    <a:pt x="228840" y="558317"/>
                  </a:cubicBezTo>
                  <a:cubicBezTo>
                    <a:pt x="227628" y="547388"/>
                    <a:pt x="249042" y="500486"/>
                    <a:pt x="257122" y="499120"/>
                  </a:cubicBezTo>
                  <a:close/>
                  <a:moveTo>
                    <a:pt x="349093" y="167"/>
                  </a:moveTo>
                  <a:cubicBezTo>
                    <a:pt x="388971" y="2218"/>
                    <a:pt x="446942" y="21312"/>
                    <a:pt x="475948" y="42250"/>
                  </a:cubicBezTo>
                  <a:cubicBezTo>
                    <a:pt x="504955" y="63189"/>
                    <a:pt x="524347" y="113952"/>
                    <a:pt x="523135" y="125796"/>
                  </a:cubicBezTo>
                  <a:cubicBezTo>
                    <a:pt x="521923" y="137186"/>
                    <a:pt x="520758" y="171360"/>
                    <a:pt x="517697" y="186030"/>
                  </a:cubicBezTo>
                  <a:cubicBezTo>
                    <a:pt x="514637" y="200701"/>
                    <a:pt x="506925" y="202430"/>
                    <a:pt x="504770" y="213819"/>
                  </a:cubicBezTo>
                  <a:cubicBezTo>
                    <a:pt x="509213" y="224750"/>
                    <a:pt x="504772" y="254352"/>
                    <a:pt x="504770" y="254364"/>
                  </a:cubicBezTo>
                  <a:cubicBezTo>
                    <a:pt x="504804" y="254367"/>
                    <a:pt x="523353" y="255743"/>
                    <a:pt x="523353" y="269398"/>
                  </a:cubicBezTo>
                  <a:cubicBezTo>
                    <a:pt x="523353" y="283062"/>
                    <a:pt x="503565" y="358204"/>
                    <a:pt x="503558" y="358232"/>
                  </a:cubicBezTo>
                  <a:cubicBezTo>
                    <a:pt x="503541" y="358261"/>
                    <a:pt x="498296" y="367342"/>
                    <a:pt x="492246" y="365977"/>
                  </a:cubicBezTo>
                  <a:cubicBezTo>
                    <a:pt x="485783" y="421555"/>
                    <a:pt x="463563" y="456178"/>
                    <a:pt x="444576" y="473034"/>
                  </a:cubicBezTo>
                  <a:cubicBezTo>
                    <a:pt x="425993" y="489434"/>
                    <a:pt x="382766" y="522690"/>
                    <a:pt x="356911" y="522690"/>
                  </a:cubicBezTo>
                  <a:cubicBezTo>
                    <a:pt x="331056" y="522690"/>
                    <a:pt x="267630" y="469845"/>
                    <a:pt x="262783" y="460734"/>
                  </a:cubicBezTo>
                  <a:cubicBezTo>
                    <a:pt x="257531" y="451623"/>
                    <a:pt x="222788" y="411077"/>
                    <a:pt x="221576" y="361421"/>
                  </a:cubicBezTo>
                  <a:cubicBezTo>
                    <a:pt x="204608" y="360054"/>
                    <a:pt x="194913" y="309943"/>
                    <a:pt x="188449" y="283520"/>
                  </a:cubicBezTo>
                  <a:cubicBezTo>
                    <a:pt x="183199" y="261207"/>
                    <a:pt x="201363" y="261653"/>
                    <a:pt x="201376" y="261653"/>
                  </a:cubicBezTo>
                  <a:cubicBezTo>
                    <a:pt x="201356" y="261599"/>
                    <a:pt x="175925" y="191494"/>
                    <a:pt x="173905" y="181930"/>
                  </a:cubicBezTo>
                  <a:cubicBezTo>
                    <a:pt x="172289" y="172819"/>
                    <a:pt x="155322" y="11550"/>
                    <a:pt x="283790" y="17472"/>
                  </a:cubicBezTo>
                  <a:cubicBezTo>
                    <a:pt x="302575" y="4488"/>
                    <a:pt x="325167" y="-1064"/>
                    <a:pt x="349093" y="167"/>
                  </a:cubicBezTo>
                  <a:close/>
                </a:path>
              </a:pathLst>
            </a:custGeom>
            <a:grpFill/>
            <a:ln w="1079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18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56">
              <a:extLst>
                <a:ext uri="{FF2B5EF4-FFF2-40B4-BE49-F238E27FC236}">
                  <a16:creationId xmlns:a16="http://schemas.microsoft.com/office/drawing/2014/main" id="{AA7A6450-AF90-48CC-9551-687EF34D55E9}"/>
                </a:ext>
              </a:extLst>
            </p:cNvPr>
            <p:cNvSpPr/>
            <p:nvPr/>
          </p:nvSpPr>
          <p:spPr bwMode="auto">
            <a:xfrm>
              <a:off x="584201" y="3491841"/>
              <a:ext cx="850900" cy="839518"/>
            </a:xfrm>
            <a:custGeom>
              <a:avLst/>
              <a:gdLst/>
              <a:ahLst/>
              <a:cxnLst/>
              <a:rect l="l" t="t" r="r" b="b"/>
              <a:pathLst>
                <a:path w="4302474" h="4244921">
                  <a:moveTo>
                    <a:pt x="662474" y="3031306"/>
                  </a:moveTo>
                  <a:lnTo>
                    <a:pt x="1339698" y="3086511"/>
                  </a:lnTo>
                  <a:lnTo>
                    <a:pt x="1189316" y="3212867"/>
                  </a:lnTo>
                  <a:cubicBezTo>
                    <a:pt x="1361738" y="3339494"/>
                    <a:pt x="1899676" y="3610086"/>
                    <a:pt x="2421111" y="3521876"/>
                  </a:cubicBezTo>
                  <a:lnTo>
                    <a:pt x="2206882" y="3794685"/>
                  </a:lnTo>
                  <a:lnTo>
                    <a:pt x="2512604" y="4104137"/>
                  </a:lnTo>
                  <a:cubicBezTo>
                    <a:pt x="1778146" y="4225364"/>
                    <a:pt x="1188060" y="3987486"/>
                    <a:pt x="709988" y="3532493"/>
                  </a:cubicBezTo>
                  <a:lnTo>
                    <a:pt x="551662" y="3684753"/>
                  </a:lnTo>
                  <a:close/>
                  <a:moveTo>
                    <a:pt x="3525512" y="2472932"/>
                  </a:moveTo>
                  <a:lnTo>
                    <a:pt x="3736350" y="2855417"/>
                  </a:lnTo>
                  <a:lnTo>
                    <a:pt x="4067130" y="2735505"/>
                  </a:lnTo>
                  <a:cubicBezTo>
                    <a:pt x="3910343" y="3276383"/>
                    <a:pt x="3434822" y="3814468"/>
                    <a:pt x="2761327" y="4046261"/>
                  </a:cubicBezTo>
                  <a:lnTo>
                    <a:pt x="2775115" y="4244921"/>
                  </a:lnTo>
                  <a:lnTo>
                    <a:pt x="2336714" y="3800527"/>
                  </a:lnTo>
                  <a:lnTo>
                    <a:pt x="2699735" y="3292318"/>
                  </a:lnTo>
                  <a:lnTo>
                    <a:pt x="2716265" y="3448052"/>
                  </a:lnTo>
                  <a:cubicBezTo>
                    <a:pt x="2913217" y="3364543"/>
                    <a:pt x="3450254" y="3000009"/>
                    <a:pt x="3525512" y="2472932"/>
                  </a:cubicBezTo>
                  <a:close/>
                  <a:moveTo>
                    <a:pt x="647776" y="1318635"/>
                  </a:moveTo>
                  <a:lnTo>
                    <a:pt x="912024" y="1889568"/>
                  </a:lnTo>
                  <a:lnTo>
                    <a:pt x="724354" y="1824308"/>
                  </a:lnTo>
                  <a:cubicBezTo>
                    <a:pt x="680520" y="2033694"/>
                    <a:pt x="670035" y="2536527"/>
                    <a:pt x="988263" y="2969836"/>
                  </a:cubicBezTo>
                  <a:lnTo>
                    <a:pt x="578667" y="2940790"/>
                  </a:lnTo>
                  <a:lnTo>
                    <a:pt x="519757" y="3323386"/>
                  </a:lnTo>
                  <a:cubicBezTo>
                    <a:pt x="142529" y="2837302"/>
                    <a:pt x="74113" y="2104852"/>
                    <a:pt x="196686" y="1642899"/>
                  </a:cubicBezTo>
                  <a:lnTo>
                    <a:pt x="0" y="1594841"/>
                  </a:lnTo>
                  <a:close/>
                  <a:moveTo>
                    <a:pt x="3620260" y="730478"/>
                  </a:moveTo>
                  <a:cubicBezTo>
                    <a:pt x="4033733" y="1098029"/>
                    <a:pt x="4275138" y="1844086"/>
                    <a:pt x="4120540" y="2491437"/>
                  </a:cubicBezTo>
                  <a:lnTo>
                    <a:pt x="4302474" y="2563960"/>
                  </a:lnTo>
                  <a:lnTo>
                    <a:pt x="3798677" y="2749109"/>
                  </a:lnTo>
                  <a:lnTo>
                    <a:pt x="3472387" y="2208919"/>
                  </a:lnTo>
                  <a:lnTo>
                    <a:pt x="3585155" y="2254985"/>
                  </a:lnTo>
                  <a:cubicBezTo>
                    <a:pt x="3611001" y="1852129"/>
                    <a:pt x="3432844" y="1328610"/>
                    <a:pt x="3114005" y="1104075"/>
                  </a:cubicBezTo>
                  <a:lnTo>
                    <a:pt x="3585698" y="1050994"/>
                  </a:lnTo>
                  <a:close/>
                  <a:moveTo>
                    <a:pt x="1892533" y="133349"/>
                  </a:moveTo>
                  <a:cubicBezTo>
                    <a:pt x="2384988" y="60439"/>
                    <a:pt x="2955319" y="178992"/>
                    <a:pt x="3438386" y="560947"/>
                  </a:cubicBezTo>
                  <a:lnTo>
                    <a:pt x="3550393" y="467694"/>
                  </a:lnTo>
                  <a:lnTo>
                    <a:pt x="3502246" y="970368"/>
                  </a:lnTo>
                  <a:cubicBezTo>
                    <a:pt x="3271583" y="1000546"/>
                    <a:pt x="3040920" y="1015483"/>
                    <a:pt x="2810256" y="1038041"/>
                  </a:cubicBezTo>
                  <a:lnTo>
                    <a:pt x="2933313" y="934789"/>
                  </a:lnTo>
                  <a:cubicBezTo>
                    <a:pt x="2656424" y="758977"/>
                    <a:pt x="2363689" y="669355"/>
                    <a:pt x="1969181" y="705095"/>
                  </a:cubicBezTo>
                  <a:lnTo>
                    <a:pt x="2154737" y="335131"/>
                  </a:lnTo>
                  <a:close/>
                  <a:moveTo>
                    <a:pt x="1460851" y="0"/>
                  </a:moveTo>
                  <a:cubicBezTo>
                    <a:pt x="1609533" y="83809"/>
                    <a:pt x="1867446" y="214583"/>
                    <a:pt x="2054478" y="354019"/>
                  </a:cubicBezTo>
                  <a:lnTo>
                    <a:pt x="1741070" y="954311"/>
                  </a:lnTo>
                  <a:lnTo>
                    <a:pt x="1656922" y="757789"/>
                  </a:lnTo>
                  <a:cubicBezTo>
                    <a:pt x="1340856" y="892862"/>
                    <a:pt x="931601" y="1317770"/>
                    <a:pt x="856671" y="1587702"/>
                  </a:cubicBezTo>
                  <a:lnTo>
                    <a:pt x="694928" y="1212887"/>
                  </a:lnTo>
                  <a:lnTo>
                    <a:pt x="269556" y="1396576"/>
                  </a:lnTo>
                  <a:cubicBezTo>
                    <a:pt x="520909" y="684763"/>
                    <a:pt x="1206237" y="294700"/>
                    <a:pt x="1528653" y="200296"/>
                  </a:cubicBezTo>
                  <a:close/>
                </a:path>
              </a:pathLst>
            </a:custGeom>
            <a:grpFill/>
            <a:ln w="12700" cap="flat" cmpd="sng" algn="ctr">
              <a:noFill/>
              <a:prstDash val="solid"/>
              <a:round/>
              <a:headEnd type="none" w="med" len="med"/>
              <a:tailEnd type="none" w="med" len="med"/>
            </a:ln>
            <a:effectLst/>
          </p:spPr>
          <p:txBody>
            <a:bodyPr vert="horz" wrap="square" lIns="93234" tIns="46616" rIns="93234" bIns="46616" numCol="1" rtlCol="0"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2239" rtl="0" eaLnBrk="0" fontAlgn="base" latinLnBrk="0" hangingPunct="0">
                <a:lnSpc>
                  <a:spcPct val="100000"/>
                </a:lnSpc>
                <a:spcBef>
                  <a:spcPct val="0"/>
                </a:spcBef>
                <a:spcAft>
                  <a:spcPct val="0"/>
                </a:spcAft>
                <a:buClrTx/>
                <a:buSzTx/>
                <a:buFontTx/>
                <a:buNone/>
                <a:tabLst/>
                <a:defRPr/>
              </a:pPr>
              <a:endParaRPr kumimoji="0" lang="en-US" sz="1836"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3" name="Freeform 57">
            <a:extLst>
              <a:ext uri="{FF2B5EF4-FFF2-40B4-BE49-F238E27FC236}">
                <a16:creationId xmlns:a16="http://schemas.microsoft.com/office/drawing/2014/main" id="{12214BD6-11D5-4D29-84D5-7B78C4BA936C}"/>
              </a:ext>
            </a:extLst>
          </p:cNvPr>
          <p:cNvSpPr>
            <a:spLocks noEditPoints="1"/>
          </p:cNvSpPr>
          <p:nvPr/>
        </p:nvSpPr>
        <p:spPr bwMode="auto">
          <a:xfrm>
            <a:off x="8519533" y="6013389"/>
            <a:ext cx="442348" cy="444244"/>
          </a:xfrm>
          <a:custGeom>
            <a:avLst/>
            <a:gdLst>
              <a:gd name="T0" fmla="*/ 468 w 468"/>
              <a:gd name="T1" fmla="*/ 192 h 468"/>
              <a:gd name="T2" fmla="*/ 406 w 468"/>
              <a:gd name="T3" fmla="*/ 175 h 468"/>
              <a:gd name="T4" fmla="*/ 398 w 468"/>
              <a:gd name="T5" fmla="*/ 156 h 468"/>
              <a:gd name="T6" fmla="*/ 431 w 468"/>
              <a:gd name="T7" fmla="*/ 100 h 468"/>
              <a:gd name="T8" fmla="*/ 322 w 468"/>
              <a:gd name="T9" fmla="*/ 76 h 468"/>
              <a:gd name="T10" fmla="*/ 303 w 468"/>
              <a:gd name="T11" fmla="*/ 67 h 468"/>
              <a:gd name="T12" fmla="*/ 284 w 468"/>
              <a:gd name="T13" fmla="*/ 61 h 468"/>
              <a:gd name="T14" fmla="*/ 192 w 468"/>
              <a:gd name="T15" fmla="*/ 0 h 468"/>
              <a:gd name="T16" fmla="*/ 175 w 468"/>
              <a:gd name="T17" fmla="*/ 64 h 468"/>
              <a:gd name="T18" fmla="*/ 156 w 468"/>
              <a:gd name="T19" fmla="*/ 72 h 468"/>
              <a:gd name="T20" fmla="*/ 100 w 468"/>
              <a:gd name="T21" fmla="*/ 39 h 468"/>
              <a:gd name="T22" fmla="*/ 77 w 468"/>
              <a:gd name="T23" fmla="*/ 146 h 468"/>
              <a:gd name="T24" fmla="*/ 67 w 468"/>
              <a:gd name="T25" fmla="*/ 165 h 468"/>
              <a:gd name="T26" fmla="*/ 61 w 468"/>
              <a:gd name="T27" fmla="*/ 184 h 468"/>
              <a:gd name="T28" fmla="*/ 0 w 468"/>
              <a:gd name="T29" fmla="*/ 278 h 468"/>
              <a:gd name="T30" fmla="*/ 64 w 468"/>
              <a:gd name="T31" fmla="*/ 293 h 468"/>
              <a:gd name="T32" fmla="*/ 72 w 468"/>
              <a:gd name="T33" fmla="*/ 312 h 468"/>
              <a:gd name="T34" fmla="*/ 39 w 468"/>
              <a:gd name="T35" fmla="*/ 370 h 468"/>
              <a:gd name="T36" fmla="*/ 147 w 468"/>
              <a:gd name="T37" fmla="*/ 393 h 468"/>
              <a:gd name="T38" fmla="*/ 166 w 468"/>
              <a:gd name="T39" fmla="*/ 401 h 468"/>
              <a:gd name="T40" fmla="*/ 184 w 468"/>
              <a:gd name="T41" fmla="*/ 409 h 468"/>
              <a:gd name="T42" fmla="*/ 278 w 468"/>
              <a:gd name="T43" fmla="*/ 468 h 468"/>
              <a:gd name="T44" fmla="*/ 294 w 468"/>
              <a:gd name="T45" fmla="*/ 404 h 468"/>
              <a:gd name="T46" fmla="*/ 312 w 468"/>
              <a:gd name="T47" fmla="*/ 396 h 468"/>
              <a:gd name="T48" fmla="*/ 370 w 468"/>
              <a:gd name="T49" fmla="*/ 431 h 468"/>
              <a:gd name="T50" fmla="*/ 393 w 468"/>
              <a:gd name="T51" fmla="*/ 321 h 468"/>
              <a:gd name="T52" fmla="*/ 401 w 468"/>
              <a:gd name="T53" fmla="*/ 303 h 468"/>
              <a:gd name="T54" fmla="*/ 409 w 468"/>
              <a:gd name="T55" fmla="*/ 284 h 468"/>
              <a:gd name="T56" fmla="*/ 468 w 468"/>
              <a:gd name="T57" fmla="*/ 278 h 468"/>
              <a:gd name="T58" fmla="*/ 325 w 468"/>
              <a:gd name="T59" fmla="*/ 243 h 468"/>
              <a:gd name="T60" fmla="*/ 320 w 468"/>
              <a:gd name="T61" fmla="*/ 260 h 468"/>
              <a:gd name="T62" fmla="*/ 314 w 468"/>
              <a:gd name="T63" fmla="*/ 278 h 468"/>
              <a:gd name="T64" fmla="*/ 304 w 468"/>
              <a:gd name="T65" fmla="*/ 292 h 468"/>
              <a:gd name="T66" fmla="*/ 292 w 468"/>
              <a:gd name="T67" fmla="*/ 304 h 468"/>
              <a:gd name="T68" fmla="*/ 278 w 468"/>
              <a:gd name="T69" fmla="*/ 314 h 468"/>
              <a:gd name="T70" fmla="*/ 261 w 468"/>
              <a:gd name="T71" fmla="*/ 320 h 468"/>
              <a:gd name="T72" fmla="*/ 244 w 468"/>
              <a:gd name="T73" fmla="*/ 325 h 468"/>
              <a:gd name="T74" fmla="*/ 225 w 468"/>
              <a:gd name="T75" fmla="*/ 325 h 468"/>
              <a:gd name="T76" fmla="*/ 208 w 468"/>
              <a:gd name="T77" fmla="*/ 320 h 468"/>
              <a:gd name="T78" fmla="*/ 191 w 468"/>
              <a:gd name="T79" fmla="*/ 314 h 468"/>
              <a:gd name="T80" fmla="*/ 176 w 468"/>
              <a:gd name="T81" fmla="*/ 304 h 468"/>
              <a:gd name="T82" fmla="*/ 164 w 468"/>
              <a:gd name="T83" fmla="*/ 292 h 468"/>
              <a:gd name="T84" fmla="*/ 155 w 468"/>
              <a:gd name="T85" fmla="*/ 278 h 468"/>
              <a:gd name="T86" fmla="*/ 148 w 468"/>
              <a:gd name="T87" fmla="*/ 260 h 468"/>
              <a:gd name="T88" fmla="*/ 144 w 468"/>
              <a:gd name="T89" fmla="*/ 243 h 468"/>
              <a:gd name="T90" fmla="*/ 144 w 468"/>
              <a:gd name="T91" fmla="*/ 225 h 468"/>
              <a:gd name="T92" fmla="*/ 148 w 468"/>
              <a:gd name="T93" fmla="*/ 207 h 468"/>
              <a:gd name="T94" fmla="*/ 155 w 468"/>
              <a:gd name="T95" fmla="*/ 190 h 468"/>
              <a:gd name="T96" fmla="*/ 164 w 468"/>
              <a:gd name="T97" fmla="*/ 176 h 468"/>
              <a:gd name="T98" fmla="*/ 176 w 468"/>
              <a:gd name="T99" fmla="*/ 164 h 468"/>
              <a:gd name="T100" fmla="*/ 191 w 468"/>
              <a:gd name="T101" fmla="*/ 154 h 468"/>
              <a:gd name="T102" fmla="*/ 208 w 468"/>
              <a:gd name="T103" fmla="*/ 148 h 468"/>
              <a:gd name="T104" fmla="*/ 225 w 468"/>
              <a:gd name="T105" fmla="*/ 143 h 468"/>
              <a:gd name="T106" fmla="*/ 244 w 468"/>
              <a:gd name="T107" fmla="*/ 143 h 468"/>
              <a:gd name="T108" fmla="*/ 261 w 468"/>
              <a:gd name="T109" fmla="*/ 148 h 468"/>
              <a:gd name="T110" fmla="*/ 278 w 468"/>
              <a:gd name="T111" fmla="*/ 154 h 468"/>
              <a:gd name="T112" fmla="*/ 292 w 468"/>
              <a:gd name="T113" fmla="*/ 164 h 468"/>
              <a:gd name="T114" fmla="*/ 304 w 468"/>
              <a:gd name="T115" fmla="*/ 176 h 468"/>
              <a:gd name="T116" fmla="*/ 314 w 468"/>
              <a:gd name="T117" fmla="*/ 190 h 468"/>
              <a:gd name="T118" fmla="*/ 320 w 468"/>
              <a:gd name="T119" fmla="*/ 207 h 468"/>
              <a:gd name="T120" fmla="*/ 325 w 468"/>
              <a:gd name="T121" fmla="*/ 225 h 468"/>
              <a:gd name="T122" fmla="*/ 325 w 468"/>
              <a:gd name="T123" fmla="*/ 234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8" h="468">
                <a:moveTo>
                  <a:pt x="468" y="278"/>
                </a:moveTo>
                <a:lnTo>
                  <a:pt x="468" y="192"/>
                </a:lnTo>
                <a:lnTo>
                  <a:pt x="409" y="184"/>
                </a:lnTo>
                <a:lnTo>
                  <a:pt x="406" y="175"/>
                </a:lnTo>
                <a:lnTo>
                  <a:pt x="401" y="165"/>
                </a:lnTo>
                <a:lnTo>
                  <a:pt x="398" y="156"/>
                </a:lnTo>
                <a:lnTo>
                  <a:pt x="393" y="146"/>
                </a:lnTo>
                <a:lnTo>
                  <a:pt x="431" y="100"/>
                </a:lnTo>
                <a:lnTo>
                  <a:pt x="370" y="39"/>
                </a:lnTo>
                <a:lnTo>
                  <a:pt x="322" y="76"/>
                </a:lnTo>
                <a:lnTo>
                  <a:pt x="312" y="72"/>
                </a:lnTo>
                <a:lnTo>
                  <a:pt x="303" y="67"/>
                </a:lnTo>
                <a:lnTo>
                  <a:pt x="294" y="64"/>
                </a:lnTo>
                <a:lnTo>
                  <a:pt x="284" y="61"/>
                </a:lnTo>
                <a:lnTo>
                  <a:pt x="278" y="0"/>
                </a:lnTo>
                <a:lnTo>
                  <a:pt x="192" y="0"/>
                </a:lnTo>
                <a:lnTo>
                  <a:pt x="184" y="61"/>
                </a:lnTo>
                <a:lnTo>
                  <a:pt x="175" y="64"/>
                </a:lnTo>
                <a:lnTo>
                  <a:pt x="166" y="67"/>
                </a:lnTo>
                <a:lnTo>
                  <a:pt x="156" y="72"/>
                </a:lnTo>
                <a:lnTo>
                  <a:pt x="147" y="76"/>
                </a:lnTo>
                <a:lnTo>
                  <a:pt x="100" y="39"/>
                </a:lnTo>
                <a:lnTo>
                  <a:pt x="39" y="100"/>
                </a:lnTo>
                <a:lnTo>
                  <a:pt x="77" y="146"/>
                </a:lnTo>
                <a:lnTo>
                  <a:pt x="72" y="156"/>
                </a:lnTo>
                <a:lnTo>
                  <a:pt x="67" y="165"/>
                </a:lnTo>
                <a:lnTo>
                  <a:pt x="64" y="175"/>
                </a:lnTo>
                <a:lnTo>
                  <a:pt x="61" y="184"/>
                </a:lnTo>
                <a:lnTo>
                  <a:pt x="0" y="192"/>
                </a:lnTo>
                <a:lnTo>
                  <a:pt x="0" y="278"/>
                </a:lnTo>
                <a:lnTo>
                  <a:pt x="61" y="284"/>
                </a:lnTo>
                <a:lnTo>
                  <a:pt x="64" y="293"/>
                </a:lnTo>
                <a:lnTo>
                  <a:pt x="67" y="303"/>
                </a:lnTo>
                <a:lnTo>
                  <a:pt x="72" y="312"/>
                </a:lnTo>
                <a:lnTo>
                  <a:pt x="77" y="321"/>
                </a:lnTo>
                <a:lnTo>
                  <a:pt x="39" y="370"/>
                </a:lnTo>
                <a:lnTo>
                  <a:pt x="100" y="431"/>
                </a:lnTo>
                <a:lnTo>
                  <a:pt x="147" y="393"/>
                </a:lnTo>
                <a:lnTo>
                  <a:pt x="156" y="396"/>
                </a:lnTo>
                <a:lnTo>
                  <a:pt x="166" y="401"/>
                </a:lnTo>
                <a:lnTo>
                  <a:pt x="175" y="404"/>
                </a:lnTo>
                <a:lnTo>
                  <a:pt x="184" y="409"/>
                </a:lnTo>
                <a:lnTo>
                  <a:pt x="192" y="468"/>
                </a:lnTo>
                <a:lnTo>
                  <a:pt x="278" y="468"/>
                </a:lnTo>
                <a:lnTo>
                  <a:pt x="284" y="409"/>
                </a:lnTo>
                <a:lnTo>
                  <a:pt x="294" y="404"/>
                </a:lnTo>
                <a:lnTo>
                  <a:pt x="303" y="401"/>
                </a:lnTo>
                <a:lnTo>
                  <a:pt x="312" y="396"/>
                </a:lnTo>
                <a:lnTo>
                  <a:pt x="322" y="393"/>
                </a:lnTo>
                <a:lnTo>
                  <a:pt x="370" y="431"/>
                </a:lnTo>
                <a:lnTo>
                  <a:pt x="431" y="370"/>
                </a:lnTo>
                <a:lnTo>
                  <a:pt x="393" y="321"/>
                </a:lnTo>
                <a:lnTo>
                  <a:pt x="398" y="312"/>
                </a:lnTo>
                <a:lnTo>
                  <a:pt x="401" y="303"/>
                </a:lnTo>
                <a:lnTo>
                  <a:pt x="406" y="293"/>
                </a:lnTo>
                <a:lnTo>
                  <a:pt x="409" y="284"/>
                </a:lnTo>
                <a:lnTo>
                  <a:pt x="468" y="278"/>
                </a:lnTo>
                <a:lnTo>
                  <a:pt x="468" y="278"/>
                </a:lnTo>
                <a:close/>
                <a:moveTo>
                  <a:pt x="325" y="234"/>
                </a:moveTo>
                <a:lnTo>
                  <a:pt x="325" y="243"/>
                </a:lnTo>
                <a:lnTo>
                  <a:pt x="323" y="253"/>
                </a:lnTo>
                <a:lnTo>
                  <a:pt x="320" y="260"/>
                </a:lnTo>
                <a:lnTo>
                  <a:pt x="317" y="270"/>
                </a:lnTo>
                <a:lnTo>
                  <a:pt x="314" y="278"/>
                </a:lnTo>
                <a:lnTo>
                  <a:pt x="309" y="284"/>
                </a:lnTo>
                <a:lnTo>
                  <a:pt x="304" y="292"/>
                </a:lnTo>
                <a:lnTo>
                  <a:pt x="298" y="298"/>
                </a:lnTo>
                <a:lnTo>
                  <a:pt x="292" y="304"/>
                </a:lnTo>
                <a:lnTo>
                  <a:pt x="284" y="309"/>
                </a:lnTo>
                <a:lnTo>
                  <a:pt x="278" y="314"/>
                </a:lnTo>
                <a:lnTo>
                  <a:pt x="270" y="317"/>
                </a:lnTo>
                <a:lnTo>
                  <a:pt x="261" y="320"/>
                </a:lnTo>
                <a:lnTo>
                  <a:pt x="253" y="323"/>
                </a:lnTo>
                <a:lnTo>
                  <a:pt x="244" y="325"/>
                </a:lnTo>
                <a:lnTo>
                  <a:pt x="234" y="325"/>
                </a:lnTo>
                <a:lnTo>
                  <a:pt x="225" y="325"/>
                </a:lnTo>
                <a:lnTo>
                  <a:pt x="215" y="323"/>
                </a:lnTo>
                <a:lnTo>
                  <a:pt x="208" y="320"/>
                </a:lnTo>
                <a:lnTo>
                  <a:pt x="198" y="317"/>
                </a:lnTo>
                <a:lnTo>
                  <a:pt x="191" y="314"/>
                </a:lnTo>
                <a:lnTo>
                  <a:pt x="184" y="309"/>
                </a:lnTo>
                <a:lnTo>
                  <a:pt x="176" y="304"/>
                </a:lnTo>
                <a:lnTo>
                  <a:pt x="170" y="298"/>
                </a:lnTo>
                <a:lnTo>
                  <a:pt x="164" y="292"/>
                </a:lnTo>
                <a:lnTo>
                  <a:pt x="159" y="284"/>
                </a:lnTo>
                <a:lnTo>
                  <a:pt x="155" y="278"/>
                </a:lnTo>
                <a:lnTo>
                  <a:pt x="152" y="270"/>
                </a:lnTo>
                <a:lnTo>
                  <a:pt x="148" y="260"/>
                </a:lnTo>
                <a:lnTo>
                  <a:pt x="145" y="253"/>
                </a:lnTo>
                <a:lnTo>
                  <a:pt x="144" y="243"/>
                </a:lnTo>
                <a:lnTo>
                  <a:pt x="144" y="234"/>
                </a:lnTo>
                <a:lnTo>
                  <a:pt x="144" y="225"/>
                </a:lnTo>
                <a:lnTo>
                  <a:pt x="145" y="215"/>
                </a:lnTo>
                <a:lnTo>
                  <a:pt x="148" y="207"/>
                </a:lnTo>
                <a:lnTo>
                  <a:pt x="152" y="198"/>
                </a:lnTo>
                <a:lnTo>
                  <a:pt x="155" y="190"/>
                </a:lnTo>
                <a:lnTo>
                  <a:pt x="159" y="184"/>
                </a:lnTo>
                <a:lnTo>
                  <a:pt x="164" y="176"/>
                </a:lnTo>
                <a:lnTo>
                  <a:pt x="170" y="170"/>
                </a:lnTo>
                <a:lnTo>
                  <a:pt x="176" y="164"/>
                </a:lnTo>
                <a:lnTo>
                  <a:pt x="184" y="159"/>
                </a:lnTo>
                <a:lnTo>
                  <a:pt x="191" y="154"/>
                </a:lnTo>
                <a:lnTo>
                  <a:pt x="198" y="151"/>
                </a:lnTo>
                <a:lnTo>
                  <a:pt x="208" y="148"/>
                </a:lnTo>
                <a:lnTo>
                  <a:pt x="215" y="145"/>
                </a:lnTo>
                <a:lnTo>
                  <a:pt x="225" y="143"/>
                </a:lnTo>
                <a:lnTo>
                  <a:pt x="234" y="143"/>
                </a:lnTo>
                <a:lnTo>
                  <a:pt x="244" y="143"/>
                </a:lnTo>
                <a:lnTo>
                  <a:pt x="253" y="145"/>
                </a:lnTo>
                <a:lnTo>
                  <a:pt x="261" y="148"/>
                </a:lnTo>
                <a:lnTo>
                  <a:pt x="270" y="151"/>
                </a:lnTo>
                <a:lnTo>
                  <a:pt x="278" y="154"/>
                </a:lnTo>
                <a:lnTo>
                  <a:pt x="284" y="159"/>
                </a:lnTo>
                <a:lnTo>
                  <a:pt x="292" y="164"/>
                </a:lnTo>
                <a:lnTo>
                  <a:pt x="298" y="170"/>
                </a:lnTo>
                <a:lnTo>
                  <a:pt x="304" y="176"/>
                </a:lnTo>
                <a:lnTo>
                  <a:pt x="309" y="184"/>
                </a:lnTo>
                <a:lnTo>
                  <a:pt x="314" y="190"/>
                </a:lnTo>
                <a:lnTo>
                  <a:pt x="317" y="198"/>
                </a:lnTo>
                <a:lnTo>
                  <a:pt x="320" y="207"/>
                </a:lnTo>
                <a:lnTo>
                  <a:pt x="323" y="215"/>
                </a:lnTo>
                <a:lnTo>
                  <a:pt x="325" y="225"/>
                </a:lnTo>
                <a:lnTo>
                  <a:pt x="325" y="234"/>
                </a:lnTo>
                <a:lnTo>
                  <a:pt x="325" y="234"/>
                </a:lnTo>
                <a:close/>
              </a:path>
            </a:pathLst>
          </a:custGeom>
          <a:solidFill>
            <a:srgbClr val="FFFFFF"/>
          </a:solid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EC04564E-E8CE-4783-859D-08183A004339}"/>
              </a:ext>
            </a:extLst>
          </p:cNvPr>
          <p:cNvGrpSpPr/>
          <p:nvPr/>
        </p:nvGrpSpPr>
        <p:grpSpPr>
          <a:xfrm>
            <a:off x="5820503" y="4057201"/>
            <a:ext cx="287432" cy="454236"/>
            <a:chOff x="5462846" y="3510375"/>
            <a:chExt cx="281862" cy="445434"/>
          </a:xfrm>
          <a:solidFill>
            <a:srgbClr val="FFFFFF"/>
          </a:solidFill>
        </p:grpSpPr>
        <p:sp>
          <p:nvSpPr>
            <p:cNvPr id="45" name="Freeform 60">
              <a:extLst>
                <a:ext uri="{FF2B5EF4-FFF2-40B4-BE49-F238E27FC236}">
                  <a16:creationId xmlns:a16="http://schemas.microsoft.com/office/drawing/2014/main" id="{548FAA0C-C0F3-4565-BC3D-0C01EA52CD0D}"/>
                </a:ext>
              </a:extLst>
            </p:cNvPr>
            <p:cNvSpPr>
              <a:spLocks/>
            </p:cNvSpPr>
            <p:nvPr/>
          </p:nvSpPr>
          <p:spPr bwMode="auto">
            <a:xfrm>
              <a:off x="5586234" y="3510375"/>
              <a:ext cx="158474" cy="443325"/>
            </a:xfrm>
            <a:custGeom>
              <a:avLst/>
              <a:gdLst>
                <a:gd name="T0" fmla="*/ 315 w 317"/>
                <a:gd name="T1" fmla="*/ 139 h 886"/>
                <a:gd name="T2" fmla="*/ 310 w 317"/>
                <a:gd name="T3" fmla="*/ 113 h 886"/>
                <a:gd name="T4" fmla="*/ 302 w 317"/>
                <a:gd name="T5" fmla="*/ 88 h 886"/>
                <a:gd name="T6" fmla="*/ 290 w 317"/>
                <a:gd name="T7" fmla="*/ 66 h 886"/>
                <a:gd name="T8" fmla="*/ 274 w 317"/>
                <a:gd name="T9" fmla="*/ 45 h 886"/>
                <a:gd name="T10" fmla="*/ 256 w 317"/>
                <a:gd name="T11" fmla="*/ 28 h 886"/>
                <a:gd name="T12" fmla="*/ 235 w 317"/>
                <a:gd name="T13" fmla="*/ 14 h 886"/>
                <a:gd name="T14" fmla="*/ 212 w 317"/>
                <a:gd name="T15" fmla="*/ 3 h 886"/>
                <a:gd name="T16" fmla="*/ 200 w 317"/>
                <a:gd name="T17" fmla="*/ 141 h 886"/>
                <a:gd name="T18" fmla="*/ 140 w 317"/>
                <a:gd name="T19" fmla="*/ 164 h 886"/>
                <a:gd name="T20" fmla="*/ 117 w 317"/>
                <a:gd name="T21" fmla="*/ 0 h 886"/>
                <a:gd name="T22" fmla="*/ 92 w 317"/>
                <a:gd name="T23" fmla="*/ 10 h 886"/>
                <a:gd name="T24" fmla="*/ 70 w 317"/>
                <a:gd name="T25" fmla="*/ 20 h 886"/>
                <a:gd name="T26" fmla="*/ 50 w 317"/>
                <a:gd name="T27" fmla="*/ 38 h 886"/>
                <a:gd name="T28" fmla="*/ 33 w 317"/>
                <a:gd name="T29" fmla="*/ 55 h 886"/>
                <a:gd name="T30" fmla="*/ 19 w 317"/>
                <a:gd name="T31" fmla="*/ 77 h 886"/>
                <a:gd name="T32" fmla="*/ 9 w 317"/>
                <a:gd name="T33" fmla="*/ 100 h 886"/>
                <a:gd name="T34" fmla="*/ 1 w 317"/>
                <a:gd name="T35" fmla="*/ 125 h 886"/>
                <a:gd name="T36" fmla="*/ 0 w 317"/>
                <a:gd name="T37" fmla="*/ 153 h 886"/>
                <a:gd name="T38" fmla="*/ 0 w 317"/>
                <a:gd name="T39" fmla="*/ 155 h 886"/>
                <a:gd name="T40" fmla="*/ 0 w 317"/>
                <a:gd name="T41" fmla="*/ 169 h 886"/>
                <a:gd name="T42" fmla="*/ 4 w 317"/>
                <a:gd name="T43" fmla="*/ 191 h 886"/>
                <a:gd name="T44" fmla="*/ 11 w 317"/>
                <a:gd name="T45" fmla="*/ 213 h 886"/>
                <a:gd name="T46" fmla="*/ 20 w 317"/>
                <a:gd name="T47" fmla="*/ 233 h 886"/>
                <a:gd name="T48" fmla="*/ 33 w 317"/>
                <a:gd name="T49" fmla="*/ 250 h 886"/>
                <a:gd name="T50" fmla="*/ 48 w 317"/>
                <a:gd name="T51" fmla="*/ 267 h 886"/>
                <a:gd name="T52" fmla="*/ 64 w 317"/>
                <a:gd name="T53" fmla="*/ 281 h 886"/>
                <a:gd name="T54" fmla="*/ 84 w 317"/>
                <a:gd name="T55" fmla="*/ 292 h 886"/>
                <a:gd name="T56" fmla="*/ 93 w 317"/>
                <a:gd name="T57" fmla="*/ 825 h 886"/>
                <a:gd name="T58" fmla="*/ 95 w 317"/>
                <a:gd name="T59" fmla="*/ 837 h 886"/>
                <a:gd name="T60" fmla="*/ 98 w 317"/>
                <a:gd name="T61" fmla="*/ 848 h 886"/>
                <a:gd name="T62" fmla="*/ 104 w 317"/>
                <a:gd name="T63" fmla="*/ 859 h 886"/>
                <a:gd name="T64" fmla="*/ 114 w 317"/>
                <a:gd name="T65" fmla="*/ 868 h 886"/>
                <a:gd name="T66" fmla="*/ 123 w 317"/>
                <a:gd name="T67" fmla="*/ 875 h 886"/>
                <a:gd name="T68" fmla="*/ 134 w 317"/>
                <a:gd name="T69" fmla="*/ 881 h 886"/>
                <a:gd name="T70" fmla="*/ 145 w 317"/>
                <a:gd name="T71" fmla="*/ 884 h 886"/>
                <a:gd name="T72" fmla="*/ 159 w 317"/>
                <a:gd name="T73" fmla="*/ 886 h 886"/>
                <a:gd name="T74" fmla="*/ 170 w 317"/>
                <a:gd name="T75" fmla="*/ 884 h 886"/>
                <a:gd name="T76" fmla="*/ 182 w 317"/>
                <a:gd name="T77" fmla="*/ 881 h 886"/>
                <a:gd name="T78" fmla="*/ 193 w 317"/>
                <a:gd name="T79" fmla="*/ 875 h 886"/>
                <a:gd name="T80" fmla="*/ 203 w 317"/>
                <a:gd name="T81" fmla="*/ 868 h 886"/>
                <a:gd name="T82" fmla="*/ 210 w 317"/>
                <a:gd name="T83" fmla="*/ 859 h 886"/>
                <a:gd name="T84" fmla="*/ 217 w 317"/>
                <a:gd name="T85" fmla="*/ 848 h 886"/>
                <a:gd name="T86" fmla="*/ 221 w 317"/>
                <a:gd name="T87" fmla="*/ 837 h 886"/>
                <a:gd name="T88" fmla="*/ 223 w 317"/>
                <a:gd name="T89" fmla="*/ 825 h 886"/>
                <a:gd name="T90" fmla="*/ 232 w 317"/>
                <a:gd name="T91" fmla="*/ 292 h 886"/>
                <a:gd name="T92" fmla="*/ 251 w 317"/>
                <a:gd name="T93" fmla="*/ 281 h 886"/>
                <a:gd name="T94" fmla="*/ 268 w 317"/>
                <a:gd name="T95" fmla="*/ 267 h 886"/>
                <a:gd name="T96" fmla="*/ 282 w 317"/>
                <a:gd name="T97" fmla="*/ 250 h 886"/>
                <a:gd name="T98" fmla="*/ 295 w 317"/>
                <a:gd name="T99" fmla="*/ 233 h 886"/>
                <a:gd name="T100" fmla="*/ 306 w 317"/>
                <a:gd name="T101" fmla="*/ 213 h 886"/>
                <a:gd name="T102" fmla="*/ 312 w 317"/>
                <a:gd name="T103" fmla="*/ 191 h 886"/>
                <a:gd name="T104" fmla="*/ 315 w 317"/>
                <a:gd name="T105" fmla="*/ 169 h 886"/>
                <a:gd name="T106" fmla="*/ 317 w 317"/>
                <a:gd name="T107" fmla="*/ 155 h 886"/>
                <a:gd name="T108" fmla="*/ 317 w 317"/>
                <a:gd name="T109" fmla="*/ 153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7" h="886">
                  <a:moveTo>
                    <a:pt x="317" y="153"/>
                  </a:moveTo>
                  <a:lnTo>
                    <a:pt x="315" y="139"/>
                  </a:lnTo>
                  <a:lnTo>
                    <a:pt x="313" y="125"/>
                  </a:lnTo>
                  <a:lnTo>
                    <a:pt x="310" y="113"/>
                  </a:lnTo>
                  <a:lnTo>
                    <a:pt x="307" y="100"/>
                  </a:lnTo>
                  <a:lnTo>
                    <a:pt x="302" y="88"/>
                  </a:lnTo>
                  <a:lnTo>
                    <a:pt x="296" y="77"/>
                  </a:lnTo>
                  <a:lnTo>
                    <a:pt x="290" y="66"/>
                  </a:lnTo>
                  <a:lnTo>
                    <a:pt x="282" y="55"/>
                  </a:lnTo>
                  <a:lnTo>
                    <a:pt x="274" y="45"/>
                  </a:lnTo>
                  <a:lnTo>
                    <a:pt x="265" y="38"/>
                  </a:lnTo>
                  <a:lnTo>
                    <a:pt x="256" y="28"/>
                  </a:lnTo>
                  <a:lnTo>
                    <a:pt x="246" y="20"/>
                  </a:lnTo>
                  <a:lnTo>
                    <a:pt x="235" y="14"/>
                  </a:lnTo>
                  <a:lnTo>
                    <a:pt x="223" y="10"/>
                  </a:lnTo>
                  <a:lnTo>
                    <a:pt x="212" y="3"/>
                  </a:lnTo>
                  <a:lnTo>
                    <a:pt x="200" y="0"/>
                  </a:lnTo>
                  <a:lnTo>
                    <a:pt x="200" y="141"/>
                  </a:lnTo>
                  <a:lnTo>
                    <a:pt x="176" y="164"/>
                  </a:lnTo>
                  <a:lnTo>
                    <a:pt x="140" y="164"/>
                  </a:lnTo>
                  <a:lnTo>
                    <a:pt x="117" y="141"/>
                  </a:lnTo>
                  <a:lnTo>
                    <a:pt x="117" y="0"/>
                  </a:lnTo>
                  <a:lnTo>
                    <a:pt x="104" y="3"/>
                  </a:lnTo>
                  <a:lnTo>
                    <a:pt x="92" y="10"/>
                  </a:lnTo>
                  <a:lnTo>
                    <a:pt x="81" y="14"/>
                  </a:lnTo>
                  <a:lnTo>
                    <a:pt x="70" y="20"/>
                  </a:lnTo>
                  <a:lnTo>
                    <a:pt x="61" y="28"/>
                  </a:lnTo>
                  <a:lnTo>
                    <a:pt x="50" y="38"/>
                  </a:lnTo>
                  <a:lnTo>
                    <a:pt x="42" y="45"/>
                  </a:lnTo>
                  <a:lnTo>
                    <a:pt x="33" y="55"/>
                  </a:lnTo>
                  <a:lnTo>
                    <a:pt x="26" y="66"/>
                  </a:lnTo>
                  <a:lnTo>
                    <a:pt x="19" y="77"/>
                  </a:lnTo>
                  <a:lnTo>
                    <a:pt x="14" y="88"/>
                  </a:lnTo>
                  <a:lnTo>
                    <a:pt x="9" y="100"/>
                  </a:lnTo>
                  <a:lnTo>
                    <a:pt x="4" y="113"/>
                  </a:lnTo>
                  <a:lnTo>
                    <a:pt x="1" y="125"/>
                  </a:lnTo>
                  <a:lnTo>
                    <a:pt x="0" y="139"/>
                  </a:lnTo>
                  <a:lnTo>
                    <a:pt x="0" y="153"/>
                  </a:lnTo>
                  <a:lnTo>
                    <a:pt x="0" y="153"/>
                  </a:lnTo>
                  <a:lnTo>
                    <a:pt x="0" y="155"/>
                  </a:lnTo>
                  <a:lnTo>
                    <a:pt x="0" y="156"/>
                  </a:lnTo>
                  <a:lnTo>
                    <a:pt x="0" y="169"/>
                  </a:lnTo>
                  <a:lnTo>
                    <a:pt x="1" y="180"/>
                  </a:lnTo>
                  <a:lnTo>
                    <a:pt x="4" y="191"/>
                  </a:lnTo>
                  <a:lnTo>
                    <a:pt x="6" y="202"/>
                  </a:lnTo>
                  <a:lnTo>
                    <a:pt x="11" y="213"/>
                  </a:lnTo>
                  <a:lnTo>
                    <a:pt x="15" y="222"/>
                  </a:lnTo>
                  <a:lnTo>
                    <a:pt x="20" y="233"/>
                  </a:lnTo>
                  <a:lnTo>
                    <a:pt x="26" y="242"/>
                  </a:lnTo>
                  <a:lnTo>
                    <a:pt x="33" y="250"/>
                  </a:lnTo>
                  <a:lnTo>
                    <a:pt x="40" y="259"/>
                  </a:lnTo>
                  <a:lnTo>
                    <a:pt x="48" y="267"/>
                  </a:lnTo>
                  <a:lnTo>
                    <a:pt x="56" y="275"/>
                  </a:lnTo>
                  <a:lnTo>
                    <a:pt x="64" y="281"/>
                  </a:lnTo>
                  <a:lnTo>
                    <a:pt x="73" y="288"/>
                  </a:lnTo>
                  <a:lnTo>
                    <a:pt x="84" y="292"/>
                  </a:lnTo>
                  <a:lnTo>
                    <a:pt x="93" y="298"/>
                  </a:lnTo>
                  <a:lnTo>
                    <a:pt x="93" y="825"/>
                  </a:lnTo>
                  <a:lnTo>
                    <a:pt x="93" y="831"/>
                  </a:lnTo>
                  <a:lnTo>
                    <a:pt x="95" y="837"/>
                  </a:lnTo>
                  <a:lnTo>
                    <a:pt x="97" y="842"/>
                  </a:lnTo>
                  <a:lnTo>
                    <a:pt x="98" y="848"/>
                  </a:lnTo>
                  <a:lnTo>
                    <a:pt x="101" y="853"/>
                  </a:lnTo>
                  <a:lnTo>
                    <a:pt x="104" y="859"/>
                  </a:lnTo>
                  <a:lnTo>
                    <a:pt x="109" y="864"/>
                  </a:lnTo>
                  <a:lnTo>
                    <a:pt x="114" y="868"/>
                  </a:lnTo>
                  <a:lnTo>
                    <a:pt x="118" y="872"/>
                  </a:lnTo>
                  <a:lnTo>
                    <a:pt x="123" y="875"/>
                  </a:lnTo>
                  <a:lnTo>
                    <a:pt x="128" y="878"/>
                  </a:lnTo>
                  <a:lnTo>
                    <a:pt x="134" y="881"/>
                  </a:lnTo>
                  <a:lnTo>
                    <a:pt x="140" y="882"/>
                  </a:lnTo>
                  <a:lnTo>
                    <a:pt x="145" y="884"/>
                  </a:lnTo>
                  <a:lnTo>
                    <a:pt x="151" y="886"/>
                  </a:lnTo>
                  <a:lnTo>
                    <a:pt x="159" y="886"/>
                  </a:lnTo>
                  <a:lnTo>
                    <a:pt x="165" y="886"/>
                  </a:lnTo>
                  <a:lnTo>
                    <a:pt x="170" y="884"/>
                  </a:lnTo>
                  <a:lnTo>
                    <a:pt x="176" y="882"/>
                  </a:lnTo>
                  <a:lnTo>
                    <a:pt x="182" y="881"/>
                  </a:lnTo>
                  <a:lnTo>
                    <a:pt x="189" y="878"/>
                  </a:lnTo>
                  <a:lnTo>
                    <a:pt x="193" y="875"/>
                  </a:lnTo>
                  <a:lnTo>
                    <a:pt x="198" y="872"/>
                  </a:lnTo>
                  <a:lnTo>
                    <a:pt x="203" y="868"/>
                  </a:lnTo>
                  <a:lnTo>
                    <a:pt x="207" y="864"/>
                  </a:lnTo>
                  <a:lnTo>
                    <a:pt x="210" y="859"/>
                  </a:lnTo>
                  <a:lnTo>
                    <a:pt x="214" y="853"/>
                  </a:lnTo>
                  <a:lnTo>
                    <a:pt x="217" y="848"/>
                  </a:lnTo>
                  <a:lnTo>
                    <a:pt x="220" y="842"/>
                  </a:lnTo>
                  <a:lnTo>
                    <a:pt x="221" y="837"/>
                  </a:lnTo>
                  <a:lnTo>
                    <a:pt x="221" y="831"/>
                  </a:lnTo>
                  <a:lnTo>
                    <a:pt x="223" y="825"/>
                  </a:lnTo>
                  <a:lnTo>
                    <a:pt x="223" y="298"/>
                  </a:lnTo>
                  <a:lnTo>
                    <a:pt x="232" y="292"/>
                  </a:lnTo>
                  <a:lnTo>
                    <a:pt x="242" y="288"/>
                  </a:lnTo>
                  <a:lnTo>
                    <a:pt x="251" y="281"/>
                  </a:lnTo>
                  <a:lnTo>
                    <a:pt x="260" y="275"/>
                  </a:lnTo>
                  <a:lnTo>
                    <a:pt x="268" y="267"/>
                  </a:lnTo>
                  <a:lnTo>
                    <a:pt x="276" y="259"/>
                  </a:lnTo>
                  <a:lnTo>
                    <a:pt x="282" y="250"/>
                  </a:lnTo>
                  <a:lnTo>
                    <a:pt x="290" y="242"/>
                  </a:lnTo>
                  <a:lnTo>
                    <a:pt x="295" y="233"/>
                  </a:lnTo>
                  <a:lnTo>
                    <a:pt x="301" y="222"/>
                  </a:lnTo>
                  <a:lnTo>
                    <a:pt x="306" y="213"/>
                  </a:lnTo>
                  <a:lnTo>
                    <a:pt x="309" y="202"/>
                  </a:lnTo>
                  <a:lnTo>
                    <a:pt x="312" y="191"/>
                  </a:lnTo>
                  <a:lnTo>
                    <a:pt x="313" y="180"/>
                  </a:lnTo>
                  <a:lnTo>
                    <a:pt x="315" y="169"/>
                  </a:lnTo>
                  <a:lnTo>
                    <a:pt x="317" y="156"/>
                  </a:lnTo>
                  <a:lnTo>
                    <a:pt x="317" y="155"/>
                  </a:lnTo>
                  <a:lnTo>
                    <a:pt x="317" y="153"/>
                  </a:lnTo>
                  <a:lnTo>
                    <a:pt x="317" y="153"/>
                  </a:lnTo>
                  <a:lnTo>
                    <a:pt x="317"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61">
              <a:extLst>
                <a:ext uri="{FF2B5EF4-FFF2-40B4-BE49-F238E27FC236}">
                  <a16:creationId xmlns:a16="http://schemas.microsoft.com/office/drawing/2014/main" id="{2B6DB190-72D5-48EA-831C-4D0154E56DB7}"/>
                </a:ext>
              </a:extLst>
            </p:cNvPr>
            <p:cNvSpPr>
              <a:spLocks/>
            </p:cNvSpPr>
            <p:nvPr/>
          </p:nvSpPr>
          <p:spPr bwMode="auto">
            <a:xfrm>
              <a:off x="5462846" y="3780280"/>
              <a:ext cx="99297" cy="111335"/>
            </a:xfrm>
            <a:custGeom>
              <a:avLst/>
              <a:gdLst>
                <a:gd name="T0" fmla="*/ 190 w 198"/>
                <a:gd name="T1" fmla="*/ 0 h 222"/>
                <a:gd name="T2" fmla="*/ 8 w 198"/>
                <a:gd name="T3" fmla="*/ 0 h 222"/>
                <a:gd name="T4" fmla="*/ 6 w 198"/>
                <a:gd name="T5" fmla="*/ 3 h 222"/>
                <a:gd name="T6" fmla="*/ 6 w 198"/>
                <a:gd name="T7" fmla="*/ 6 h 222"/>
                <a:gd name="T8" fmla="*/ 3 w 198"/>
                <a:gd name="T9" fmla="*/ 11 h 222"/>
                <a:gd name="T10" fmla="*/ 1 w 198"/>
                <a:gd name="T11" fmla="*/ 14 h 222"/>
                <a:gd name="T12" fmla="*/ 0 w 198"/>
                <a:gd name="T13" fmla="*/ 16 h 222"/>
                <a:gd name="T14" fmla="*/ 0 w 198"/>
                <a:gd name="T15" fmla="*/ 17 h 222"/>
                <a:gd name="T16" fmla="*/ 0 w 198"/>
                <a:gd name="T17" fmla="*/ 19 h 222"/>
                <a:gd name="T18" fmla="*/ 0 w 198"/>
                <a:gd name="T19" fmla="*/ 222 h 222"/>
                <a:gd name="T20" fmla="*/ 198 w 198"/>
                <a:gd name="T21" fmla="*/ 222 h 222"/>
                <a:gd name="T22" fmla="*/ 198 w 198"/>
                <a:gd name="T23" fmla="*/ 19 h 222"/>
                <a:gd name="T24" fmla="*/ 198 w 198"/>
                <a:gd name="T25" fmla="*/ 17 h 222"/>
                <a:gd name="T26" fmla="*/ 196 w 198"/>
                <a:gd name="T27" fmla="*/ 16 h 222"/>
                <a:gd name="T28" fmla="*/ 196 w 198"/>
                <a:gd name="T29" fmla="*/ 14 h 222"/>
                <a:gd name="T30" fmla="*/ 195 w 198"/>
                <a:gd name="T31" fmla="*/ 11 h 222"/>
                <a:gd name="T32" fmla="*/ 192 w 198"/>
                <a:gd name="T33" fmla="*/ 6 h 222"/>
                <a:gd name="T34" fmla="*/ 190 w 198"/>
                <a:gd name="T35" fmla="*/ 3 h 222"/>
                <a:gd name="T36" fmla="*/ 190 w 198"/>
                <a:gd name="T37" fmla="*/ 0 h 222"/>
                <a:gd name="T38" fmla="*/ 190 w 198"/>
                <a:gd name="T3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8" h="222">
                  <a:moveTo>
                    <a:pt x="190" y="0"/>
                  </a:moveTo>
                  <a:lnTo>
                    <a:pt x="8" y="0"/>
                  </a:lnTo>
                  <a:lnTo>
                    <a:pt x="6" y="3"/>
                  </a:lnTo>
                  <a:lnTo>
                    <a:pt x="6" y="6"/>
                  </a:lnTo>
                  <a:lnTo>
                    <a:pt x="3" y="11"/>
                  </a:lnTo>
                  <a:lnTo>
                    <a:pt x="1" y="14"/>
                  </a:lnTo>
                  <a:lnTo>
                    <a:pt x="0" y="16"/>
                  </a:lnTo>
                  <a:lnTo>
                    <a:pt x="0" y="17"/>
                  </a:lnTo>
                  <a:lnTo>
                    <a:pt x="0" y="19"/>
                  </a:lnTo>
                  <a:lnTo>
                    <a:pt x="0" y="222"/>
                  </a:lnTo>
                  <a:lnTo>
                    <a:pt x="198" y="222"/>
                  </a:lnTo>
                  <a:lnTo>
                    <a:pt x="198" y="19"/>
                  </a:lnTo>
                  <a:lnTo>
                    <a:pt x="198" y="17"/>
                  </a:lnTo>
                  <a:lnTo>
                    <a:pt x="196" y="16"/>
                  </a:lnTo>
                  <a:lnTo>
                    <a:pt x="196" y="14"/>
                  </a:lnTo>
                  <a:lnTo>
                    <a:pt x="195" y="11"/>
                  </a:lnTo>
                  <a:lnTo>
                    <a:pt x="192" y="6"/>
                  </a:lnTo>
                  <a:lnTo>
                    <a:pt x="190" y="3"/>
                  </a:lnTo>
                  <a:lnTo>
                    <a:pt x="190" y="0"/>
                  </a:lnTo>
                  <a:lnTo>
                    <a:pt x="190" y="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62">
              <a:extLst>
                <a:ext uri="{FF2B5EF4-FFF2-40B4-BE49-F238E27FC236}">
                  <a16:creationId xmlns:a16="http://schemas.microsoft.com/office/drawing/2014/main" id="{7DE9F45F-4050-41F9-86DB-3ACBDD0EB863}"/>
                </a:ext>
              </a:extLst>
            </p:cNvPr>
            <p:cNvSpPr>
              <a:spLocks/>
            </p:cNvSpPr>
            <p:nvPr/>
          </p:nvSpPr>
          <p:spPr bwMode="auto">
            <a:xfrm>
              <a:off x="5462846" y="3904655"/>
              <a:ext cx="99297" cy="51154"/>
            </a:xfrm>
            <a:custGeom>
              <a:avLst/>
              <a:gdLst>
                <a:gd name="T0" fmla="*/ 0 w 198"/>
                <a:gd name="T1" fmla="*/ 10 h 102"/>
                <a:gd name="T2" fmla="*/ 0 w 198"/>
                <a:gd name="T3" fmla="*/ 28 h 102"/>
                <a:gd name="T4" fmla="*/ 0 w 198"/>
                <a:gd name="T5" fmla="*/ 38 h 102"/>
                <a:gd name="T6" fmla="*/ 1 w 198"/>
                <a:gd name="T7" fmla="*/ 46 h 102"/>
                <a:gd name="T8" fmla="*/ 3 w 198"/>
                <a:gd name="T9" fmla="*/ 53 h 102"/>
                <a:gd name="T10" fmla="*/ 4 w 198"/>
                <a:gd name="T11" fmla="*/ 61 h 102"/>
                <a:gd name="T12" fmla="*/ 8 w 198"/>
                <a:gd name="T13" fmla="*/ 69 h 102"/>
                <a:gd name="T14" fmla="*/ 12 w 198"/>
                <a:gd name="T15" fmla="*/ 75 h 102"/>
                <a:gd name="T16" fmla="*/ 17 w 198"/>
                <a:gd name="T17" fmla="*/ 81 h 102"/>
                <a:gd name="T18" fmla="*/ 23 w 198"/>
                <a:gd name="T19" fmla="*/ 86 h 102"/>
                <a:gd name="T20" fmla="*/ 31 w 198"/>
                <a:gd name="T21" fmla="*/ 91 h 102"/>
                <a:gd name="T22" fmla="*/ 36 w 198"/>
                <a:gd name="T23" fmla="*/ 92 h 102"/>
                <a:gd name="T24" fmla="*/ 42 w 198"/>
                <a:gd name="T25" fmla="*/ 94 h 102"/>
                <a:gd name="T26" fmla="*/ 47 w 198"/>
                <a:gd name="T27" fmla="*/ 95 h 102"/>
                <a:gd name="T28" fmla="*/ 53 w 198"/>
                <a:gd name="T29" fmla="*/ 97 h 102"/>
                <a:gd name="T30" fmla="*/ 59 w 198"/>
                <a:gd name="T31" fmla="*/ 99 h 102"/>
                <a:gd name="T32" fmla="*/ 65 w 198"/>
                <a:gd name="T33" fmla="*/ 100 h 102"/>
                <a:gd name="T34" fmla="*/ 73 w 198"/>
                <a:gd name="T35" fmla="*/ 100 h 102"/>
                <a:gd name="T36" fmla="*/ 81 w 198"/>
                <a:gd name="T37" fmla="*/ 102 h 102"/>
                <a:gd name="T38" fmla="*/ 89 w 198"/>
                <a:gd name="T39" fmla="*/ 102 h 102"/>
                <a:gd name="T40" fmla="*/ 98 w 198"/>
                <a:gd name="T41" fmla="*/ 102 h 102"/>
                <a:gd name="T42" fmla="*/ 106 w 198"/>
                <a:gd name="T43" fmla="*/ 102 h 102"/>
                <a:gd name="T44" fmla="*/ 115 w 198"/>
                <a:gd name="T45" fmla="*/ 102 h 102"/>
                <a:gd name="T46" fmla="*/ 123 w 198"/>
                <a:gd name="T47" fmla="*/ 100 h 102"/>
                <a:gd name="T48" fmla="*/ 131 w 198"/>
                <a:gd name="T49" fmla="*/ 100 h 102"/>
                <a:gd name="T50" fmla="*/ 137 w 198"/>
                <a:gd name="T51" fmla="*/ 99 h 102"/>
                <a:gd name="T52" fmla="*/ 143 w 198"/>
                <a:gd name="T53" fmla="*/ 97 h 102"/>
                <a:gd name="T54" fmla="*/ 150 w 198"/>
                <a:gd name="T55" fmla="*/ 95 h 102"/>
                <a:gd name="T56" fmla="*/ 156 w 198"/>
                <a:gd name="T57" fmla="*/ 94 h 102"/>
                <a:gd name="T58" fmla="*/ 161 w 198"/>
                <a:gd name="T59" fmla="*/ 92 h 102"/>
                <a:gd name="T60" fmla="*/ 165 w 198"/>
                <a:gd name="T61" fmla="*/ 91 h 102"/>
                <a:gd name="T62" fmla="*/ 170 w 198"/>
                <a:gd name="T63" fmla="*/ 89 h 102"/>
                <a:gd name="T64" fmla="*/ 173 w 198"/>
                <a:gd name="T65" fmla="*/ 86 h 102"/>
                <a:gd name="T66" fmla="*/ 181 w 198"/>
                <a:gd name="T67" fmla="*/ 81 h 102"/>
                <a:gd name="T68" fmla="*/ 185 w 198"/>
                <a:gd name="T69" fmla="*/ 75 h 102"/>
                <a:gd name="T70" fmla="*/ 190 w 198"/>
                <a:gd name="T71" fmla="*/ 69 h 102"/>
                <a:gd name="T72" fmla="*/ 193 w 198"/>
                <a:gd name="T73" fmla="*/ 61 h 102"/>
                <a:gd name="T74" fmla="*/ 195 w 198"/>
                <a:gd name="T75" fmla="*/ 53 h 102"/>
                <a:gd name="T76" fmla="*/ 196 w 198"/>
                <a:gd name="T77" fmla="*/ 46 h 102"/>
                <a:gd name="T78" fmla="*/ 198 w 198"/>
                <a:gd name="T79" fmla="*/ 38 h 102"/>
                <a:gd name="T80" fmla="*/ 198 w 198"/>
                <a:gd name="T81" fmla="*/ 28 h 102"/>
                <a:gd name="T82" fmla="*/ 198 w 198"/>
                <a:gd name="T83" fmla="*/ 10 h 102"/>
                <a:gd name="T84" fmla="*/ 198 w 198"/>
                <a:gd name="T85" fmla="*/ 10 h 102"/>
                <a:gd name="T86" fmla="*/ 198 w 198"/>
                <a:gd name="T87" fmla="*/ 0 h 102"/>
                <a:gd name="T88" fmla="*/ 0 w 198"/>
                <a:gd name="T89" fmla="*/ 0 h 102"/>
                <a:gd name="T90" fmla="*/ 0 w 198"/>
                <a:gd name="T91" fmla="*/ 10 h 102"/>
                <a:gd name="T92" fmla="*/ 0 w 198"/>
                <a:gd name="T93"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8" h="102">
                  <a:moveTo>
                    <a:pt x="0" y="10"/>
                  </a:moveTo>
                  <a:lnTo>
                    <a:pt x="0" y="28"/>
                  </a:lnTo>
                  <a:lnTo>
                    <a:pt x="0" y="38"/>
                  </a:lnTo>
                  <a:lnTo>
                    <a:pt x="1" y="46"/>
                  </a:lnTo>
                  <a:lnTo>
                    <a:pt x="3" y="53"/>
                  </a:lnTo>
                  <a:lnTo>
                    <a:pt x="4" y="61"/>
                  </a:lnTo>
                  <a:lnTo>
                    <a:pt x="8" y="69"/>
                  </a:lnTo>
                  <a:lnTo>
                    <a:pt x="12" y="75"/>
                  </a:lnTo>
                  <a:lnTo>
                    <a:pt x="17" y="81"/>
                  </a:lnTo>
                  <a:lnTo>
                    <a:pt x="23" y="86"/>
                  </a:lnTo>
                  <a:lnTo>
                    <a:pt x="31" y="91"/>
                  </a:lnTo>
                  <a:lnTo>
                    <a:pt x="36" y="92"/>
                  </a:lnTo>
                  <a:lnTo>
                    <a:pt x="42" y="94"/>
                  </a:lnTo>
                  <a:lnTo>
                    <a:pt x="47" y="95"/>
                  </a:lnTo>
                  <a:lnTo>
                    <a:pt x="53" y="97"/>
                  </a:lnTo>
                  <a:lnTo>
                    <a:pt x="59" y="99"/>
                  </a:lnTo>
                  <a:lnTo>
                    <a:pt x="65" y="100"/>
                  </a:lnTo>
                  <a:lnTo>
                    <a:pt x="73" y="100"/>
                  </a:lnTo>
                  <a:lnTo>
                    <a:pt x="81" y="102"/>
                  </a:lnTo>
                  <a:lnTo>
                    <a:pt x="89" y="102"/>
                  </a:lnTo>
                  <a:lnTo>
                    <a:pt x="98" y="102"/>
                  </a:lnTo>
                  <a:lnTo>
                    <a:pt x="106" y="102"/>
                  </a:lnTo>
                  <a:lnTo>
                    <a:pt x="115" y="102"/>
                  </a:lnTo>
                  <a:lnTo>
                    <a:pt x="123" y="100"/>
                  </a:lnTo>
                  <a:lnTo>
                    <a:pt x="131" y="100"/>
                  </a:lnTo>
                  <a:lnTo>
                    <a:pt x="137" y="99"/>
                  </a:lnTo>
                  <a:lnTo>
                    <a:pt x="143" y="97"/>
                  </a:lnTo>
                  <a:lnTo>
                    <a:pt x="150" y="95"/>
                  </a:lnTo>
                  <a:lnTo>
                    <a:pt x="156" y="94"/>
                  </a:lnTo>
                  <a:lnTo>
                    <a:pt x="161" y="92"/>
                  </a:lnTo>
                  <a:lnTo>
                    <a:pt x="165" y="91"/>
                  </a:lnTo>
                  <a:lnTo>
                    <a:pt x="170" y="89"/>
                  </a:lnTo>
                  <a:lnTo>
                    <a:pt x="173" y="86"/>
                  </a:lnTo>
                  <a:lnTo>
                    <a:pt x="181" y="81"/>
                  </a:lnTo>
                  <a:lnTo>
                    <a:pt x="185" y="75"/>
                  </a:lnTo>
                  <a:lnTo>
                    <a:pt x="190" y="69"/>
                  </a:lnTo>
                  <a:lnTo>
                    <a:pt x="193" y="61"/>
                  </a:lnTo>
                  <a:lnTo>
                    <a:pt x="195" y="53"/>
                  </a:lnTo>
                  <a:lnTo>
                    <a:pt x="196" y="46"/>
                  </a:lnTo>
                  <a:lnTo>
                    <a:pt x="198" y="38"/>
                  </a:lnTo>
                  <a:lnTo>
                    <a:pt x="198" y="28"/>
                  </a:lnTo>
                  <a:lnTo>
                    <a:pt x="198" y="10"/>
                  </a:lnTo>
                  <a:lnTo>
                    <a:pt x="198" y="10"/>
                  </a:lnTo>
                  <a:lnTo>
                    <a:pt x="198" y="0"/>
                  </a:lnTo>
                  <a:lnTo>
                    <a:pt x="0" y="0"/>
                  </a:lnTo>
                  <a:lnTo>
                    <a:pt x="0" y="10"/>
                  </a:lnTo>
                  <a:lnTo>
                    <a:pt x="0" y="10"/>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63">
              <a:extLst>
                <a:ext uri="{FF2B5EF4-FFF2-40B4-BE49-F238E27FC236}">
                  <a16:creationId xmlns:a16="http://schemas.microsoft.com/office/drawing/2014/main" id="{6CB3FA6B-D025-47FF-8ACE-E3B933C8BAE6}"/>
                </a:ext>
              </a:extLst>
            </p:cNvPr>
            <p:cNvSpPr>
              <a:spLocks/>
            </p:cNvSpPr>
            <p:nvPr/>
          </p:nvSpPr>
          <p:spPr bwMode="auto">
            <a:xfrm>
              <a:off x="5462846" y="3521503"/>
              <a:ext cx="99297" cy="246741"/>
            </a:xfrm>
            <a:custGeom>
              <a:avLst/>
              <a:gdLst>
                <a:gd name="T0" fmla="*/ 140 w 198"/>
                <a:gd name="T1" fmla="*/ 153 h 492"/>
                <a:gd name="T2" fmla="*/ 164 w 198"/>
                <a:gd name="T3" fmla="*/ 153 h 492"/>
                <a:gd name="T4" fmla="*/ 164 w 198"/>
                <a:gd name="T5" fmla="*/ 129 h 492"/>
                <a:gd name="T6" fmla="*/ 150 w 198"/>
                <a:gd name="T7" fmla="*/ 129 h 492"/>
                <a:gd name="T8" fmla="*/ 140 w 198"/>
                <a:gd name="T9" fmla="*/ 0 h 492"/>
                <a:gd name="T10" fmla="*/ 58 w 198"/>
                <a:gd name="T11" fmla="*/ 0 h 492"/>
                <a:gd name="T12" fmla="*/ 47 w 198"/>
                <a:gd name="T13" fmla="*/ 129 h 492"/>
                <a:gd name="T14" fmla="*/ 34 w 198"/>
                <a:gd name="T15" fmla="*/ 129 h 492"/>
                <a:gd name="T16" fmla="*/ 34 w 198"/>
                <a:gd name="T17" fmla="*/ 153 h 492"/>
                <a:gd name="T18" fmla="*/ 58 w 198"/>
                <a:gd name="T19" fmla="*/ 153 h 492"/>
                <a:gd name="T20" fmla="*/ 58 w 198"/>
                <a:gd name="T21" fmla="*/ 421 h 492"/>
                <a:gd name="T22" fmla="*/ 0 w 198"/>
                <a:gd name="T23" fmla="*/ 421 h 492"/>
                <a:gd name="T24" fmla="*/ 11 w 198"/>
                <a:gd name="T25" fmla="*/ 468 h 492"/>
                <a:gd name="T26" fmla="*/ 34 w 198"/>
                <a:gd name="T27" fmla="*/ 468 h 492"/>
                <a:gd name="T28" fmla="*/ 28 w 198"/>
                <a:gd name="T29" fmla="*/ 473 h 492"/>
                <a:gd name="T30" fmla="*/ 22 w 198"/>
                <a:gd name="T31" fmla="*/ 479 h 492"/>
                <a:gd name="T32" fmla="*/ 15 w 198"/>
                <a:gd name="T33" fmla="*/ 485 h 492"/>
                <a:gd name="T34" fmla="*/ 11 w 198"/>
                <a:gd name="T35" fmla="*/ 492 h 492"/>
                <a:gd name="T36" fmla="*/ 187 w 198"/>
                <a:gd name="T37" fmla="*/ 492 h 492"/>
                <a:gd name="T38" fmla="*/ 184 w 198"/>
                <a:gd name="T39" fmla="*/ 488 h 492"/>
                <a:gd name="T40" fmla="*/ 181 w 198"/>
                <a:gd name="T41" fmla="*/ 485 h 492"/>
                <a:gd name="T42" fmla="*/ 176 w 198"/>
                <a:gd name="T43" fmla="*/ 479 h 492"/>
                <a:gd name="T44" fmla="*/ 168 w 198"/>
                <a:gd name="T45" fmla="*/ 473 h 492"/>
                <a:gd name="T46" fmla="*/ 164 w 198"/>
                <a:gd name="T47" fmla="*/ 468 h 492"/>
                <a:gd name="T48" fmla="*/ 187 w 198"/>
                <a:gd name="T49" fmla="*/ 468 h 492"/>
                <a:gd name="T50" fmla="*/ 198 w 198"/>
                <a:gd name="T51" fmla="*/ 421 h 492"/>
                <a:gd name="T52" fmla="*/ 140 w 198"/>
                <a:gd name="T53" fmla="*/ 421 h 492"/>
                <a:gd name="T54" fmla="*/ 140 w 198"/>
                <a:gd name="T55" fmla="*/ 153 h 492"/>
                <a:gd name="T56" fmla="*/ 140 w 198"/>
                <a:gd name="T57" fmla="*/ 153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8" h="492">
                  <a:moveTo>
                    <a:pt x="140" y="153"/>
                  </a:moveTo>
                  <a:lnTo>
                    <a:pt x="164" y="153"/>
                  </a:lnTo>
                  <a:lnTo>
                    <a:pt x="164" y="129"/>
                  </a:lnTo>
                  <a:lnTo>
                    <a:pt x="150" y="129"/>
                  </a:lnTo>
                  <a:lnTo>
                    <a:pt x="140" y="0"/>
                  </a:lnTo>
                  <a:lnTo>
                    <a:pt x="58" y="0"/>
                  </a:lnTo>
                  <a:lnTo>
                    <a:pt x="47" y="129"/>
                  </a:lnTo>
                  <a:lnTo>
                    <a:pt x="34" y="129"/>
                  </a:lnTo>
                  <a:lnTo>
                    <a:pt x="34" y="153"/>
                  </a:lnTo>
                  <a:lnTo>
                    <a:pt x="58" y="153"/>
                  </a:lnTo>
                  <a:lnTo>
                    <a:pt x="58" y="421"/>
                  </a:lnTo>
                  <a:lnTo>
                    <a:pt x="0" y="421"/>
                  </a:lnTo>
                  <a:lnTo>
                    <a:pt x="11" y="468"/>
                  </a:lnTo>
                  <a:lnTo>
                    <a:pt x="34" y="468"/>
                  </a:lnTo>
                  <a:lnTo>
                    <a:pt x="28" y="473"/>
                  </a:lnTo>
                  <a:lnTo>
                    <a:pt x="22" y="479"/>
                  </a:lnTo>
                  <a:lnTo>
                    <a:pt x="15" y="485"/>
                  </a:lnTo>
                  <a:lnTo>
                    <a:pt x="11" y="492"/>
                  </a:lnTo>
                  <a:lnTo>
                    <a:pt x="187" y="492"/>
                  </a:lnTo>
                  <a:lnTo>
                    <a:pt x="184" y="488"/>
                  </a:lnTo>
                  <a:lnTo>
                    <a:pt x="181" y="485"/>
                  </a:lnTo>
                  <a:lnTo>
                    <a:pt x="176" y="479"/>
                  </a:lnTo>
                  <a:lnTo>
                    <a:pt x="168" y="473"/>
                  </a:lnTo>
                  <a:lnTo>
                    <a:pt x="164" y="468"/>
                  </a:lnTo>
                  <a:lnTo>
                    <a:pt x="187" y="468"/>
                  </a:lnTo>
                  <a:lnTo>
                    <a:pt x="198" y="421"/>
                  </a:lnTo>
                  <a:lnTo>
                    <a:pt x="140" y="421"/>
                  </a:lnTo>
                  <a:lnTo>
                    <a:pt x="140" y="153"/>
                  </a:lnTo>
                  <a:lnTo>
                    <a:pt x="140" y="153"/>
                  </a:lnTo>
                  <a:close/>
                </a:path>
              </a:pathLst>
            </a:custGeom>
            <a:grpFill/>
            <a:ln w="9525">
              <a:noFill/>
              <a:round/>
              <a:headEnd/>
              <a:tailEnd/>
            </a:ln>
            <a:extLst/>
          </p:spPr>
          <p:txBody>
            <a:bodyPr vert="horz" wrap="square" lIns="93209" tIns="46606" rIns="93209" bIns="46606"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l" defTabSz="931959" rtl="0" eaLnBrk="1" fontAlgn="auto" latinLnBrk="0" hangingPunct="1">
                <a:lnSpc>
                  <a:spcPct val="100000"/>
                </a:lnSpc>
                <a:spcBef>
                  <a:spcPts val="0"/>
                </a:spcBef>
                <a:spcAft>
                  <a:spcPts val="0"/>
                </a:spcAft>
                <a:buClrTx/>
                <a:buSzTx/>
                <a:buFontTx/>
                <a:buNone/>
                <a:tabLst/>
                <a:defRPr/>
              </a:pPr>
              <a:endParaRPr kumimoji="0" lang="en-US" sz="1835"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49" name="Freeform 22">
            <a:extLst>
              <a:ext uri="{FF2B5EF4-FFF2-40B4-BE49-F238E27FC236}">
                <a16:creationId xmlns:a16="http://schemas.microsoft.com/office/drawing/2014/main" id="{E90E4F4B-748B-43D9-987C-423A4DBCF91F}"/>
              </a:ext>
            </a:extLst>
          </p:cNvPr>
          <p:cNvSpPr>
            <a:spLocks noChangeAspect="1" noEditPoints="1"/>
          </p:cNvSpPr>
          <p:nvPr/>
        </p:nvSpPr>
        <p:spPr bwMode="black">
          <a:xfrm>
            <a:off x="11188281" y="4077965"/>
            <a:ext cx="668300" cy="416968"/>
          </a:xfrm>
          <a:custGeom>
            <a:avLst/>
            <a:gdLst>
              <a:gd name="T0" fmla="*/ 398 w 439"/>
              <a:gd name="T1" fmla="*/ 177 h 273"/>
              <a:gd name="T2" fmla="*/ 439 w 439"/>
              <a:gd name="T3" fmla="*/ 226 h 273"/>
              <a:gd name="T4" fmla="*/ 398 w 439"/>
              <a:gd name="T5" fmla="*/ 273 h 273"/>
              <a:gd name="T6" fmla="*/ 162 w 439"/>
              <a:gd name="T7" fmla="*/ 273 h 273"/>
              <a:gd name="T8" fmla="*/ 101 w 439"/>
              <a:gd name="T9" fmla="*/ 211 h 273"/>
              <a:gd name="T10" fmla="*/ 160 w 439"/>
              <a:gd name="T11" fmla="*/ 155 h 273"/>
              <a:gd name="T12" fmla="*/ 217 w 439"/>
              <a:gd name="T13" fmla="*/ 85 h 273"/>
              <a:gd name="T14" fmla="*/ 302 w 439"/>
              <a:gd name="T15" fmla="*/ 118 h 273"/>
              <a:gd name="T16" fmla="*/ 362 w 439"/>
              <a:gd name="T17" fmla="*/ 116 h 273"/>
              <a:gd name="T18" fmla="*/ 398 w 439"/>
              <a:gd name="T19" fmla="*/ 177 h 273"/>
              <a:gd name="T20" fmla="*/ 86 w 439"/>
              <a:gd name="T21" fmla="*/ 213 h 273"/>
              <a:gd name="T22" fmla="*/ 149 w 439"/>
              <a:gd name="T23" fmla="*/ 144 h 273"/>
              <a:gd name="T24" fmla="*/ 213 w 439"/>
              <a:gd name="T25" fmla="*/ 73 h 273"/>
              <a:gd name="T26" fmla="*/ 305 w 439"/>
              <a:gd name="T27" fmla="*/ 103 h 273"/>
              <a:gd name="T28" fmla="*/ 336 w 439"/>
              <a:gd name="T29" fmla="*/ 97 h 273"/>
              <a:gd name="T30" fmla="*/ 276 w 439"/>
              <a:gd name="T31" fmla="*/ 19 h 273"/>
              <a:gd name="T32" fmla="*/ 161 w 439"/>
              <a:gd name="T33" fmla="*/ 61 h 273"/>
              <a:gd name="T34" fmla="*/ 92 w 439"/>
              <a:gd name="T35" fmla="*/ 60 h 273"/>
              <a:gd name="T36" fmla="*/ 53 w 439"/>
              <a:gd name="T37" fmla="*/ 135 h 273"/>
              <a:gd name="T38" fmla="*/ 0 w 439"/>
              <a:gd name="T39" fmla="*/ 196 h 273"/>
              <a:gd name="T40" fmla="*/ 59 w 439"/>
              <a:gd name="T41" fmla="*/ 255 h 273"/>
              <a:gd name="T42" fmla="*/ 98 w 439"/>
              <a:gd name="T43" fmla="*/ 255 h 273"/>
              <a:gd name="T44" fmla="*/ 86 w 439"/>
              <a:gd name="T45" fmla="*/ 21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73">
                <a:moveTo>
                  <a:pt x="398" y="177"/>
                </a:moveTo>
                <a:cubicBezTo>
                  <a:pt x="398" y="177"/>
                  <a:pt x="439" y="181"/>
                  <a:pt x="439" y="226"/>
                </a:cubicBezTo>
                <a:cubicBezTo>
                  <a:pt x="439" y="248"/>
                  <a:pt x="427" y="273"/>
                  <a:pt x="398" y="273"/>
                </a:cubicBezTo>
                <a:cubicBezTo>
                  <a:pt x="398" y="273"/>
                  <a:pt x="177" y="273"/>
                  <a:pt x="162" y="273"/>
                </a:cubicBezTo>
                <a:cubicBezTo>
                  <a:pt x="117" y="273"/>
                  <a:pt x="101" y="242"/>
                  <a:pt x="101" y="211"/>
                </a:cubicBezTo>
                <a:cubicBezTo>
                  <a:pt x="101" y="157"/>
                  <a:pt x="160" y="155"/>
                  <a:pt x="160" y="155"/>
                </a:cubicBezTo>
                <a:cubicBezTo>
                  <a:pt x="160" y="155"/>
                  <a:pt x="165" y="97"/>
                  <a:pt x="217" y="85"/>
                </a:cubicBezTo>
                <a:cubicBezTo>
                  <a:pt x="263" y="75"/>
                  <a:pt x="289" y="99"/>
                  <a:pt x="302" y="118"/>
                </a:cubicBezTo>
                <a:cubicBezTo>
                  <a:pt x="302" y="118"/>
                  <a:pt x="330" y="102"/>
                  <a:pt x="362" y="116"/>
                </a:cubicBezTo>
                <a:cubicBezTo>
                  <a:pt x="381" y="124"/>
                  <a:pt x="399" y="144"/>
                  <a:pt x="398" y="177"/>
                </a:cubicBezTo>
                <a:close/>
                <a:moveTo>
                  <a:pt x="86" y="213"/>
                </a:moveTo>
                <a:cubicBezTo>
                  <a:pt x="86" y="153"/>
                  <a:pt x="149" y="144"/>
                  <a:pt x="149" y="144"/>
                </a:cubicBezTo>
                <a:cubicBezTo>
                  <a:pt x="149" y="144"/>
                  <a:pt x="157" y="87"/>
                  <a:pt x="213" y="73"/>
                </a:cubicBezTo>
                <a:cubicBezTo>
                  <a:pt x="258" y="62"/>
                  <a:pt x="291" y="81"/>
                  <a:pt x="305" y="103"/>
                </a:cubicBezTo>
                <a:cubicBezTo>
                  <a:pt x="305" y="103"/>
                  <a:pt x="315" y="97"/>
                  <a:pt x="336" y="97"/>
                </a:cubicBezTo>
                <a:cubicBezTo>
                  <a:pt x="334" y="78"/>
                  <a:pt x="320" y="37"/>
                  <a:pt x="276" y="19"/>
                </a:cubicBezTo>
                <a:cubicBezTo>
                  <a:pt x="225" y="0"/>
                  <a:pt x="181" y="24"/>
                  <a:pt x="161" y="61"/>
                </a:cubicBezTo>
                <a:cubicBezTo>
                  <a:pt x="161" y="61"/>
                  <a:pt x="129" y="41"/>
                  <a:pt x="92" y="60"/>
                </a:cubicBezTo>
                <a:cubicBezTo>
                  <a:pt x="66" y="74"/>
                  <a:pt x="50" y="105"/>
                  <a:pt x="53" y="135"/>
                </a:cubicBezTo>
                <a:cubicBezTo>
                  <a:pt x="53" y="135"/>
                  <a:pt x="0" y="139"/>
                  <a:pt x="0" y="196"/>
                </a:cubicBezTo>
                <a:cubicBezTo>
                  <a:pt x="0" y="227"/>
                  <a:pt x="28" y="255"/>
                  <a:pt x="59" y="255"/>
                </a:cubicBezTo>
                <a:cubicBezTo>
                  <a:pt x="98" y="255"/>
                  <a:pt x="98" y="255"/>
                  <a:pt x="98" y="255"/>
                </a:cubicBezTo>
                <a:cubicBezTo>
                  <a:pt x="88" y="240"/>
                  <a:pt x="86" y="225"/>
                  <a:pt x="86" y="213"/>
                </a:cubicBez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algn="l" defTabSz="93220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0" name="Freeform 128">
            <a:extLst>
              <a:ext uri="{FF2B5EF4-FFF2-40B4-BE49-F238E27FC236}">
                <a16:creationId xmlns:a16="http://schemas.microsoft.com/office/drawing/2014/main" id="{578D2DA5-EB40-4913-8267-F190D3496093}"/>
              </a:ext>
            </a:extLst>
          </p:cNvPr>
          <p:cNvSpPr>
            <a:spLocks noChangeAspect="1" noEditPoints="1"/>
          </p:cNvSpPr>
          <p:nvPr/>
        </p:nvSpPr>
        <p:spPr bwMode="black">
          <a:xfrm>
            <a:off x="11301182" y="6036897"/>
            <a:ext cx="524458" cy="420736"/>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rgbClr val="FFFFFF"/>
          </a:solidFill>
          <a:ln>
            <a:noFill/>
          </a:ln>
          <a:extLst/>
        </p:spPr>
        <p:txBody>
          <a:bodyPr vert="horz" wrap="square" lIns="68560" tIns="34280" rIns="68560" bIns="34280" numCol="1" anchor="t" anchorCtr="0" compatLnSpc="1">
            <a:prstTxWarp prst="textNoShape">
              <a:avLst/>
            </a:prstTxWarp>
          </a:bodyPr>
          <a:lstStyle/>
          <a:p>
            <a:pPr marL="0" marR="0" lvl="0" indent="0" algn="l" defTabSz="931779" rtl="0" eaLnBrk="1" fontAlgn="auto" latinLnBrk="0" hangingPunct="1">
              <a:lnSpc>
                <a:spcPct val="100000"/>
              </a:lnSpc>
              <a:spcBef>
                <a:spcPts val="0"/>
              </a:spcBef>
              <a:spcAft>
                <a:spcPts val="0"/>
              </a:spcAft>
              <a:buClrTx/>
              <a:buSzTx/>
              <a:buFontTx/>
              <a:buNone/>
              <a:tabLst/>
              <a:defRPr/>
            </a:pPr>
            <a:endParaRPr kumimoji="0" lang="en-US" sz="1197" b="0" i="0" u="none" strike="noStrike" kern="0" cap="none" spc="0" normalizeH="0" baseline="0" noProof="0" dirty="0">
              <a:ln>
                <a:noFill/>
              </a:ln>
              <a:solidFill>
                <a:sysClr val="windowText" lastClr="000000"/>
              </a:solidFill>
              <a:effectLst/>
              <a:uLnTx/>
              <a:uFillTx/>
              <a:latin typeface="Segoe UI"/>
              <a:ea typeface="+mn-ea"/>
              <a:cs typeface="+mn-cs"/>
            </a:endParaRPr>
          </a:p>
        </p:txBody>
      </p:sp>
      <p:sp>
        <p:nvSpPr>
          <p:cNvPr id="51" name="Rectangle 5">
            <a:extLst>
              <a:ext uri="{FF2B5EF4-FFF2-40B4-BE49-F238E27FC236}">
                <a16:creationId xmlns:a16="http://schemas.microsoft.com/office/drawing/2014/main" id="{347E579F-76C1-4FF7-8160-55072331460B}"/>
              </a:ext>
            </a:extLst>
          </p:cNvPr>
          <p:cNvSpPr/>
          <p:nvPr/>
        </p:nvSpPr>
        <p:spPr bwMode="auto">
          <a:xfrm>
            <a:off x="465955" y="2345424"/>
            <a:ext cx="11502523" cy="319673"/>
          </a:xfrm>
          <a:custGeom>
            <a:avLst/>
            <a:gdLst>
              <a:gd name="connsiteX0" fmla="*/ 0 w 8961438"/>
              <a:gd name="connsiteY0" fmla="*/ 0 h 159957"/>
              <a:gd name="connsiteX1" fmla="*/ 8961438 w 8961438"/>
              <a:gd name="connsiteY1" fmla="*/ 0 h 159957"/>
              <a:gd name="connsiteX2" fmla="*/ 8961438 w 8961438"/>
              <a:gd name="connsiteY2" fmla="*/ 159957 h 159957"/>
              <a:gd name="connsiteX3" fmla="*/ 0 w 8961438"/>
              <a:gd name="connsiteY3" fmla="*/ 159957 h 159957"/>
              <a:gd name="connsiteX4" fmla="*/ 0 w 8961438"/>
              <a:gd name="connsiteY4" fmla="*/ 0 h 159957"/>
              <a:gd name="connsiteX0" fmla="*/ 0 w 8961438"/>
              <a:gd name="connsiteY0" fmla="*/ 0 h 159957"/>
              <a:gd name="connsiteX1" fmla="*/ 8961438 w 8961438"/>
              <a:gd name="connsiteY1" fmla="*/ 0 h 159957"/>
              <a:gd name="connsiteX2" fmla="*/ 8961438 w 8961438"/>
              <a:gd name="connsiteY2" fmla="*/ 159957 h 159957"/>
              <a:gd name="connsiteX3" fmla="*/ 4457700 w 8961438"/>
              <a:gd name="connsiteY3" fmla="*/ 159957 h 159957"/>
              <a:gd name="connsiteX4" fmla="*/ 0 w 8961438"/>
              <a:gd name="connsiteY4" fmla="*/ 159957 h 159957"/>
              <a:gd name="connsiteX5" fmla="*/ 0 w 8961438"/>
              <a:gd name="connsiteY5" fmla="*/ 0 h 159957"/>
              <a:gd name="connsiteX0" fmla="*/ 4457700 w 8961438"/>
              <a:gd name="connsiteY0" fmla="*/ 159957 h 251397"/>
              <a:gd name="connsiteX1" fmla="*/ 0 w 8961438"/>
              <a:gd name="connsiteY1" fmla="*/ 159957 h 251397"/>
              <a:gd name="connsiteX2" fmla="*/ 0 w 8961438"/>
              <a:gd name="connsiteY2" fmla="*/ 0 h 251397"/>
              <a:gd name="connsiteX3" fmla="*/ 8961438 w 8961438"/>
              <a:gd name="connsiteY3" fmla="*/ 0 h 251397"/>
              <a:gd name="connsiteX4" fmla="*/ 8961438 w 8961438"/>
              <a:gd name="connsiteY4" fmla="*/ 159957 h 251397"/>
              <a:gd name="connsiteX5" fmla="*/ 4549140 w 8961438"/>
              <a:gd name="connsiteY5" fmla="*/ 251397 h 251397"/>
              <a:gd name="connsiteX0" fmla="*/ 4457700 w 8961438"/>
              <a:gd name="connsiteY0" fmla="*/ 159957 h 159957"/>
              <a:gd name="connsiteX1" fmla="*/ 0 w 8961438"/>
              <a:gd name="connsiteY1" fmla="*/ 159957 h 159957"/>
              <a:gd name="connsiteX2" fmla="*/ 0 w 8961438"/>
              <a:gd name="connsiteY2" fmla="*/ 0 h 159957"/>
              <a:gd name="connsiteX3" fmla="*/ 8961438 w 8961438"/>
              <a:gd name="connsiteY3" fmla="*/ 0 h 159957"/>
              <a:gd name="connsiteX4" fmla="*/ 8961438 w 8961438"/>
              <a:gd name="connsiteY4" fmla="*/ 159957 h 159957"/>
              <a:gd name="connsiteX0" fmla="*/ 0 w 8961438"/>
              <a:gd name="connsiteY0" fmla="*/ 159957 h 159957"/>
              <a:gd name="connsiteX1" fmla="*/ 0 w 8961438"/>
              <a:gd name="connsiteY1" fmla="*/ 0 h 159957"/>
              <a:gd name="connsiteX2" fmla="*/ 8961438 w 8961438"/>
              <a:gd name="connsiteY2" fmla="*/ 0 h 159957"/>
              <a:gd name="connsiteX3" fmla="*/ 8961438 w 8961438"/>
              <a:gd name="connsiteY3" fmla="*/ 159957 h 159957"/>
            </a:gdLst>
            <a:ahLst/>
            <a:cxnLst>
              <a:cxn ang="0">
                <a:pos x="connsiteX0" y="connsiteY0"/>
              </a:cxn>
              <a:cxn ang="0">
                <a:pos x="connsiteX1" y="connsiteY1"/>
              </a:cxn>
              <a:cxn ang="0">
                <a:pos x="connsiteX2" y="connsiteY2"/>
              </a:cxn>
              <a:cxn ang="0">
                <a:pos x="connsiteX3" y="connsiteY3"/>
              </a:cxn>
            </a:cxnLst>
            <a:rect l="l" t="t" r="r" b="b"/>
            <a:pathLst>
              <a:path w="8961438" h="159957">
                <a:moveTo>
                  <a:pt x="0" y="159957"/>
                </a:moveTo>
                <a:lnTo>
                  <a:pt x="0" y="0"/>
                </a:lnTo>
                <a:lnTo>
                  <a:pt x="8961438" y="0"/>
                </a:lnTo>
                <a:lnTo>
                  <a:pt x="8961438" y="159957"/>
                </a:lnTo>
              </a:path>
            </a:pathLst>
          </a:custGeom>
          <a:no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86419" tIns="149136" rIns="186419" bIns="149136" numCol="1" spcCol="0" rtlCol="0" fromWordArt="0" anchor="b"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endParaRPr kumimoji="0" lang="en-US" sz="1427" b="0" i="0" u="none" strike="noStrike" kern="0" cap="none" spc="-47"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Double Brace 51">
            <a:extLst>
              <a:ext uri="{FF2B5EF4-FFF2-40B4-BE49-F238E27FC236}">
                <a16:creationId xmlns:a16="http://schemas.microsoft.com/office/drawing/2014/main" id="{6C2A7B68-A915-4B0E-9121-29EAD868CE8D}"/>
              </a:ext>
            </a:extLst>
          </p:cNvPr>
          <p:cNvSpPr/>
          <p:nvPr/>
        </p:nvSpPr>
        <p:spPr>
          <a:xfrm>
            <a:off x="3623598" y="2062103"/>
            <a:ext cx="5187234" cy="496158"/>
          </a:xfrm>
          <a:prstGeom prst="bracePair">
            <a:avLst>
              <a:gd name="adj" fmla="val 0"/>
            </a:avLst>
          </a:prstGeom>
          <a:solidFill>
            <a:schemeClr val="bg1"/>
          </a:solidFill>
          <a:ln w="6350" cap="flat" cmpd="sng" algn="ctr">
            <a:solidFill>
              <a:schemeClr val="bg1">
                <a:lumMod val="75000"/>
              </a:schemeClr>
            </a:solidFill>
            <a:prstDash val="solid"/>
            <a:headEnd type="none" w="med" len="med"/>
            <a:tailEnd type="none" w="med" len="med"/>
          </a:ln>
          <a:effectLst/>
        </p:spPr>
        <p:txBody>
          <a:bodyPr rot="0" spcFirstLastPara="0" vertOverflow="overflow" horzOverflow="overflow" vert="horz" wrap="square" lIns="137141" tIns="46623" rIns="137141" bIns="46623" numCol="1" spcCol="0" rtlCol="0" fromWordArt="0" anchor="t" anchorCtr="0" forceAA="0" compatLnSpc="1">
            <a:prstTxWarp prst="textNoShape">
              <a:avLst/>
            </a:prstTxWarp>
            <a:noAutofit/>
          </a:bodyPr>
          <a:lstStyle/>
          <a:p>
            <a:pPr marL="0" marR="0" lvl="0" indent="0" algn="ctr" defTabSz="848716" rtl="0"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solidFill>
                  <a:sysClr val="windowText" lastClr="000000"/>
                </a:solidFill>
                <a:effectLst/>
                <a:uLnTx/>
                <a:uFillTx/>
                <a:latin typeface="Segoe UI Light"/>
                <a:ea typeface="Segoe UI" pitchFamily="34" charset="0"/>
                <a:cs typeface="Segoe UI" pitchFamily="34" charset="0"/>
              </a:rPr>
              <a:t>Partner Center Key Capabilities</a:t>
            </a:r>
          </a:p>
        </p:txBody>
      </p:sp>
    </p:spTree>
    <p:extLst>
      <p:ext uri="{BB962C8B-B14F-4D97-AF65-F5344CB8AC3E}">
        <p14:creationId xmlns:p14="http://schemas.microsoft.com/office/powerpoint/2010/main" val="26450103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9094970-D37E-4FA2-B60A-819076254ADA}"/>
              </a:ext>
            </a:extLst>
          </p:cNvPr>
          <p:cNvSpPr/>
          <p:nvPr/>
        </p:nvSpPr>
        <p:spPr bwMode="auto">
          <a:xfrm>
            <a:off x="278503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Services are created in the Azure Management portal</a:t>
            </a:r>
          </a:p>
        </p:txBody>
      </p:sp>
      <p:sp>
        <p:nvSpPr>
          <p:cNvPr id="2" name="Title 1">
            <a:extLst>
              <a:ext uri="{FF2B5EF4-FFF2-40B4-BE49-F238E27FC236}">
                <a16:creationId xmlns:a16="http://schemas.microsoft.com/office/drawing/2014/main" id="{4F188571-5916-482F-B166-AC8903249550}"/>
              </a:ext>
            </a:extLst>
          </p:cNvPr>
          <p:cNvSpPr>
            <a:spLocks noGrp="1"/>
          </p:cNvSpPr>
          <p:nvPr>
            <p:ph type="title"/>
          </p:nvPr>
        </p:nvSpPr>
        <p:spPr/>
        <p:txBody>
          <a:bodyPr/>
          <a:lstStyle/>
          <a:p>
            <a:r>
              <a:rPr lang="en-US" dirty="0"/>
              <a:t>Selling Azure through CSP </a:t>
            </a:r>
            <a:endParaRPr lang="en-IN" dirty="0"/>
          </a:p>
        </p:txBody>
      </p:sp>
      <p:sp>
        <p:nvSpPr>
          <p:cNvPr id="4" name="Rectangle 3">
            <a:extLst>
              <a:ext uri="{FF2B5EF4-FFF2-40B4-BE49-F238E27FC236}">
                <a16:creationId xmlns:a16="http://schemas.microsoft.com/office/drawing/2014/main" id="{3D249BDE-AD44-4548-970D-BB18F89D9D52}"/>
              </a:ext>
            </a:extLst>
          </p:cNvPr>
          <p:cNvSpPr/>
          <p:nvPr/>
        </p:nvSpPr>
        <p:spPr bwMode="auto">
          <a:xfrm>
            <a:off x="46595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establishes customer relationship and “sells” Azure subscription</a:t>
            </a:r>
            <a:endParaRPr kumimoji="0" lang="en-IN" sz="2000" b="0" i="0" u="none" strike="noStrike" kern="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sp>
        <p:nvSpPr>
          <p:cNvPr id="6" name="Rectangle 5">
            <a:extLst>
              <a:ext uri="{FF2B5EF4-FFF2-40B4-BE49-F238E27FC236}">
                <a16:creationId xmlns:a16="http://schemas.microsoft.com/office/drawing/2014/main" id="{6795F28B-12F3-43E9-9F0F-C7411F5E4B8D}"/>
              </a:ext>
            </a:extLst>
          </p:cNvPr>
          <p:cNvSpPr/>
          <p:nvPr/>
        </p:nvSpPr>
        <p:spPr bwMode="auto">
          <a:xfrm>
            <a:off x="5104113"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Usage occurs over the month</a:t>
            </a:r>
          </a:p>
        </p:txBody>
      </p:sp>
      <p:sp>
        <p:nvSpPr>
          <p:cNvPr id="7" name="Rectangle 6">
            <a:extLst>
              <a:ext uri="{FF2B5EF4-FFF2-40B4-BE49-F238E27FC236}">
                <a16:creationId xmlns:a16="http://schemas.microsoft.com/office/drawing/2014/main" id="{64991090-0E45-4860-8CD3-3C3E13746116}"/>
              </a:ext>
            </a:extLst>
          </p:cNvPr>
          <p:cNvSpPr/>
          <p:nvPr/>
        </p:nvSpPr>
        <p:spPr bwMode="auto">
          <a:xfrm>
            <a:off x="7423192"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Microsoft bills the partner for the usage</a:t>
            </a:r>
          </a:p>
        </p:txBody>
      </p:sp>
      <p:sp>
        <p:nvSpPr>
          <p:cNvPr id="8" name="Rectangle 7">
            <a:extLst>
              <a:ext uri="{FF2B5EF4-FFF2-40B4-BE49-F238E27FC236}">
                <a16:creationId xmlns:a16="http://schemas.microsoft.com/office/drawing/2014/main" id="{87FAED8B-1A8A-49C7-8609-2C570204D748}"/>
              </a:ext>
            </a:extLst>
          </p:cNvPr>
          <p:cNvSpPr/>
          <p:nvPr/>
        </p:nvSpPr>
        <p:spPr bwMode="auto">
          <a:xfrm>
            <a:off x="9742271" y="1487211"/>
            <a:ext cx="2228251" cy="22856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Light"/>
                <a:ea typeface="+mn-ea"/>
                <a:cs typeface="+mn-cs"/>
              </a:rPr>
              <a:t>Partner bills the customer for the usage</a:t>
            </a:r>
          </a:p>
        </p:txBody>
      </p:sp>
      <p:pic>
        <p:nvPicPr>
          <p:cNvPr id="17" name="Picture 16">
            <a:extLst>
              <a:ext uri="{FF2B5EF4-FFF2-40B4-BE49-F238E27FC236}">
                <a16:creationId xmlns:a16="http://schemas.microsoft.com/office/drawing/2014/main" id="{181FEA61-72F0-441B-B99C-CD513271B387}"/>
              </a:ext>
            </a:extLst>
          </p:cNvPr>
          <p:cNvPicPr>
            <a:picLocks noChangeAspect="1"/>
          </p:cNvPicPr>
          <p:nvPr/>
        </p:nvPicPr>
        <p:blipFill rotWithShape="1">
          <a:blip r:embed="rId3"/>
          <a:srcRect l="2709" r="6036" b="24246"/>
          <a:stretch/>
        </p:blipFill>
        <p:spPr>
          <a:xfrm>
            <a:off x="7883256" y="3885256"/>
            <a:ext cx="4099760" cy="2389854"/>
          </a:xfrm>
          <a:prstGeom prst="rect">
            <a:avLst/>
          </a:prstGeom>
          <a:effectLst/>
        </p:spPr>
      </p:pic>
      <p:sp>
        <p:nvSpPr>
          <p:cNvPr id="19" name="Isosceles Triangle 18">
            <a:extLst>
              <a:ext uri="{FF2B5EF4-FFF2-40B4-BE49-F238E27FC236}">
                <a16:creationId xmlns:a16="http://schemas.microsoft.com/office/drawing/2014/main" id="{8CEFD069-C78C-4B65-A876-E3F089A57FC9}"/>
              </a:ext>
            </a:extLst>
          </p:cNvPr>
          <p:cNvSpPr/>
          <p:nvPr/>
        </p:nvSpPr>
        <p:spPr bwMode="auto">
          <a:xfrm rot="5400000">
            <a:off x="7173356" y="4954482"/>
            <a:ext cx="731872" cy="251400"/>
          </a:xfrm>
          <a:prstGeom prst="triangl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B3273FFA-5698-40BD-8828-F98388325B1A}"/>
              </a:ext>
            </a:extLst>
          </p:cNvPr>
          <p:cNvGrpSpPr/>
          <p:nvPr/>
        </p:nvGrpSpPr>
        <p:grpSpPr>
          <a:xfrm>
            <a:off x="2694203" y="3170158"/>
            <a:ext cx="267641" cy="459848"/>
            <a:chOff x="2693703" y="3461252"/>
            <a:chExt cx="267679" cy="459913"/>
          </a:xfrm>
        </p:grpSpPr>
        <p:sp>
          <p:nvSpPr>
            <p:cNvPr id="21" name="Isosceles Triangle 20">
              <a:extLst>
                <a:ext uri="{FF2B5EF4-FFF2-40B4-BE49-F238E27FC236}">
                  <a16:creationId xmlns:a16="http://schemas.microsoft.com/office/drawing/2014/main" id="{E06AA531-DD7C-4E4C-99E9-C79264702FA7}"/>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C1DB0665-BB9A-4712-8140-DD6F9BA24140}"/>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3" name="Group 22">
            <a:extLst>
              <a:ext uri="{FF2B5EF4-FFF2-40B4-BE49-F238E27FC236}">
                <a16:creationId xmlns:a16="http://schemas.microsoft.com/office/drawing/2014/main" id="{67B3A04F-D0FE-4A2D-90D5-123A8FC789AB}"/>
              </a:ext>
            </a:extLst>
          </p:cNvPr>
          <p:cNvGrpSpPr/>
          <p:nvPr/>
        </p:nvGrpSpPr>
        <p:grpSpPr>
          <a:xfrm>
            <a:off x="5013284" y="3170158"/>
            <a:ext cx="267641" cy="459848"/>
            <a:chOff x="2693703" y="3461252"/>
            <a:chExt cx="267679" cy="459913"/>
          </a:xfrm>
        </p:grpSpPr>
        <p:sp>
          <p:nvSpPr>
            <p:cNvPr id="24" name="Isosceles Triangle 23">
              <a:extLst>
                <a:ext uri="{FF2B5EF4-FFF2-40B4-BE49-F238E27FC236}">
                  <a16:creationId xmlns:a16="http://schemas.microsoft.com/office/drawing/2014/main" id="{3469BF78-774F-4FFE-A556-AA901BA0E85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5" name="Isosceles Triangle 24">
              <a:extLst>
                <a:ext uri="{FF2B5EF4-FFF2-40B4-BE49-F238E27FC236}">
                  <a16:creationId xmlns:a16="http://schemas.microsoft.com/office/drawing/2014/main" id="{93CF3329-99EF-4F93-90B6-01BC2C108857}"/>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6" name="Group 25">
            <a:extLst>
              <a:ext uri="{FF2B5EF4-FFF2-40B4-BE49-F238E27FC236}">
                <a16:creationId xmlns:a16="http://schemas.microsoft.com/office/drawing/2014/main" id="{62D4552D-D6D9-47F9-8DA8-185A5B39183A}"/>
              </a:ext>
            </a:extLst>
          </p:cNvPr>
          <p:cNvGrpSpPr/>
          <p:nvPr/>
        </p:nvGrpSpPr>
        <p:grpSpPr>
          <a:xfrm>
            <a:off x="7332364" y="3170158"/>
            <a:ext cx="267641" cy="459848"/>
            <a:chOff x="2693703" y="3461252"/>
            <a:chExt cx="267679" cy="459913"/>
          </a:xfrm>
        </p:grpSpPr>
        <p:sp>
          <p:nvSpPr>
            <p:cNvPr id="27" name="Isosceles Triangle 26">
              <a:extLst>
                <a:ext uri="{FF2B5EF4-FFF2-40B4-BE49-F238E27FC236}">
                  <a16:creationId xmlns:a16="http://schemas.microsoft.com/office/drawing/2014/main" id="{2C402B7C-E9FF-42D7-ACFC-25ABB2B366FA}"/>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8" name="Isosceles Triangle 27">
              <a:extLst>
                <a:ext uri="{FF2B5EF4-FFF2-40B4-BE49-F238E27FC236}">
                  <a16:creationId xmlns:a16="http://schemas.microsoft.com/office/drawing/2014/main" id="{25B1DCE1-86F9-4779-B170-29F5AA84E8A5}"/>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mn-ea"/>
                <a:cs typeface="Segoe UI" pitchFamily="34" charset="0"/>
              </a:endParaRPr>
            </a:p>
          </p:txBody>
        </p:sp>
      </p:grpSp>
      <p:grpSp>
        <p:nvGrpSpPr>
          <p:cNvPr id="29" name="Group 28">
            <a:extLst>
              <a:ext uri="{FF2B5EF4-FFF2-40B4-BE49-F238E27FC236}">
                <a16:creationId xmlns:a16="http://schemas.microsoft.com/office/drawing/2014/main" id="{EB5661D3-BBF5-4222-B415-C1C758840369}"/>
              </a:ext>
            </a:extLst>
          </p:cNvPr>
          <p:cNvGrpSpPr/>
          <p:nvPr/>
        </p:nvGrpSpPr>
        <p:grpSpPr>
          <a:xfrm>
            <a:off x="9651444" y="3170158"/>
            <a:ext cx="267641" cy="459848"/>
            <a:chOff x="2693703" y="3461252"/>
            <a:chExt cx="267679" cy="459913"/>
          </a:xfrm>
        </p:grpSpPr>
        <p:sp>
          <p:nvSpPr>
            <p:cNvPr id="30" name="Isosceles Triangle 29">
              <a:extLst>
                <a:ext uri="{FF2B5EF4-FFF2-40B4-BE49-F238E27FC236}">
                  <a16:creationId xmlns:a16="http://schemas.microsoft.com/office/drawing/2014/main" id="{56DFA586-B4BC-447F-BEF2-47F0938FA952}"/>
                </a:ext>
              </a:extLst>
            </p:cNvPr>
            <p:cNvSpPr/>
            <p:nvPr/>
          </p:nvSpPr>
          <p:spPr bwMode="auto">
            <a:xfrm rot="5400000">
              <a:off x="2620296" y="3580079"/>
              <a:ext cx="459913" cy="222259"/>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31" name="Isosceles Triangle 30">
              <a:extLst>
                <a:ext uri="{FF2B5EF4-FFF2-40B4-BE49-F238E27FC236}">
                  <a16:creationId xmlns:a16="http://schemas.microsoft.com/office/drawing/2014/main" id="{1A186521-5709-4ACA-BBBE-0B8B364317F8}"/>
                </a:ext>
              </a:extLst>
            </p:cNvPr>
            <p:cNvSpPr/>
            <p:nvPr/>
          </p:nvSpPr>
          <p:spPr bwMode="auto">
            <a:xfrm rot="5400000">
              <a:off x="2574876" y="3580079"/>
              <a:ext cx="459913" cy="222259"/>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IN" sz="22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36" name="Group 1"/>
          <p:cNvGrpSpPr/>
          <p:nvPr/>
        </p:nvGrpSpPr>
        <p:grpSpPr>
          <a:xfrm>
            <a:off x="465953" y="4016521"/>
            <a:ext cx="6659048" cy="2258587"/>
            <a:chOff x="347276" y="1834948"/>
            <a:chExt cx="4674880" cy="1448787"/>
          </a:xfrm>
        </p:grpSpPr>
        <p:pic>
          <p:nvPicPr>
            <p:cNvPr id="37" name="Picture 3"/>
            <p:cNvPicPr>
              <a:picLocks noChangeAspect="1"/>
            </p:cNvPicPr>
            <p:nvPr/>
          </p:nvPicPr>
          <p:blipFill rotWithShape="1">
            <a:blip r:embed="rId4"/>
            <a:srcRect t="31150"/>
            <a:stretch/>
          </p:blipFill>
          <p:spPr>
            <a:xfrm>
              <a:off x="347276" y="1834948"/>
              <a:ext cx="4674880" cy="1448787"/>
            </a:xfrm>
            <a:prstGeom prst="rect">
              <a:avLst/>
            </a:prstGeom>
            <a:ln>
              <a:solidFill>
                <a:srgbClr val="505050">
                  <a:lumMod val="95000"/>
                </a:srgbClr>
              </a:solidFill>
            </a:ln>
            <a:effectLst>
              <a:outerShdw blurRad="50800" dist="38100" dir="2700000" algn="tl" rotWithShape="0">
                <a:prstClr val="black">
                  <a:alpha val="40000"/>
                </a:prstClr>
              </a:outerShdw>
            </a:effectLst>
          </p:spPr>
        </p:pic>
        <p:sp>
          <p:nvSpPr>
            <p:cNvPr id="38" name="Rectangle 4"/>
            <p:cNvSpPr/>
            <p:nvPr/>
          </p:nvSpPr>
          <p:spPr bwMode="auto">
            <a:xfrm>
              <a:off x="548640" y="2976750"/>
              <a:ext cx="1369649" cy="164750"/>
            </a:xfrm>
            <a:prstGeom prst="rect">
              <a:avLst/>
            </a:prstGeom>
            <a:solidFill>
              <a:srgbClr val="99C9EF"/>
            </a:solidFill>
            <a:ln w="10795" cap="flat" cmpd="sng" algn="ctr">
              <a:noFill/>
              <a:prstDash val="solid"/>
              <a:headEnd type="none" w="med" len="med"/>
              <a:tailEnd type="none" w="med" len="med"/>
            </a:ln>
            <a:effectLst/>
          </p:spPr>
          <p:txBody>
            <a:bodyPr vert="horz" wrap="square" lIns="0" tIns="46616" rIns="0" bIns="46616" numCol="1" rtlCol="0" anchor="ctr" anchorCtr="0" compatLnSpc="1">
              <a:prstTxWarp prst="textNoShape">
                <a:avLst/>
              </a:prstTxWarp>
            </a:bodyPr>
            <a:lstStyle/>
            <a:p>
              <a:pPr marL="0" marR="0" lvl="0" indent="0" algn="l" defTabSz="931935" rtl="0" eaLnBrk="1" fontAlgn="base" latinLnBrk="0" hangingPunct="1">
                <a:lnSpc>
                  <a:spcPct val="100000"/>
                </a:lnSpc>
                <a:spcBef>
                  <a:spcPct val="0"/>
                </a:spcBef>
                <a:spcAft>
                  <a:spcPct val="0"/>
                </a:spcAft>
                <a:buClrTx/>
                <a:buSzTx/>
                <a:buFontTx/>
                <a:buNone/>
                <a:tabLst/>
                <a:defRPr/>
              </a:pPr>
              <a:r>
                <a:rPr kumimoji="0" lang="en-US" sz="800" b="0" i="0" u="none" strike="noStrike" kern="0" cap="none" spc="0" normalizeH="0" baseline="0" noProof="0" dirty="0">
                  <a:ln>
                    <a:noFill/>
                  </a:ln>
                  <a:gradFill>
                    <a:gsLst>
                      <a:gs pos="5417">
                        <a:srgbClr val="32145A"/>
                      </a:gs>
                      <a:gs pos="100000">
                        <a:srgbClr val="32145A"/>
                      </a:gs>
                    </a:gsLst>
                    <a:lin ang="5400000" scaled="0"/>
                  </a:gradFill>
                  <a:effectLst/>
                  <a:uLnTx/>
                  <a:uFillTx/>
                  <a:latin typeface="Segoe UI"/>
                  <a:ea typeface="+mn-ea"/>
                  <a:cs typeface="+mn-cs"/>
                </a:rPr>
                <a:t>   Microsoft Azure</a:t>
              </a:r>
            </a:p>
          </p:txBody>
        </p:sp>
      </p:grpSp>
    </p:spTree>
    <p:extLst>
      <p:ext uri="{BB962C8B-B14F-4D97-AF65-F5344CB8AC3E}">
        <p14:creationId xmlns:p14="http://schemas.microsoft.com/office/powerpoint/2010/main" val="11354909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DD4FF-9025-4AE9-A688-E2FA5AB6D027}"/>
              </a:ext>
            </a:extLst>
          </p:cNvPr>
          <p:cNvSpPr>
            <a:spLocks noGrp="1"/>
          </p:cNvSpPr>
          <p:nvPr>
            <p:ph type="title"/>
          </p:nvPr>
        </p:nvSpPr>
        <p:spPr/>
        <p:txBody>
          <a:bodyPr/>
          <a:lstStyle/>
          <a:p>
            <a:r>
              <a:rPr lang="en-US" dirty="0"/>
              <a:t>Demo: Partner Center</a:t>
            </a:r>
          </a:p>
        </p:txBody>
      </p:sp>
      <p:sp>
        <p:nvSpPr>
          <p:cNvPr id="3" name="Text Placeholder 2">
            <a:extLst>
              <a:ext uri="{FF2B5EF4-FFF2-40B4-BE49-F238E27FC236}">
                <a16:creationId xmlns:a16="http://schemas.microsoft.com/office/drawing/2014/main" id="{F0CE8760-703A-4F77-B760-AD1BAE8D6222}"/>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819983718"/>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3059" y="494814"/>
            <a:ext cx="11889564" cy="820092"/>
          </a:xfrm>
        </p:spPr>
        <p:txBody>
          <a:bodyPr/>
          <a:lstStyle/>
          <a:p>
            <a:r>
              <a:rPr lang="en-US" dirty="0"/>
              <a:t>Azure CSP Practices</a:t>
            </a:r>
          </a:p>
        </p:txBody>
      </p:sp>
      <p:sp>
        <p:nvSpPr>
          <p:cNvPr id="11" name="Rectangle 10">
            <a:extLst>
              <a:ext uri="{FF2B5EF4-FFF2-40B4-BE49-F238E27FC236}">
                <a16:creationId xmlns:a16="http://schemas.microsoft.com/office/drawing/2014/main" id="{66C139D5-B9EA-467D-A1BB-2EB91CF83279}"/>
              </a:ext>
            </a:extLst>
          </p:cNvPr>
          <p:cNvSpPr/>
          <p:nvPr/>
        </p:nvSpPr>
        <p:spPr>
          <a:xfrm>
            <a:off x="467245" y="2253448"/>
            <a:ext cx="2743200" cy="2062081"/>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1. Technical support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2" name="Rectangle 11">
            <a:extLst>
              <a:ext uri="{FF2B5EF4-FFF2-40B4-BE49-F238E27FC236}">
                <a16:creationId xmlns:a16="http://schemas.microsoft.com/office/drawing/2014/main" id="{1FFFC6F9-43C1-4180-8551-5754140D5A53}"/>
              </a:ext>
            </a:extLst>
          </p:cNvPr>
          <p:cNvSpPr/>
          <p:nvPr/>
        </p:nvSpPr>
        <p:spPr>
          <a:xfrm>
            <a:off x="3387543" y="2253448"/>
            <a:ext cx="2743200" cy="2062081"/>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2. Billing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3" name="Rectangle 12">
            <a:extLst>
              <a:ext uri="{FF2B5EF4-FFF2-40B4-BE49-F238E27FC236}">
                <a16:creationId xmlns:a16="http://schemas.microsoft.com/office/drawing/2014/main" id="{6E22D770-2D53-46B7-8E0C-EA203340150A}"/>
              </a:ext>
            </a:extLst>
          </p:cNvPr>
          <p:cNvSpPr/>
          <p:nvPr/>
        </p:nvSpPr>
        <p:spPr>
          <a:xfrm>
            <a:off x="6307841" y="2253448"/>
            <a:ext cx="2743200" cy="2062081"/>
          </a:xfrm>
          <a:prstGeom prst="rect">
            <a:avLst/>
          </a:prstGeom>
          <a:solidFill>
            <a:schemeClr val="accent3"/>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3. Deployment services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14" name="Rectangle 13">
            <a:extLst>
              <a:ext uri="{FF2B5EF4-FFF2-40B4-BE49-F238E27FC236}">
                <a16:creationId xmlns:a16="http://schemas.microsoft.com/office/drawing/2014/main" id="{F8CCD06A-6EC5-49FD-B39E-4C784A7515A7}"/>
              </a:ext>
            </a:extLst>
          </p:cNvPr>
          <p:cNvSpPr/>
          <p:nvPr/>
        </p:nvSpPr>
        <p:spPr>
          <a:xfrm>
            <a:off x="9228138" y="2253448"/>
            <a:ext cx="2743200" cy="2062081"/>
          </a:xfrm>
          <a:prstGeom prst="rect">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6304" tIns="91440" rIns="146304" bIns="91440" numCol="1" spcCol="1270" anchor="t" anchorCtr="0">
            <a:noAutofit/>
          </a:bodyPr>
          <a:lstStyle/>
          <a:p>
            <a:pPr marL="0" marR="0" lvl="0" indent="0" algn="l" defTabSz="102235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4. Cloud sales practice</a:t>
            </a:r>
            <a:endParaRPr kumimoji="0" lang="en-IN" sz="2800" b="0" i="0" u="none" strike="noStrike" kern="1200" cap="none" spc="0" normalizeH="0" baseline="0" noProof="0" dirty="0">
              <a:ln>
                <a:noFill/>
              </a:ln>
              <a:solidFill>
                <a:srgbClr val="FFFFFF"/>
              </a:solidFill>
              <a:effectLst/>
              <a:uLnTx/>
              <a:uFillTx/>
              <a:latin typeface="Segoe UI Light"/>
              <a:ea typeface="+mn-ea"/>
              <a:cs typeface="+mn-cs"/>
            </a:endParaRPr>
          </a:p>
        </p:txBody>
      </p:sp>
      <p:sp>
        <p:nvSpPr>
          <p:cNvPr id="6" name="Text Placeholder 2">
            <a:extLst>
              <a:ext uri="{FF2B5EF4-FFF2-40B4-BE49-F238E27FC236}">
                <a16:creationId xmlns:a16="http://schemas.microsoft.com/office/drawing/2014/main" id="{681C8432-EE46-44B6-B952-62491B778CDF}"/>
              </a:ext>
            </a:extLst>
          </p:cNvPr>
          <p:cNvSpPr txBox="1">
            <a:spLocks/>
          </p:cNvSpPr>
          <p:nvPr/>
        </p:nvSpPr>
        <p:spPr>
          <a:xfrm>
            <a:off x="1220363" y="1732470"/>
            <a:ext cx="9995750" cy="443198"/>
          </a:xfrm>
          <a:prstGeom prst="rect">
            <a:avLst/>
          </a:prstGeom>
        </p:spPr>
        <p:txBody>
          <a:bodyPr vert="horz" wrap="none" lIns="0" tIns="0" rIns="0" bIns="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What partners need to build to be successful in Azure CSP</a:t>
            </a:r>
          </a:p>
        </p:txBody>
      </p:sp>
      <p:sp>
        <p:nvSpPr>
          <p:cNvPr id="7" name="Text Placeholder 2">
            <a:extLst>
              <a:ext uri="{FF2B5EF4-FFF2-40B4-BE49-F238E27FC236}">
                <a16:creationId xmlns:a16="http://schemas.microsoft.com/office/drawing/2014/main" id="{3AC7FA0B-43C8-4C21-AC94-BE781D957D18}"/>
              </a:ext>
            </a:extLst>
          </p:cNvPr>
          <p:cNvSpPr txBox="1">
            <a:spLocks/>
          </p:cNvSpPr>
          <p:nvPr/>
        </p:nvSpPr>
        <p:spPr>
          <a:xfrm>
            <a:off x="467245" y="4872845"/>
            <a:ext cx="11504093" cy="1046440"/>
          </a:xfrm>
          <a:prstGeom prst="rect">
            <a:avLst/>
          </a:prstGeom>
          <a:ln w="6350">
            <a:solidFill>
              <a:schemeClr val="bg1">
                <a:lumMod val="75000"/>
              </a:schemeClr>
            </a:solidFill>
          </a:ln>
        </p:spPr>
        <p:txBody>
          <a:bodyPr vert="horz" wrap="square" lIns="146304" tIns="91440" rIns="146304" bIns="91440" rtlCol="0" anchor="ctr">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Light"/>
                <a:ea typeface="+mn-ea"/>
                <a:cs typeface="+mn-cs"/>
              </a:rPr>
              <a:t>CSP Direct partners get discount for Azure to implement it</a:t>
            </a:r>
          </a:p>
          <a:p>
            <a:pPr marL="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gradFill>
                  <a:gsLst>
                    <a:gs pos="1250">
                      <a:srgbClr val="002050"/>
                    </a:gs>
                    <a:gs pos="100000">
                      <a:srgbClr val="002050"/>
                    </a:gs>
                  </a:gsLst>
                  <a:lin ang="5400000" scaled="0"/>
                </a:gradFill>
                <a:effectLst/>
                <a:uLnTx/>
                <a:uFillTx/>
                <a:latin typeface="Segoe UI Light"/>
                <a:ea typeface="+mn-ea"/>
                <a:cs typeface="+mn-cs"/>
              </a:rPr>
              <a:t>CSP Indirect Reseller receives it from CSP Indirect Provider (Distributor)</a:t>
            </a:r>
          </a:p>
        </p:txBody>
      </p:sp>
    </p:spTree>
    <p:extLst>
      <p:ext uri="{BB962C8B-B14F-4D97-AF65-F5344CB8AC3E}">
        <p14:creationId xmlns:p14="http://schemas.microsoft.com/office/powerpoint/2010/main" val="22450051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Microsoft doesn’t provide any support to CSP Customers.</a:t>
            </a:r>
          </a:p>
        </p:txBody>
      </p:sp>
      <p:sp>
        <p:nvSpPr>
          <p:cNvPr id="9" name="Freeform 19">
            <a:extLst>
              <a:ext uri="{FF2B5EF4-FFF2-40B4-BE49-F238E27FC236}">
                <a16:creationId xmlns:a16="http://schemas.microsoft.com/office/drawing/2014/main" id="{63B7E3B9-529B-4B05-A14A-CE8B9D3F21F4}"/>
              </a:ext>
            </a:extLst>
          </p:cNvPr>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
        <p:nvSpPr>
          <p:cNvPr id="10" name="Text Placeholder 2">
            <a:extLst>
              <a:ext uri="{FF2B5EF4-FFF2-40B4-BE49-F238E27FC236}">
                <a16:creationId xmlns:a16="http://schemas.microsoft.com/office/drawing/2014/main" id="{D52660AE-0B21-4722-A88E-DF3E8BF4DE93}"/>
              </a:ext>
            </a:extLst>
          </p:cNvPr>
          <p:cNvSpPr txBox="1">
            <a:spLocks/>
          </p:cNvSpPr>
          <p:nvPr/>
        </p:nvSpPr>
        <p:spPr>
          <a:xfrm>
            <a:off x="624385" y="2022733"/>
            <a:ext cx="2532745" cy="443198"/>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Customer view</a:t>
            </a:r>
          </a:p>
        </p:txBody>
      </p:sp>
      <p:sp>
        <p:nvSpPr>
          <p:cNvPr id="11" name="Text Placeholder 12">
            <a:extLst>
              <a:ext uri="{FF2B5EF4-FFF2-40B4-BE49-F238E27FC236}">
                <a16:creationId xmlns:a16="http://schemas.microsoft.com/office/drawing/2014/main" id="{35FAD5D2-3AA5-4025-9A43-E0E020A816D3}"/>
              </a:ext>
            </a:extLst>
          </p:cNvPr>
          <p:cNvSpPr txBox="1">
            <a:spLocks/>
          </p:cNvSpPr>
          <p:nvPr/>
        </p:nvSpPr>
        <p:spPr>
          <a:xfrm>
            <a:off x="6272375" y="2022733"/>
            <a:ext cx="2905795" cy="443198"/>
          </a:xfrm>
          <a:prstGeom prst="rect">
            <a:avLst/>
          </a:prstGeom>
          <a:noFill/>
        </p:spPr>
        <p:txBody>
          <a:bodyPr wrap="none" lIns="0" tIns="0" rIns="0" bIns="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solidFill>
                  <a:srgbClr val="505050"/>
                </a:solidFill>
                <a:effectLst/>
                <a:uLnTx/>
                <a:uFillTx/>
                <a:latin typeface="Segoe UI Light"/>
                <a:ea typeface="+mn-ea"/>
                <a:cs typeface="+mn-cs"/>
              </a:rPr>
              <a:t>CSP Partner view</a:t>
            </a:r>
          </a:p>
        </p:txBody>
      </p:sp>
      <p:pic>
        <p:nvPicPr>
          <p:cNvPr id="13" name="Picture 12">
            <a:extLst>
              <a:ext uri="{FF2B5EF4-FFF2-40B4-BE49-F238E27FC236}">
                <a16:creationId xmlns:a16="http://schemas.microsoft.com/office/drawing/2014/main" id="{4F5D938D-6E7F-4AA4-9C1F-443A3059D078}"/>
              </a:ext>
            </a:extLst>
          </p:cNvPr>
          <p:cNvPicPr>
            <a:picLocks noChangeAspect="1"/>
          </p:cNvPicPr>
          <p:nvPr/>
        </p:nvPicPr>
        <p:blipFill>
          <a:blip r:embed="rId2"/>
          <a:stretch>
            <a:fillRect/>
          </a:stretch>
        </p:blipFill>
        <p:spPr>
          <a:xfrm>
            <a:off x="624385" y="2507999"/>
            <a:ext cx="4841658" cy="4136089"/>
          </a:xfrm>
          <a:prstGeom prst="rect">
            <a:avLst/>
          </a:prstGeom>
        </p:spPr>
      </p:pic>
      <p:pic>
        <p:nvPicPr>
          <p:cNvPr id="14" name="Picture 13">
            <a:extLst>
              <a:ext uri="{FF2B5EF4-FFF2-40B4-BE49-F238E27FC236}">
                <a16:creationId xmlns:a16="http://schemas.microsoft.com/office/drawing/2014/main" id="{DB973C26-13EC-415A-93C2-A0E0A88CEF5E}"/>
              </a:ext>
            </a:extLst>
          </p:cNvPr>
          <p:cNvPicPr>
            <a:picLocks noChangeAspect="1"/>
          </p:cNvPicPr>
          <p:nvPr/>
        </p:nvPicPr>
        <p:blipFill>
          <a:blip r:embed="rId3"/>
          <a:stretch>
            <a:fillRect/>
          </a:stretch>
        </p:blipFill>
        <p:spPr>
          <a:xfrm>
            <a:off x="6274581" y="2506811"/>
            <a:ext cx="5566125" cy="3342323"/>
          </a:xfrm>
          <a:prstGeom prst="rect">
            <a:avLst/>
          </a:prstGeom>
        </p:spPr>
      </p:pic>
    </p:spTree>
    <p:extLst>
      <p:ext uri="{BB962C8B-B14F-4D97-AF65-F5344CB8AC3E}">
        <p14:creationId xmlns:p14="http://schemas.microsoft.com/office/powerpoint/2010/main" val="26685539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498071C-5C3C-4C94-A242-C29D1827599A}"/>
              </a:ext>
            </a:extLst>
          </p:cNvPr>
          <p:cNvSpPr>
            <a:spLocks noGrp="1"/>
          </p:cNvSpPr>
          <p:nvPr>
            <p:ph type="title"/>
          </p:nvPr>
        </p:nvSpPr>
        <p:spPr>
          <a:xfrm>
            <a:off x="293003" y="94930"/>
            <a:ext cx="11889564" cy="675632"/>
          </a:xfrm>
        </p:spPr>
        <p:txBody>
          <a:bodyPr/>
          <a:lstStyle/>
          <a:p>
            <a:r>
              <a:rPr lang="en-US" sz="3600" dirty="0"/>
              <a:t>Workshop agenda</a:t>
            </a:r>
          </a:p>
        </p:txBody>
      </p:sp>
      <p:sp>
        <p:nvSpPr>
          <p:cNvPr id="9" name="Text Placeholder 8">
            <a:extLst>
              <a:ext uri="{FF2B5EF4-FFF2-40B4-BE49-F238E27FC236}">
                <a16:creationId xmlns:a16="http://schemas.microsoft.com/office/drawing/2014/main" id="{510D896F-2DB2-4AFD-804F-EADA4098B0ED}"/>
              </a:ext>
            </a:extLst>
          </p:cNvPr>
          <p:cNvSpPr>
            <a:spLocks noGrp="1"/>
          </p:cNvSpPr>
          <p:nvPr>
            <p:ph type="body" sz="quarter" idx="10"/>
          </p:nvPr>
        </p:nvSpPr>
        <p:spPr>
          <a:xfrm>
            <a:off x="285094" y="770561"/>
            <a:ext cx="5720152" cy="5360698"/>
          </a:xfrm>
        </p:spPr>
        <p:txBody>
          <a:bodyPr/>
          <a:lstStyle/>
          <a:p>
            <a:pPr marL="342900" fontAlgn="ctr">
              <a:spcBef>
                <a:spcPts val="0"/>
              </a:spcBef>
              <a:buFont typeface="+mj-lt"/>
              <a:buAutoNum type="arabicPeriod"/>
            </a:pPr>
            <a:r>
              <a:rPr lang="en-US" sz="2400" dirty="0">
                <a:latin typeface="Calibri" panose="020F0502020204030204" pitchFamily="34" charset="0"/>
              </a:rPr>
              <a:t>Migration planning</a:t>
            </a:r>
          </a:p>
          <a:p>
            <a:pPr marL="742950" lvl="1" indent="-285750" fontAlgn="ctr">
              <a:spcAft>
                <a:spcPts val="0"/>
              </a:spcAft>
              <a:buFont typeface="+mj-lt"/>
              <a:buAutoNum type="alphaLcPeriod"/>
            </a:pPr>
            <a:r>
              <a:rPr lang="en-US" sz="1400" dirty="0">
                <a:latin typeface="Calibri" panose="020F0502020204030204" pitchFamily="34" charset="0"/>
              </a:rPr>
              <a:t>Overview of Hoster DC Migration Program project - from start to finish</a:t>
            </a:r>
          </a:p>
          <a:p>
            <a:pPr marL="742950" lvl="1" indent="-285750" fontAlgn="ctr">
              <a:spcAft>
                <a:spcPts val="0"/>
              </a:spcAft>
              <a:buFont typeface="+mj-lt"/>
              <a:buAutoNum type="alphaLcPeriod"/>
            </a:pPr>
            <a:r>
              <a:rPr lang="en-US" sz="1400" dirty="0">
                <a:latin typeface="Calibri" panose="020F0502020204030204" pitchFamily="34" charset="0"/>
              </a:rPr>
              <a:t>Purpose of migration plan</a:t>
            </a:r>
          </a:p>
          <a:p>
            <a:pPr marL="742950" lvl="1" indent="-285750" fontAlgn="ctr">
              <a:spcAft>
                <a:spcPts val="0"/>
              </a:spcAft>
              <a:buFont typeface="+mj-lt"/>
              <a:buAutoNum type="alphaLcPeriod"/>
            </a:pPr>
            <a:r>
              <a:rPr lang="en-US" sz="1400" dirty="0">
                <a:latin typeface="Calibri" panose="020F0502020204030204" pitchFamily="34" charset="0"/>
              </a:rPr>
              <a:t>Identifying right customers</a:t>
            </a:r>
          </a:p>
          <a:p>
            <a:pPr marL="742950" lvl="1" indent="-285750" fontAlgn="ctr">
              <a:spcAft>
                <a:spcPts val="0"/>
              </a:spcAft>
              <a:buFont typeface="+mj-lt"/>
              <a:buAutoNum type="alphaLcPeriod"/>
            </a:pPr>
            <a:r>
              <a:rPr lang="en-US" sz="1400" dirty="0">
                <a:latin typeface="Calibri" panose="020F0502020204030204" pitchFamily="34" charset="0"/>
              </a:rPr>
              <a:t>Identifying workloads for migration</a:t>
            </a:r>
          </a:p>
          <a:p>
            <a:pPr marL="742950" lvl="1" indent="-285750" fontAlgn="ctr">
              <a:spcAft>
                <a:spcPts val="0"/>
              </a:spcAft>
              <a:buFont typeface="+mj-lt"/>
              <a:buAutoNum type="alphaLcPeriod"/>
            </a:pPr>
            <a:r>
              <a:rPr lang="en-US" sz="1400" dirty="0">
                <a:latin typeface="Calibri" panose="020F0502020204030204" pitchFamily="34" charset="0"/>
              </a:rPr>
              <a:t>Optimizing cloud costs with Reserved Instances and Azure Hybrid Benefit</a:t>
            </a:r>
          </a:p>
          <a:p>
            <a:pPr marL="742950" lvl="1" indent="-285750" fontAlgn="ctr">
              <a:spcAft>
                <a:spcPts val="0"/>
              </a:spcAft>
              <a:buFont typeface="+mj-lt"/>
              <a:buAutoNum type="alphaLcPeriod" startAt="7"/>
            </a:pPr>
            <a:r>
              <a:rPr lang="en-US" sz="1400" dirty="0">
                <a:latin typeface="Calibri" panose="020F0502020204030204" pitchFamily="34" charset="0"/>
              </a:rPr>
              <a:t>Building v1 of the migration plan using a template</a:t>
            </a:r>
          </a:p>
          <a:p>
            <a:pPr marL="342900" fontAlgn="ctr">
              <a:spcBef>
                <a:spcPts val="0"/>
              </a:spcBef>
              <a:buFont typeface="+mj-lt"/>
              <a:buAutoNum type="arabicPeriod"/>
            </a:pPr>
            <a:r>
              <a:rPr lang="en-US" sz="2400" dirty="0">
                <a:latin typeface="Calibri" panose="020F0502020204030204" pitchFamily="34" charset="0"/>
              </a:rPr>
              <a:t>CSP Onboarding</a:t>
            </a:r>
          </a:p>
          <a:p>
            <a:pPr marL="742950" lvl="1" indent="-285750" fontAlgn="ctr">
              <a:spcAft>
                <a:spcPts val="0"/>
              </a:spcAft>
              <a:buFont typeface="+mj-lt"/>
              <a:buAutoNum type="alphaLcPeriod"/>
            </a:pPr>
            <a:r>
              <a:rPr lang="en-US" sz="1400" dirty="0">
                <a:latin typeface="Calibri" panose="020F0502020204030204" pitchFamily="34" charset="0"/>
              </a:rPr>
              <a:t>CSP model and Partner Center overview</a:t>
            </a:r>
          </a:p>
          <a:p>
            <a:pPr marL="742950" lvl="1" indent="-285750" fontAlgn="ctr">
              <a:spcAft>
                <a:spcPts val="0"/>
              </a:spcAft>
              <a:buFont typeface="+mj-lt"/>
              <a:buAutoNum type="alphaLcPeriod"/>
            </a:pPr>
            <a:r>
              <a:rPr lang="en-US" sz="1400" dirty="0">
                <a:latin typeface="Calibri" panose="020F0502020204030204" pitchFamily="34" charset="0"/>
              </a:rPr>
              <a:t>CSP discounts and rebates</a:t>
            </a:r>
          </a:p>
          <a:p>
            <a:pPr marL="742950" lvl="1" indent="-285750" fontAlgn="ctr">
              <a:spcAft>
                <a:spcPts val="0"/>
              </a:spcAft>
              <a:buFont typeface="+mj-lt"/>
              <a:buAutoNum type="alphaLcPeriod"/>
            </a:pPr>
            <a:r>
              <a:rPr lang="en-US" sz="1400" dirty="0">
                <a:latin typeface="Calibri" panose="020F0502020204030204" pitchFamily="34" charset="0"/>
              </a:rPr>
              <a:t>Identity management in Partner Center</a:t>
            </a:r>
          </a:p>
          <a:p>
            <a:pPr marL="742950" lvl="1" indent="-285750" fontAlgn="ctr">
              <a:spcAft>
                <a:spcPts val="0"/>
              </a:spcAft>
              <a:buFont typeface="+mj-lt"/>
              <a:buAutoNum type="alphaLcPeriod"/>
            </a:pPr>
            <a:r>
              <a:rPr lang="en-US" sz="1400" dirty="0">
                <a:latin typeface="Calibri" panose="020F0502020204030204" pitchFamily="34" charset="0"/>
              </a:rPr>
              <a:t>Customer support overview</a:t>
            </a:r>
          </a:p>
          <a:p>
            <a:pPr marL="742950" lvl="1" indent="-285750" fontAlgn="ctr">
              <a:spcAft>
                <a:spcPts val="0"/>
              </a:spcAft>
              <a:buFont typeface="+mj-lt"/>
              <a:buAutoNum type="alphaLcPeriod"/>
            </a:pPr>
            <a:r>
              <a:rPr lang="en-US" sz="1400" dirty="0">
                <a:latin typeface="Calibri" panose="020F0502020204030204" pitchFamily="34" charset="0"/>
              </a:rPr>
              <a:t>CSP billing overview</a:t>
            </a:r>
          </a:p>
          <a:p>
            <a:pPr marL="742950" lvl="1" indent="-285750" fontAlgn="ctr">
              <a:spcAft>
                <a:spcPts val="0"/>
              </a:spcAft>
              <a:buFont typeface="+mj-lt"/>
              <a:buAutoNum type="alphaLcPeriod"/>
            </a:pPr>
            <a:r>
              <a:rPr lang="en-US" sz="1400" dirty="0">
                <a:latin typeface="Calibri" panose="020F0502020204030204" pitchFamily="34" charset="0"/>
              </a:rPr>
              <a:t>Partner Center API integration</a:t>
            </a:r>
          </a:p>
          <a:p>
            <a:pPr marL="342900" fontAlgn="ctr">
              <a:spcBef>
                <a:spcPts val="0"/>
              </a:spcBef>
              <a:buFont typeface="+mj-lt"/>
              <a:buAutoNum type="arabicPeriod"/>
            </a:pPr>
            <a:r>
              <a:rPr lang="en-US" sz="2400" dirty="0">
                <a:latin typeface="Calibri" panose="020F0502020204030204" pitchFamily="34" charset="0"/>
              </a:rPr>
              <a:t>Azure IaaS</a:t>
            </a:r>
          </a:p>
          <a:p>
            <a:pPr marL="742950" lvl="1" indent="-285750" fontAlgn="ctr">
              <a:spcAft>
                <a:spcPts val="0"/>
              </a:spcAft>
              <a:buFont typeface="+mj-lt"/>
              <a:buAutoNum type="alphaLcPeriod"/>
            </a:pPr>
            <a:r>
              <a:rPr lang="en-US" sz="1400" dirty="0">
                <a:latin typeface="Calibri" panose="020F0502020204030204" pitchFamily="34" charset="0"/>
              </a:rPr>
              <a:t>Azure Compute overview - VM families, regions, comparison with on-prem virtualization</a:t>
            </a:r>
          </a:p>
          <a:p>
            <a:pPr marL="742950" lvl="1" indent="-285750" fontAlgn="ctr">
              <a:spcAft>
                <a:spcPts val="0"/>
              </a:spcAft>
              <a:buFont typeface="+mj-lt"/>
              <a:buAutoNum type="alphaLcPeriod"/>
            </a:pPr>
            <a:r>
              <a:rPr lang="en-US" sz="1400" dirty="0">
                <a:latin typeface="Calibri" panose="020F0502020204030204" pitchFamily="34" charset="0"/>
              </a:rPr>
              <a:t>Azure Storage overview - managed disks and storage accounts, planning storage performance</a:t>
            </a:r>
          </a:p>
          <a:p>
            <a:pPr marL="742950" lvl="1" indent="-285750" fontAlgn="ctr">
              <a:spcAft>
                <a:spcPts val="0"/>
              </a:spcAft>
              <a:buFont typeface="+mj-lt"/>
              <a:buAutoNum type="alphaLcPeriod"/>
            </a:pPr>
            <a:r>
              <a:rPr lang="en-US" sz="1400" dirty="0">
                <a:latin typeface="Calibri" panose="020F0502020204030204" pitchFamily="34" charset="0"/>
              </a:rPr>
              <a:t>Azure Networking overview - basic and advanced network topologies in Azure, various connectivity options</a:t>
            </a:r>
          </a:p>
          <a:p>
            <a:pPr marL="742950" lvl="1" indent="-285750" fontAlgn="ctr">
              <a:spcAft>
                <a:spcPts val="0"/>
              </a:spcAft>
              <a:buFont typeface="+mj-lt"/>
              <a:buAutoNum type="alphaLcPeriod"/>
            </a:pPr>
            <a:r>
              <a:rPr lang="en-US" sz="1400" dirty="0">
                <a:latin typeface="Calibri" panose="020F0502020204030204" pitchFamily="34" charset="0"/>
              </a:rPr>
              <a:t>Cost optimizations - working with Azure Reserved Instances and Azure Hybrid Benefit</a:t>
            </a:r>
          </a:p>
        </p:txBody>
      </p:sp>
      <p:sp>
        <p:nvSpPr>
          <p:cNvPr id="5" name="Rectangle 4">
            <a:extLst>
              <a:ext uri="{FF2B5EF4-FFF2-40B4-BE49-F238E27FC236}">
                <a16:creationId xmlns:a16="http://schemas.microsoft.com/office/drawing/2014/main" id="{195710F9-9E8D-40AB-B59A-2271D87085B9}"/>
              </a:ext>
            </a:extLst>
          </p:cNvPr>
          <p:cNvSpPr/>
          <p:nvPr/>
        </p:nvSpPr>
        <p:spPr>
          <a:xfrm>
            <a:off x="5932723" y="770560"/>
            <a:ext cx="6239570" cy="3564053"/>
          </a:xfrm>
          <a:prstGeom prst="rect">
            <a:avLst/>
          </a:prstGeom>
        </p:spPr>
        <p:txBody>
          <a:bodyPr wrap="square">
            <a:spAutoFit/>
          </a:bodyPr>
          <a:lstStyle/>
          <a:p>
            <a:pPr marL="571500" lvl="0" indent="-228600" defTabSz="932384" fontAlgn="ctr">
              <a:lnSpc>
                <a:spcPct val="90000"/>
              </a:lnSpc>
              <a:buSzPct val="90000"/>
              <a:buFont typeface="+mj-lt"/>
              <a:buAutoNum type="arabicPeriod" startAt="4"/>
            </a:pPr>
            <a:r>
              <a:rPr lang="en-US" sz="2400" dirty="0">
                <a:solidFill>
                  <a:srgbClr val="002050"/>
                </a:solidFill>
                <a:latin typeface="Calibri" panose="020F0502020204030204" pitchFamily="34" charset="0"/>
              </a:rPr>
              <a:t>Azure Database services</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Azure SQL Database and Azure SQL Managed Instance overview</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Cost optimizations - Azure Hybrid Benefit for SQL Server</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Azure Database for MySQL and PostgreSQL overview</a:t>
            </a:r>
          </a:p>
          <a:p>
            <a:pPr marL="342900" lvl="0" defTabSz="932384" fontAlgn="ctr">
              <a:lnSpc>
                <a:spcPct val="90000"/>
              </a:lnSpc>
              <a:buSzPct val="90000"/>
              <a:buFont typeface="+mj-lt"/>
              <a:buAutoNum type="arabicPeriod" startAt="4"/>
            </a:pPr>
            <a:r>
              <a:rPr lang="en-US" sz="2400" dirty="0">
                <a:solidFill>
                  <a:srgbClr val="002050"/>
                </a:solidFill>
                <a:latin typeface="Calibri" panose="020F0502020204030204" pitchFamily="34" charset="0"/>
              </a:rPr>
              <a:t>Migration technics</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Backup &amp; restore</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VM lift &amp; shift</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Database migration</a:t>
            </a:r>
          </a:p>
          <a:p>
            <a:pPr marL="342900" lvl="0" defTabSz="932384" fontAlgn="ctr">
              <a:lnSpc>
                <a:spcPct val="90000"/>
              </a:lnSpc>
              <a:buSzPct val="90000"/>
              <a:buFont typeface="+mj-lt"/>
              <a:buAutoNum type="arabicPeriod" startAt="4"/>
            </a:pPr>
            <a:r>
              <a:rPr lang="en-US" sz="2400" dirty="0">
                <a:solidFill>
                  <a:srgbClr val="002050"/>
                </a:solidFill>
                <a:latin typeface="Calibri" panose="020F0502020204030204" pitchFamily="34" charset="0"/>
              </a:rPr>
              <a:t>Migration assessment</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Purpose of migration assessment</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Assessment options: Cloudamize, Azure Migrate and Data Migration Assistant</a:t>
            </a:r>
          </a:p>
          <a:p>
            <a:pPr marL="742950" lvl="1" indent="-285750" defTabSz="932384" fontAlgn="ctr">
              <a:lnSpc>
                <a:spcPct val="90000"/>
              </a:lnSpc>
              <a:buSzPct val="90000"/>
              <a:buFont typeface="+mj-lt"/>
              <a:buAutoNum type="alphaLcPeriod"/>
            </a:pPr>
            <a:r>
              <a:rPr lang="en-US" sz="1400" dirty="0">
                <a:solidFill>
                  <a:srgbClr val="505050"/>
                </a:solidFill>
                <a:latin typeface="Calibri" panose="020F0502020204030204" pitchFamily="34" charset="0"/>
              </a:rPr>
              <a:t>Cloudamize deployment options</a:t>
            </a:r>
          </a:p>
          <a:p>
            <a:pPr marL="742950" lvl="1" indent="-285750" defTabSz="932384" fontAlgn="ctr">
              <a:lnSpc>
                <a:spcPct val="90000"/>
              </a:lnSpc>
              <a:buSzPct val="90000"/>
              <a:buFont typeface="+mj-lt"/>
              <a:buAutoNum type="alphaLcPeriod" startAt="5"/>
            </a:pPr>
            <a:r>
              <a:rPr lang="en-US" sz="1400" dirty="0">
                <a:solidFill>
                  <a:srgbClr val="505050"/>
                </a:solidFill>
                <a:latin typeface="Calibri" panose="020F0502020204030204" pitchFamily="34" charset="0"/>
              </a:rPr>
              <a:t>Building v2 of the migration plan by adding assessment details</a:t>
            </a:r>
          </a:p>
          <a:p>
            <a:pPr marL="342900" lvl="0" defTabSz="932384" fontAlgn="ctr">
              <a:lnSpc>
                <a:spcPct val="90000"/>
              </a:lnSpc>
              <a:buSzPct val="90000"/>
              <a:buFont typeface="+mj-lt"/>
              <a:buAutoNum type="arabicPeriod" startAt="4"/>
            </a:pPr>
            <a:r>
              <a:rPr lang="en-US" sz="2400" dirty="0">
                <a:solidFill>
                  <a:srgbClr val="002050"/>
                </a:solidFill>
                <a:latin typeface="Calibri" panose="020F0502020204030204" pitchFamily="34" charset="0"/>
              </a:rPr>
              <a:t>Best practices and learnings</a:t>
            </a:r>
          </a:p>
        </p:txBody>
      </p:sp>
      <p:sp>
        <p:nvSpPr>
          <p:cNvPr id="2" name="TextBox 1">
            <a:extLst>
              <a:ext uri="{FF2B5EF4-FFF2-40B4-BE49-F238E27FC236}">
                <a16:creationId xmlns:a16="http://schemas.microsoft.com/office/drawing/2014/main" id="{748913F9-B590-429B-AA26-0D3FD3010023}"/>
              </a:ext>
            </a:extLst>
          </p:cNvPr>
          <p:cNvSpPr txBox="1"/>
          <p:nvPr/>
        </p:nvSpPr>
        <p:spPr>
          <a:xfrm>
            <a:off x="6914508" y="5010243"/>
            <a:ext cx="3323667" cy="794064"/>
          </a:xfrm>
          <a:prstGeom prst="rect">
            <a:avLst/>
          </a:prstGeom>
          <a:noFill/>
        </p:spPr>
        <p:txBody>
          <a:bodyPr wrap="non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aka.ms/</a:t>
            </a:r>
            <a:r>
              <a:rPr lang="en-US" sz="3600" dirty="0" err="1">
                <a:gradFill>
                  <a:gsLst>
                    <a:gs pos="2917">
                      <a:schemeClr val="tx1"/>
                    </a:gs>
                    <a:gs pos="30000">
                      <a:schemeClr val="tx1"/>
                    </a:gs>
                  </a:gsLst>
                  <a:lin ang="5400000" scaled="0"/>
                </a:gradFill>
              </a:rPr>
              <a:t>dcmkit</a:t>
            </a:r>
            <a:endParaRPr lang="en-US" sz="36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746705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Technical support</a:t>
            </a:r>
            <a:r>
              <a:rPr lang="en-US" dirty="0"/>
              <a:t> for Azure services</a:t>
            </a:r>
            <a:endParaRPr lang="en-US" sz="4800" dirty="0"/>
          </a:p>
        </p:txBody>
      </p:sp>
      <p:sp>
        <p:nvSpPr>
          <p:cNvPr id="5" name="Freeform 19">
            <a:extLst>
              <a:ext uri="{FF2B5EF4-FFF2-40B4-BE49-F238E27FC236}">
                <a16:creationId xmlns:a16="http://schemas.microsoft.com/office/drawing/2014/main" id="{3CE84DC4-9063-46AC-A428-AB82719F2253}"/>
              </a:ext>
            </a:extLst>
          </p:cNvPr>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cxnSp>
        <p:nvCxnSpPr>
          <p:cNvPr id="8" name="Straight Connector 7">
            <a:extLst>
              <a:ext uri="{FF2B5EF4-FFF2-40B4-BE49-F238E27FC236}">
                <a16:creationId xmlns:a16="http://schemas.microsoft.com/office/drawing/2014/main" id="{C1D3F851-7530-4B73-8E85-5CE4A9D34893}"/>
              </a:ext>
            </a:extLst>
          </p:cNvPr>
          <p:cNvCxnSpPr/>
          <p:nvPr/>
        </p:nvCxnSpPr>
        <p:spPr>
          <a:xfrm>
            <a:off x="0" y="2534285"/>
            <a:ext cx="12436475" cy="0"/>
          </a:xfrm>
          <a:prstGeom prst="line">
            <a:avLst/>
          </a:prstGeom>
          <a:ln w="19050">
            <a:solidFill>
              <a:schemeClr val="accent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3000E949-36EF-4EED-9ABE-B541D2145413}"/>
              </a:ext>
            </a:extLst>
          </p:cNvPr>
          <p:cNvSpPr txBox="1">
            <a:spLocks/>
          </p:cNvSpPr>
          <p:nvPr/>
        </p:nvSpPr>
        <p:spPr>
          <a:xfrm>
            <a:off x="3447099" y="2838291"/>
            <a:ext cx="2560320" cy="2179058"/>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1</a:t>
            </a:r>
            <a:r>
              <a:rPr kumimoji="0" lang="en-US" sz="2000" b="0" i="0" u="none" strike="noStrike" kern="1200" cap="none" spc="0" normalizeH="0" baseline="30000" noProof="0" dirty="0">
                <a:ln>
                  <a:noFill/>
                </a:ln>
                <a:solidFill>
                  <a:srgbClr val="0078D7"/>
                </a:solidFill>
                <a:effectLst/>
                <a:uLnTx/>
                <a:uFillTx/>
                <a:latin typeface="Segoe UI"/>
                <a:ea typeface="+mn-ea"/>
                <a:cs typeface="+mn-cs"/>
              </a:rPr>
              <a:t>st</a:t>
            </a:r>
            <a:r>
              <a:rPr kumimoji="0" lang="en-US" sz="2000" b="0" i="0" u="none" strike="noStrike" kern="1200" cap="none" spc="0" normalizeH="0" baseline="0" noProof="0" dirty="0">
                <a:ln>
                  <a:noFill/>
                </a:ln>
                <a:solidFill>
                  <a:srgbClr val="0078D7"/>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Do basic troubleshooting</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Check if there are any related service issues on Azure Resource Health</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Provide solutions to the customer</a:t>
            </a:r>
          </a:p>
        </p:txBody>
      </p:sp>
      <p:sp>
        <p:nvSpPr>
          <p:cNvPr id="10" name="Text Placeholder 2">
            <a:extLst>
              <a:ext uri="{FF2B5EF4-FFF2-40B4-BE49-F238E27FC236}">
                <a16:creationId xmlns:a16="http://schemas.microsoft.com/office/drawing/2014/main" id="{10AB72C6-A93D-4A44-BA68-51635F8BD172}"/>
              </a:ext>
            </a:extLst>
          </p:cNvPr>
          <p:cNvSpPr txBox="1">
            <a:spLocks/>
          </p:cNvSpPr>
          <p:nvPr/>
        </p:nvSpPr>
        <p:spPr>
          <a:xfrm>
            <a:off x="6429058" y="2838291"/>
            <a:ext cx="2613341" cy="2917722"/>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2</a:t>
            </a:r>
            <a:r>
              <a:rPr kumimoji="0" lang="en-US" sz="2000" b="0" i="0" u="none" strike="noStrike" kern="1200" cap="none" spc="0" normalizeH="0" baseline="30000" noProof="0" dirty="0">
                <a:ln>
                  <a:noFill/>
                </a:ln>
                <a:solidFill>
                  <a:srgbClr val="0078D7"/>
                </a:solidFill>
                <a:effectLst/>
                <a:uLnTx/>
                <a:uFillTx/>
                <a:latin typeface="Segoe UI"/>
                <a:ea typeface="+mn-ea"/>
                <a:cs typeface="+mn-cs"/>
              </a:rPr>
              <a:t>nd</a:t>
            </a:r>
            <a:r>
              <a:rPr kumimoji="0" lang="en-US" sz="2000" b="0" i="0" u="none" strike="noStrike" kern="1200" cap="none" spc="0" normalizeH="0" baseline="0" noProof="0" dirty="0">
                <a:ln>
                  <a:noFill/>
                </a:ln>
                <a:solidFill>
                  <a:srgbClr val="0078D7"/>
                </a:solidFill>
                <a:effectLst/>
                <a:uLnTx/>
                <a:uFillTx/>
                <a:latin typeface="Segoe UI"/>
                <a:ea typeface="+mn-ea"/>
                <a:cs typeface="+mn-cs"/>
              </a:rPr>
              <a:t> tier of support: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If problem is not resolved – escalate the request internally and do deep troubleshooting</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Ensure that the environment is fully supported by Microsoft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Provide solutions or fix the problem in on behalf the customer</a:t>
            </a:r>
          </a:p>
        </p:txBody>
      </p:sp>
      <p:sp>
        <p:nvSpPr>
          <p:cNvPr id="11" name="Text Placeholder 2">
            <a:extLst>
              <a:ext uri="{FF2B5EF4-FFF2-40B4-BE49-F238E27FC236}">
                <a16:creationId xmlns:a16="http://schemas.microsoft.com/office/drawing/2014/main" id="{7E525DEF-CAE8-4C31-8E12-9E681BEA6A5D}"/>
              </a:ext>
            </a:extLst>
          </p:cNvPr>
          <p:cNvSpPr txBox="1">
            <a:spLocks/>
          </p:cNvSpPr>
          <p:nvPr/>
        </p:nvSpPr>
        <p:spPr>
          <a:xfrm>
            <a:off x="9411018" y="2838291"/>
            <a:ext cx="2560320" cy="2733056"/>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2000" b="0" i="0" u="none" strike="noStrike" kern="1200" cap="none" spc="0" normalizeH="0" baseline="0" noProof="0" dirty="0">
                <a:ln>
                  <a:noFill/>
                </a:ln>
                <a:solidFill>
                  <a:srgbClr val="0078D7"/>
                </a:solidFill>
                <a:effectLst/>
                <a:uLnTx/>
                <a:uFillTx/>
                <a:latin typeface="Segoe UI"/>
                <a:ea typeface="+mn-ea"/>
                <a:cs typeface="+mn-cs"/>
              </a:rPr>
              <a:t>Escalate issues to Microsoft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Only after steps 1-3 (</a:t>
            </a:r>
            <a:r>
              <a:rPr kumimoji="0" lang="en-US" sz="1600" b="0" i="0" u="none" strike="noStrike" kern="1200" cap="none" spc="0" normalizeH="0" baseline="0" noProof="0" dirty="0">
                <a:ln>
                  <a:noFill/>
                </a:ln>
                <a:solidFill>
                  <a:srgbClr val="505050"/>
                </a:solidFill>
                <a:effectLst/>
                <a:uLnTx/>
                <a:uFillTx/>
                <a:latin typeface="Segoe UI"/>
                <a:ea typeface="+mn-ea"/>
                <a:cs typeface="+mn-cs"/>
                <a:hlinkClick r:id="rId3"/>
              </a:rPr>
              <a:t>details</a:t>
            </a:r>
            <a:r>
              <a:rPr kumimoji="0" lang="en-US" sz="1600" b="0" i="0" u="none" strike="noStrike" kern="1200" cap="none" spc="0" normalizeH="0" baseline="0" noProof="0" dirty="0">
                <a:ln>
                  <a:noFill/>
                </a:ln>
                <a:solidFill>
                  <a:srgbClr val="505050"/>
                </a:solidFill>
                <a:effectLst/>
                <a:uLnTx/>
                <a:uFillTx/>
                <a:latin typeface="Segoe UI"/>
                <a:ea typeface="+mn-ea"/>
                <a:cs typeface="+mn-cs"/>
              </a:rPr>
              <a:t>)</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Microsoft provides different support options for CSP Partners</a:t>
            </a:r>
          </a:p>
          <a:p>
            <a:pPr marL="346075" marR="0" lvl="1" indent="-233363" algn="l" defTabSz="932384" rtl="0" eaLnBrk="1" fontAlgn="auto" latinLnBrk="0" hangingPunct="1">
              <a:lnSpc>
                <a:spcPct val="100000"/>
              </a:lnSpc>
              <a:spcBef>
                <a:spcPct val="20000"/>
              </a:spcBef>
              <a:spcAft>
                <a:spcPts val="0"/>
              </a:spcAft>
              <a:buClrTx/>
              <a:buSzPct val="90000"/>
              <a:buFont typeface="Arial" pitchFamily="34" charset="0"/>
              <a:buChar char="•"/>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All escalation requests are still managed by the partner.</a:t>
            </a:r>
          </a:p>
        </p:txBody>
      </p:sp>
      <p:sp>
        <p:nvSpPr>
          <p:cNvPr id="12" name="Oval 11">
            <a:extLst>
              <a:ext uri="{FF2B5EF4-FFF2-40B4-BE49-F238E27FC236}">
                <a16:creationId xmlns:a16="http://schemas.microsoft.com/office/drawing/2014/main" id="{21D61B04-B534-4E91-A489-89E375B40641}"/>
              </a:ext>
            </a:extLst>
          </p:cNvPr>
          <p:cNvSpPr/>
          <p:nvPr/>
        </p:nvSpPr>
        <p:spPr bwMode="auto">
          <a:xfrm>
            <a:off x="151373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1</a:t>
            </a:r>
          </a:p>
        </p:txBody>
      </p:sp>
      <p:sp>
        <p:nvSpPr>
          <p:cNvPr id="13" name="Oval 12">
            <a:extLst>
              <a:ext uri="{FF2B5EF4-FFF2-40B4-BE49-F238E27FC236}">
                <a16:creationId xmlns:a16="http://schemas.microsoft.com/office/drawing/2014/main" id="{D4529051-D310-4FE8-AD2B-BB10F226F5E6}"/>
              </a:ext>
            </a:extLst>
          </p:cNvPr>
          <p:cNvSpPr/>
          <p:nvPr/>
        </p:nvSpPr>
        <p:spPr bwMode="auto">
          <a:xfrm>
            <a:off x="449569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2</a:t>
            </a:r>
          </a:p>
        </p:txBody>
      </p:sp>
      <p:sp>
        <p:nvSpPr>
          <p:cNvPr id="14" name="Oval 13">
            <a:extLst>
              <a:ext uri="{FF2B5EF4-FFF2-40B4-BE49-F238E27FC236}">
                <a16:creationId xmlns:a16="http://schemas.microsoft.com/office/drawing/2014/main" id="{05D5FEC6-387F-4264-8CB5-2B8E3659B8C5}"/>
              </a:ext>
            </a:extLst>
          </p:cNvPr>
          <p:cNvSpPr/>
          <p:nvPr/>
        </p:nvSpPr>
        <p:spPr bwMode="auto">
          <a:xfrm>
            <a:off x="7477657"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3</a:t>
            </a:r>
          </a:p>
        </p:txBody>
      </p:sp>
      <p:sp>
        <p:nvSpPr>
          <p:cNvPr id="15" name="Oval 14">
            <a:extLst>
              <a:ext uri="{FF2B5EF4-FFF2-40B4-BE49-F238E27FC236}">
                <a16:creationId xmlns:a16="http://schemas.microsoft.com/office/drawing/2014/main" id="{D758FBF5-2F7C-4944-B29A-075692E1F397}"/>
              </a:ext>
            </a:extLst>
          </p:cNvPr>
          <p:cNvSpPr/>
          <p:nvPr/>
        </p:nvSpPr>
        <p:spPr bwMode="auto">
          <a:xfrm>
            <a:off x="10459616" y="2302723"/>
            <a:ext cx="463124" cy="463124"/>
          </a:xfrm>
          <a:prstGeom prst="ellipse">
            <a:avLst/>
          </a:prstGeom>
          <a:solidFill>
            <a:schemeClr val="bg1"/>
          </a:solid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1"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rPr>
              <a:t>4</a:t>
            </a:r>
          </a:p>
        </p:txBody>
      </p:sp>
      <p:sp>
        <p:nvSpPr>
          <p:cNvPr id="16" name="Text Placeholder 2">
            <a:extLst>
              <a:ext uri="{FF2B5EF4-FFF2-40B4-BE49-F238E27FC236}">
                <a16:creationId xmlns:a16="http://schemas.microsoft.com/office/drawing/2014/main" id="{7C6F2C7D-4415-4D17-8696-8E734E321CC6}"/>
              </a:ext>
            </a:extLst>
          </p:cNvPr>
          <p:cNvSpPr txBox="1">
            <a:spLocks/>
          </p:cNvSpPr>
          <p:nvPr/>
        </p:nvSpPr>
        <p:spPr>
          <a:xfrm>
            <a:off x="465139" y="2838291"/>
            <a:ext cx="2560320" cy="830997"/>
          </a:xfrm>
          <a:prstGeom prst="rect">
            <a:avLst/>
          </a:prstGeom>
        </p:spPr>
        <p:txBody>
          <a:bodyPr vert="horz" wrap="square" lIns="0" tIns="0" rIns="0" bIns="0" rtlCol="0">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384" rtl="0" eaLnBrk="1" fontAlgn="auto" latinLnBrk="0" hangingPunct="1">
              <a:lnSpc>
                <a:spcPct val="100000"/>
              </a:lnSpc>
              <a:spcBef>
                <a:spcPct val="20000"/>
              </a:spcBef>
              <a:spcAft>
                <a:spcPts val="0"/>
              </a:spcAft>
              <a:buClrTx/>
              <a:buSzPct val="90000"/>
              <a:buFont typeface="Arial" pitchFamily="34" charset="0"/>
              <a:buNone/>
              <a:tabLst/>
              <a:defRPr/>
            </a:pPr>
            <a:r>
              <a:rPr kumimoji="0" lang="en-US" sz="1800" b="0" i="0" u="none" strike="noStrike" kern="1200" cap="none" spc="0" normalizeH="0" baseline="0" noProof="0" dirty="0">
                <a:ln>
                  <a:noFill/>
                </a:ln>
                <a:solidFill>
                  <a:srgbClr val="0078D7"/>
                </a:solidFill>
                <a:effectLst/>
                <a:uLnTx/>
                <a:uFillTx/>
                <a:latin typeface="Segoe UI"/>
                <a:ea typeface="+mn-ea"/>
                <a:cs typeface="+mn-cs"/>
              </a:rPr>
              <a:t>Register a new customer request in the own tracking system</a:t>
            </a:r>
          </a:p>
        </p:txBody>
      </p:sp>
    </p:spTree>
    <p:extLst>
      <p:ext uri="{BB962C8B-B14F-4D97-AF65-F5344CB8AC3E}">
        <p14:creationId xmlns:p14="http://schemas.microsoft.com/office/powerpoint/2010/main" val="16268064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sz="4800" dirty="0"/>
              <a:t>Support options for CSP Partners</a:t>
            </a:r>
          </a:p>
        </p:txBody>
      </p:sp>
      <p:graphicFrame>
        <p:nvGraphicFramePr>
          <p:cNvPr id="4" name="Table 3"/>
          <p:cNvGraphicFramePr>
            <a:graphicFrameLocks noGrp="1"/>
          </p:cNvGraphicFramePr>
          <p:nvPr>
            <p:extLst/>
          </p:nvPr>
        </p:nvGraphicFramePr>
        <p:xfrm>
          <a:off x="465138" y="1853990"/>
          <a:ext cx="11506200" cy="4486515"/>
        </p:xfrm>
        <a:graphic>
          <a:graphicData uri="http://schemas.openxmlformats.org/drawingml/2006/table">
            <a:tbl>
              <a:tblPr firstRow="1" bandRow="1">
                <a:tableStyleId>{8799B23B-EC83-4686-B30A-512413B5E67A}</a:tableStyleId>
              </a:tblPr>
              <a:tblGrid>
                <a:gridCol w="3998892">
                  <a:extLst>
                    <a:ext uri="{9D8B030D-6E8A-4147-A177-3AD203B41FA5}">
                      <a16:colId xmlns:a16="http://schemas.microsoft.com/office/drawing/2014/main" val="20000"/>
                    </a:ext>
                  </a:extLst>
                </a:gridCol>
                <a:gridCol w="2502436">
                  <a:extLst>
                    <a:ext uri="{9D8B030D-6E8A-4147-A177-3AD203B41FA5}">
                      <a16:colId xmlns:a16="http://schemas.microsoft.com/office/drawing/2014/main" val="20002"/>
                    </a:ext>
                  </a:extLst>
                </a:gridCol>
                <a:gridCol w="2502436">
                  <a:extLst>
                    <a:ext uri="{9D8B030D-6E8A-4147-A177-3AD203B41FA5}">
                      <a16:colId xmlns:a16="http://schemas.microsoft.com/office/drawing/2014/main" val="20006"/>
                    </a:ext>
                  </a:extLst>
                </a:gridCol>
                <a:gridCol w="2502436">
                  <a:extLst>
                    <a:ext uri="{9D8B030D-6E8A-4147-A177-3AD203B41FA5}">
                      <a16:colId xmlns:a16="http://schemas.microsoft.com/office/drawing/2014/main" val="20004"/>
                    </a:ext>
                  </a:extLst>
                </a:gridCol>
              </a:tblGrid>
              <a:tr h="51813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Submit Support Tickets On Behalf of End Customer</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90425655"/>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Support Account Management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No</a:t>
                      </a:r>
                      <a:r>
                        <a:rPr lang="en-US" sz="1400" b="0" i="0" u="none" strike="noStrike" kern="1200" baseline="0" dirty="0">
                          <a:solidFill>
                            <a:schemeClr val="bg1"/>
                          </a:solidFill>
                          <a:effectLst/>
                          <a:latin typeface="+mn-lt"/>
                          <a:ea typeface="+mn-ea"/>
                          <a:cs typeface="+mn-cs"/>
                        </a:rPr>
                        <a:t> dedicated manager</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Assigned from a regional pool</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a:solidFill>
                            <a:schemeClr val="bg1"/>
                          </a:solidFill>
                          <a:effectLst/>
                          <a:latin typeface="+mn-lt"/>
                          <a:ea typeface="+mn-ea"/>
                          <a:cs typeface="+mn-cs"/>
                        </a:rPr>
                        <a:t>Designated</a:t>
                      </a:r>
                      <a:r>
                        <a:rPr lang="en-US" sz="1400" b="0" i="0" u="none" strike="noStrike" kern="1200" baseline="0" dirty="0">
                          <a:solidFill>
                            <a:schemeClr val="bg1"/>
                          </a:solidFill>
                          <a:effectLst/>
                          <a:latin typeface="+mn-lt"/>
                          <a:ea typeface="+mn-ea"/>
                          <a:cs typeface="+mn-cs"/>
                        </a:rPr>
                        <a:t> support manager (TAM)</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83483801"/>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 Technical break-fix</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Through</a:t>
                      </a:r>
                      <a:r>
                        <a:rPr lang="en-US" sz="1400" b="0" i="0" u="none" strike="noStrike" kern="1200" baseline="0" noProof="0" dirty="0">
                          <a:solidFill>
                            <a:schemeClr val="bg1"/>
                          </a:solidFill>
                          <a:effectLst/>
                          <a:latin typeface="+mn-lt"/>
                          <a:ea typeface="+mn-ea"/>
                          <a:cs typeface="+mn-cs"/>
                          <a:sym typeface="Wingdings" panose="05000000000000000000" pitchFamily="2" charset="2"/>
                        </a:rPr>
                        <a:t> portal + e-mail + phone</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535116996"/>
                  </a:ext>
                </a:extLst>
              </a:tr>
              <a:tr h="725872">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Case</a:t>
                      </a:r>
                      <a:r>
                        <a:rPr lang="en-US" sz="1400" b="1" kern="1200" baseline="0" dirty="0">
                          <a:solidFill>
                            <a:schemeClr val="tx2"/>
                          </a:solidFill>
                          <a:latin typeface="+mn-lt"/>
                          <a:ea typeface="Segoe UI" panose="020B0502040204020203" pitchFamily="34" charset="0"/>
                          <a:cs typeface="Segoe UI" panose="020B0502040204020203" pitchFamily="34" charset="0"/>
                        </a:rPr>
                        <a:t> Severity &amp; Target Initial </a:t>
                      </a:r>
                      <a:r>
                        <a:rPr lang="en-US" sz="1400" b="1" kern="1200" dirty="0">
                          <a:solidFill>
                            <a:schemeClr val="tx2"/>
                          </a:solidFill>
                          <a:latin typeface="+mn-lt"/>
                          <a:ea typeface="Segoe UI" panose="020B0502040204020203" pitchFamily="34" charset="0"/>
                          <a:cs typeface="Segoe UI" panose="020B0502040204020203" pitchFamily="34" charset="0"/>
                        </a:rPr>
                        <a:t>Response Times</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4h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8h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A: 1h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B: 2h</a:t>
                      </a:r>
                    </a:p>
                    <a:p>
                      <a:pPr algn="ctr"/>
                      <a:r>
                        <a:rPr lang="en-US" sz="1400" b="0" i="0" u="none" strike="noStrike" kern="1200" dirty="0" err="1">
                          <a:solidFill>
                            <a:schemeClr val="bg1"/>
                          </a:solidFill>
                          <a:effectLst/>
                          <a:latin typeface="+mn-lt"/>
                          <a:ea typeface="+mn-ea"/>
                          <a:cs typeface="+mn-cs"/>
                        </a:rPr>
                        <a:t>Sev</a:t>
                      </a:r>
                      <a:r>
                        <a:rPr lang="en-US" sz="1400" b="0" i="0" u="none" strike="noStrike" kern="1200" dirty="0">
                          <a:solidFill>
                            <a:schemeClr val="bg1"/>
                          </a:solidFill>
                          <a:effectLst/>
                          <a:latin typeface="+mn-lt"/>
                          <a:ea typeface="+mn-ea"/>
                          <a:cs typeface="+mn-cs"/>
                        </a:rPr>
                        <a:t> C: 4h</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58920690"/>
                  </a:ext>
                </a:extLst>
              </a:tr>
              <a:tr h="302429">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24x7 Critical Situation Support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dirty="0">
                          <a:solidFill>
                            <a:schemeClr val="bg1"/>
                          </a:solidFill>
                          <a:effectLst/>
                          <a:latin typeface="+mn-lt"/>
                          <a:ea typeface="+mn-ea"/>
                          <a:cs typeface="+mn-cs"/>
                        </a:rPr>
                        <a:t>--</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sz="1400" b="0" i="0" u="none" strike="noStrike" kern="1200" dirty="0">
                          <a:solidFill>
                            <a:schemeClr val="bg1"/>
                          </a:solidFill>
                          <a:effectLst/>
                          <a:latin typeface="+mn-lt"/>
                          <a:ea typeface="+mn-ea"/>
                          <a:cs typeface="+mn-cs"/>
                        </a:rPr>
                        <a:t>--</a:t>
                      </a: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004372276"/>
                  </a:ext>
                </a:extLst>
              </a:tr>
              <a:tr h="429620">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Advisory</a:t>
                      </a:r>
                      <a:r>
                        <a:rPr lang="en-US" sz="1400" b="1" kern="1200" baseline="0" dirty="0">
                          <a:solidFill>
                            <a:schemeClr val="tx2"/>
                          </a:solidFill>
                          <a:latin typeface="+mn-lt"/>
                          <a:ea typeface="Segoe UI" panose="020B0502040204020203" pitchFamily="34" charset="0"/>
                          <a:cs typeface="Segoe UI" panose="020B0502040204020203" pitchFamily="34" charset="0"/>
                        </a:rPr>
                        <a:t> “How To” 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2322031281"/>
                  </a:ext>
                </a:extLst>
              </a:tr>
              <a:tr h="514151">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Technical Presales Assistance</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Requires MPN</a:t>
                      </a:r>
                      <a:r>
                        <a:rPr lang="en-US" sz="1400" b="0" i="0" u="none" strike="noStrike" kern="1200" baseline="0" noProof="0" dirty="0">
                          <a:solidFill>
                            <a:schemeClr val="bg1"/>
                          </a:solidFill>
                          <a:effectLst/>
                          <a:latin typeface="+mn-lt"/>
                          <a:ea typeface="+mn-ea"/>
                          <a:cs typeface="+mn-cs"/>
                          <a:sym typeface="Wingdings" panose="05000000000000000000" pitchFamily="2" charset="2"/>
                        </a:rPr>
                        <a:t> Silver/Gold competency</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32567" rtl="0" eaLnBrk="1" fontAlgn="ctr" latinLnBrk="0" hangingPunct="1">
                        <a:lnSpc>
                          <a:spcPct val="100000"/>
                        </a:lnSpc>
                        <a:spcBef>
                          <a:spcPts val="0"/>
                        </a:spcBef>
                        <a:spcAft>
                          <a:spcPts val="0"/>
                        </a:spcAft>
                        <a:buClrTx/>
                        <a:buSzTx/>
                        <a:buFontTx/>
                        <a:buNone/>
                        <a:tabLst/>
                        <a:defRPr/>
                      </a:pP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r>
                        <a:rPr lang="en-US" sz="1400" b="0" i="0" u="none" strike="noStrike" kern="1200" noProof="0" dirty="0">
                          <a:solidFill>
                            <a:schemeClr val="bg1"/>
                          </a:solidFill>
                          <a:effectLst/>
                          <a:latin typeface="+mn-lt"/>
                          <a:ea typeface="+mn-ea"/>
                          <a:cs typeface="+mn-cs"/>
                          <a:sym typeface="Wingdings" panose="05000000000000000000" pitchFamily="2" charset="2"/>
                        </a:rPr>
                        <a:t></a:t>
                      </a:r>
                      <a:endParaRPr lang="en-US" sz="1400" b="0" i="0" u="none" strike="noStrike" kern="1200" dirty="0">
                        <a:solidFill>
                          <a:schemeClr val="bg1"/>
                        </a:solidFill>
                        <a:effectLst/>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99684208"/>
                  </a:ext>
                </a:extLst>
              </a:tr>
              <a:tr h="302429">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CSP Integration Support</a:t>
                      </a: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chemeClr val="bg1"/>
                          </a:solidFill>
                          <a:effectLst/>
                          <a:latin typeface="+mn-lt"/>
                          <a:ea typeface="+mn-ea"/>
                          <a:cs typeface="+mn-cs"/>
                        </a:rPr>
                        <a:t>Customizable</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41670517"/>
                  </a:ext>
                </a:extLst>
              </a:tr>
              <a:tr h="332675">
                <a:tc>
                  <a:txBody>
                    <a:bodyPr/>
                    <a:lstStyle/>
                    <a:p>
                      <a:pPr algn="l"/>
                      <a:r>
                        <a:rPr lang="en-US" sz="1400" b="1" kern="1200" dirty="0">
                          <a:solidFill>
                            <a:schemeClr val="tx2"/>
                          </a:solidFill>
                          <a:latin typeface="+mn-lt"/>
                          <a:ea typeface="Segoe UI" panose="020B0502040204020203" pitchFamily="34" charset="0"/>
                          <a:cs typeface="Segoe UI" panose="020B0502040204020203" pitchFamily="34" charset="0"/>
                        </a:rPr>
                        <a:t>Proactive Support</a:t>
                      </a:r>
                      <a:r>
                        <a:rPr lang="en-US" sz="1400" b="1" kern="1200" baseline="0" dirty="0">
                          <a:solidFill>
                            <a:schemeClr val="tx2"/>
                          </a:solidFill>
                          <a:latin typeface="+mn-lt"/>
                          <a:ea typeface="Segoe UI" panose="020B0502040204020203" pitchFamily="34" charset="0"/>
                          <a:cs typeface="Segoe UI" panose="020B0502040204020203" pitchFamily="34" charset="0"/>
                        </a:rPr>
                        <a:t> </a:t>
                      </a:r>
                      <a:r>
                        <a:rPr lang="en-US" sz="1600" b="1" kern="1200" baseline="0" dirty="0">
                          <a:solidFill>
                            <a:schemeClr val="tx2"/>
                          </a:solidFill>
                          <a:latin typeface="+mn-lt"/>
                          <a:ea typeface="Segoe UI" panose="020B0502040204020203" pitchFamily="34" charset="0"/>
                          <a:cs typeface="Segoe UI" panose="020B0502040204020203" pitchFamily="34" charset="0"/>
                        </a:rPr>
                        <a:t>Services</a:t>
                      </a:r>
                      <a:endParaRPr lang="en-US" sz="1400" b="1" kern="1200" dirty="0">
                        <a:solidFill>
                          <a:schemeClr val="tx2"/>
                        </a:solidFill>
                        <a:latin typeface="+mn-lt"/>
                        <a:ea typeface="Segoe UI" panose="020B0502040204020203" pitchFamily="34" charset="0"/>
                        <a:cs typeface="Segoe UI" panose="020B0502040204020203" pitchFamily="34" charset="0"/>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1400" b="0" i="0" u="none" strike="noStrike" kern="1200" dirty="0">
                          <a:solidFill>
                            <a:schemeClr val="bg1"/>
                          </a:solidFill>
                          <a:effectLst/>
                          <a:latin typeface="+mn-lt"/>
                          <a:ea typeface="+mn-ea"/>
                          <a:cs typeface="+mn-cs"/>
                        </a:rPr>
                        <a:t>--</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1400" b="0" i="0" u="none" strike="noStrike" kern="1200" dirty="0">
                          <a:solidFill>
                            <a:schemeClr val="bg1"/>
                          </a:solidFill>
                          <a:effectLst/>
                          <a:latin typeface="+mn-lt"/>
                          <a:ea typeface="+mn-ea"/>
                          <a:cs typeface="+mn-cs"/>
                        </a:rPr>
                        <a:t>Packaged</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rtl="0" fontAlgn="ctr"/>
                      <a:r>
                        <a:rPr lang="en-US" sz="1400" b="0" i="0" u="none" strike="noStrike" kern="1200" dirty="0">
                          <a:solidFill>
                            <a:schemeClr val="bg1"/>
                          </a:solidFill>
                          <a:effectLst/>
                          <a:latin typeface="+mn-lt"/>
                          <a:ea typeface="+mn-ea"/>
                          <a:cs typeface="+mn-cs"/>
                        </a:rPr>
                        <a:t>Customizable</a:t>
                      </a:r>
                    </a:p>
                  </a:txBody>
                  <a:tcPr marL="6225" marR="6225" marT="6225"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187141434"/>
                  </a:ext>
                </a:extLst>
              </a:tr>
              <a:tr h="302429">
                <a:tc>
                  <a:txBody>
                    <a:bodyPr/>
                    <a:lstStyle/>
                    <a:p>
                      <a:pPr algn="l"/>
                      <a:endParaRPr lang="en-US" sz="1400" b="0" kern="1200" dirty="0">
                        <a:solidFill>
                          <a:schemeClr val="tx1"/>
                        </a:solidFill>
                        <a:latin typeface="+mn-lt"/>
                        <a:ea typeface="+mn-ea"/>
                        <a:cs typeface="+mn-cs"/>
                      </a:endParaRPr>
                    </a:p>
                  </a:txBody>
                  <a:tcPr marL="0"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2"/>
                        </a:rPr>
                        <a:t>Details</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3"/>
                        </a:rPr>
                        <a:t>Details</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400" b="0" kern="1200" dirty="0">
                          <a:solidFill>
                            <a:schemeClr val="tx1"/>
                          </a:solidFill>
                          <a:latin typeface="+mn-lt"/>
                          <a:ea typeface="+mn-ea"/>
                          <a:cs typeface="+mn-cs"/>
                          <a:hlinkClick r:id="rId4"/>
                        </a:rPr>
                        <a:t>Details </a:t>
                      </a:r>
                      <a:endParaRPr lang="en-US" sz="1400" b="0" kern="1200" dirty="0">
                        <a:solidFill>
                          <a:schemeClr val="tx1"/>
                        </a:solidFill>
                        <a:latin typeface="+mn-lt"/>
                        <a:ea typeface="+mn-ea"/>
                        <a:cs typeface="+mn-cs"/>
                      </a:endParaRPr>
                    </a:p>
                  </a:txBody>
                  <a:tcPr marL="91413" marR="91413" marT="45705" marB="45705"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8387878"/>
                  </a:ext>
                </a:extLst>
              </a:tr>
            </a:tbl>
          </a:graphicData>
        </a:graphic>
      </p:graphicFrame>
      <p:sp>
        <p:nvSpPr>
          <p:cNvPr id="14" name="TextBox 13"/>
          <p:cNvSpPr txBox="1"/>
          <p:nvPr/>
        </p:nvSpPr>
        <p:spPr>
          <a:xfrm>
            <a:off x="4452801" y="1527856"/>
            <a:ext cx="2505456" cy="215444"/>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Included with CSP</a:t>
            </a:r>
          </a:p>
        </p:txBody>
      </p:sp>
      <p:sp>
        <p:nvSpPr>
          <p:cNvPr id="16" name="TextBox 15"/>
          <p:cNvSpPr txBox="1"/>
          <p:nvPr/>
        </p:nvSpPr>
        <p:spPr>
          <a:xfrm>
            <a:off x="6959341" y="1360944"/>
            <a:ext cx="2505456" cy="430887"/>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Advanced Support for Partners (</a:t>
            </a:r>
            <a:r>
              <a:rPr kumimoji="0" lang="en-US" sz="1400"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ASfP</a:t>
            </a: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p>
        </p:txBody>
      </p:sp>
      <p:sp>
        <p:nvSpPr>
          <p:cNvPr id="17" name="TextBox 16"/>
          <p:cNvSpPr txBox="1"/>
          <p:nvPr/>
        </p:nvSpPr>
        <p:spPr>
          <a:xfrm>
            <a:off x="9465882" y="1360944"/>
            <a:ext cx="2505456" cy="430887"/>
          </a:xfrm>
          <a:prstGeom prst="rect">
            <a:avLst/>
          </a:prstGeom>
        </p:spPr>
        <p:txBody>
          <a:bodyPr wrap="square" lIns="0" tIns="0" rIns="0" bIns="0" rtlCol="0">
            <a:spAutoFit/>
          </a:bodyPr>
          <a:lstStyle/>
          <a:p>
            <a:pPr marL="0" marR="0" lvl="0" indent="0" algn="ctr" defTabSz="932384"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Premier Support for</a:t>
            </a:r>
            <a:b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Partners (</a:t>
            </a:r>
            <a:r>
              <a:rPr kumimoji="0" lang="en-US" sz="1400" b="1" i="0" u="none" strike="noStrike" kern="1200" cap="none" spc="0" normalizeH="0" baseline="0" noProof="0" dirty="0" err="1">
                <a:ln>
                  <a:noFill/>
                </a:ln>
                <a:solidFill>
                  <a:srgbClr val="505050"/>
                </a:solidFill>
                <a:effectLst/>
                <a:uLnTx/>
                <a:uFillTx/>
                <a:latin typeface="Segoe UI"/>
                <a:ea typeface="+mn-ea"/>
                <a:cs typeface="Segoe UI" panose="020B0502040204020203" pitchFamily="34" charset="0"/>
              </a:rPr>
              <a:t>PSfP</a:t>
            </a:r>
            <a:r>
              <a:rPr kumimoji="0" lang="en-US" sz="1400" b="1"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a:t>
            </a:r>
          </a:p>
        </p:txBody>
      </p:sp>
      <p:sp>
        <p:nvSpPr>
          <p:cNvPr id="18" name="Freeform 19"/>
          <p:cNvSpPr>
            <a:spLocks/>
          </p:cNvSpPr>
          <p:nvPr/>
        </p:nvSpPr>
        <p:spPr bwMode="auto">
          <a:xfrm>
            <a:off x="465139" y="407647"/>
            <a:ext cx="621301" cy="567772"/>
          </a:xfrm>
          <a:custGeom>
            <a:avLst/>
            <a:gdLst>
              <a:gd name="T0" fmla="*/ 2120 w 2120"/>
              <a:gd name="T1" fmla="*/ 962 h 1936"/>
              <a:gd name="T2" fmla="*/ 1834 w 2120"/>
              <a:gd name="T3" fmla="*/ 559 h 1936"/>
              <a:gd name="T4" fmla="*/ 1060 w 2120"/>
              <a:gd name="T5" fmla="*/ 0 h 1936"/>
              <a:gd name="T6" fmla="*/ 286 w 2120"/>
              <a:gd name="T7" fmla="*/ 559 h 1936"/>
              <a:gd name="T8" fmla="*/ 0 w 2120"/>
              <a:gd name="T9" fmla="*/ 962 h 1936"/>
              <a:gd name="T10" fmla="*/ 429 w 2120"/>
              <a:gd name="T11" fmla="*/ 1384 h 1936"/>
              <a:gd name="T12" fmla="*/ 429 w 2120"/>
              <a:gd name="T13" fmla="*/ 612 h 1936"/>
              <a:gd name="T14" fmla="*/ 1060 w 2120"/>
              <a:gd name="T15" fmla="*/ 149 h 1936"/>
              <a:gd name="T16" fmla="*/ 1691 w 2120"/>
              <a:gd name="T17" fmla="*/ 606 h 1936"/>
              <a:gd name="T18" fmla="*/ 1691 w 2120"/>
              <a:gd name="T19" fmla="*/ 1331 h 1936"/>
              <a:gd name="T20" fmla="*/ 1251 w 2120"/>
              <a:gd name="T21" fmla="*/ 1758 h 1936"/>
              <a:gd name="T22" fmla="*/ 1126 w 2120"/>
              <a:gd name="T23" fmla="*/ 1675 h 1936"/>
              <a:gd name="T24" fmla="*/ 994 w 2120"/>
              <a:gd name="T25" fmla="*/ 1806 h 1936"/>
              <a:gd name="T26" fmla="*/ 1126 w 2120"/>
              <a:gd name="T27" fmla="*/ 1936 h 1936"/>
              <a:gd name="T28" fmla="*/ 1251 w 2120"/>
              <a:gd name="T29" fmla="*/ 1847 h 1936"/>
              <a:gd name="T30" fmla="*/ 1769 w 2120"/>
              <a:gd name="T31" fmla="*/ 1378 h 1936"/>
              <a:gd name="T32" fmla="*/ 2120 w 2120"/>
              <a:gd name="T33" fmla="*/ 962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0" h="1936">
                <a:moveTo>
                  <a:pt x="2120" y="962"/>
                </a:moveTo>
                <a:cubicBezTo>
                  <a:pt x="2120" y="772"/>
                  <a:pt x="2001" y="618"/>
                  <a:pt x="1834" y="559"/>
                </a:cubicBezTo>
                <a:cubicBezTo>
                  <a:pt x="1727" y="238"/>
                  <a:pt x="1423" y="0"/>
                  <a:pt x="1060" y="0"/>
                </a:cubicBezTo>
                <a:cubicBezTo>
                  <a:pt x="703" y="0"/>
                  <a:pt x="393" y="232"/>
                  <a:pt x="286" y="559"/>
                </a:cubicBezTo>
                <a:cubicBezTo>
                  <a:pt x="119" y="618"/>
                  <a:pt x="0" y="772"/>
                  <a:pt x="0" y="962"/>
                </a:cubicBezTo>
                <a:cubicBezTo>
                  <a:pt x="0" y="1194"/>
                  <a:pt x="191" y="1384"/>
                  <a:pt x="429" y="1384"/>
                </a:cubicBezTo>
                <a:cubicBezTo>
                  <a:pt x="429" y="612"/>
                  <a:pt x="429" y="612"/>
                  <a:pt x="429" y="612"/>
                </a:cubicBezTo>
                <a:cubicBezTo>
                  <a:pt x="512" y="339"/>
                  <a:pt x="762" y="149"/>
                  <a:pt x="1060" y="149"/>
                </a:cubicBezTo>
                <a:cubicBezTo>
                  <a:pt x="1358" y="149"/>
                  <a:pt x="1608" y="339"/>
                  <a:pt x="1691" y="606"/>
                </a:cubicBezTo>
                <a:cubicBezTo>
                  <a:pt x="1691" y="1331"/>
                  <a:pt x="1691" y="1331"/>
                  <a:pt x="1691" y="1331"/>
                </a:cubicBezTo>
                <a:cubicBezTo>
                  <a:pt x="1661" y="1396"/>
                  <a:pt x="1483" y="1752"/>
                  <a:pt x="1251" y="1758"/>
                </a:cubicBezTo>
                <a:cubicBezTo>
                  <a:pt x="1233" y="1711"/>
                  <a:pt x="1185" y="1675"/>
                  <a:pt x="1126" y="1675"/>
                </a:cubicBezTo>
                <a:cubicBezTo>
                  <a:pt x="1054" y="1675"/>
                  <a:pt x="994" y="1735"/>
                  <a:pt x="994" y="1806"/>
                </a:cubicBezTo>
                <a:cubicBezTo>
                  <a:pt x="994" y="1877"/>
                  <a:pt x="1054" y="1936"/>
                  <a:pt x="1126" y="1936"/>
                </a:cubicBezTo>
                <a:cubicBezTo>
                  <a:pt x="1185" y="1936"/>
                  <a:pt x="1233" y="1901"/>
                  <a:pt x="1251" y="1847"/>
                </a:cubicBezTo>
                <a:cubicBezTo>
                  <a:pt x="1530" y="1841"/>
                  <a:pt x="1727" y="1467"/>
                  <a:pt x="1769" y="1378"/>
                </a:cubicBezTo>
                <a:cubicBezTo>
                  <a:pt x="1971" y="1343"/>
                  <a:pt x="2120" y="1170"/>
                  <a:pt x="2120" y="962"/>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26813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03275"/>
            <a:r>
              <a:rPr lang="en-US" dirty="0"/>
              <a:t>Pricing and billing of Azure services</a:t>
            </a:r>
            <a:endParaRPr lang="en-US" sz="4800" dirty="0"/>
          </a:p>
        </p:txBody>
      </p:sp>
      <p:sp>
        <p:nvSpPr>
          <p:cNvPr id="6" name="Freeform 5"/>
          <p:cNvSpPr>
            <a:spLocks noEditPoints="1"/>
          </p:cNvSpPr>
          <p:nvPr/>
        </p:nvSpPr>
        <p:spPr bwMode="auto">
          <a:xfrm>
            <a:off x="465139" y="407647"/>
            <a:ext cx="606176" cy="574271"/>
          </a:xfrm>
          <a:custGeom>
            <a:avLst/>
            <a:gdLst>
              <a:gd name="T0" fmla="*/ 1100 w 2217"/>
              <a:gd name="T1" fmla="*/ 1549 h 2100"/>
              <a:gd name="T2" fmla="*/ 1100 w 2217"/>
              <a:gd name="T3" fmla="*/ 1549 h 2100"/>
              <a:gd name="T4" fmla="*/ 1100 w 2217"/>
              <a:gd name="T5" fmla="*/ 1429 h 2100"/>
              <a:gd name="T6" fmla="*/ 1100 w 2217"/>
              <a:gd name="T7" fmla="*/ 1429 h 2100"/>
              <a:gd name="T8" fmla="*/ 911 w 2217"/>
              <a:gd name="T9" fmla="*/ 1394 h 2100"/>
              <a:gd name="T10" fmla="*/ 894 w 2217"/>
              <a:gd name="T11" fmla="*/ 1377 h 2100"/>
              <a:gd name="T12" fmla="*/ 894 w 2217"/>
              <a:gd name="T13" fmla="*/ 1377 h 2100"/>
              <a:gd name="T14" fmla="*/ 945 w 2217"/>
              <a:gd name="T15" fmla="*/ 1188 h 2100"/>
              <a:gd name="T16" fmla="*/ 979 w 2217"/>
              <a:gd name="T17" fmla="*/ 1205 h 2100"/>
              <a:gd name="T18" fmla="*/ 979 w 2217"/>
              <a:gd name="T19" fmla="*/ 1205 h 2100"/>
              <a:gd name="T20" fmla="*/ 1151 w 2217"/>
              <a:gd name="T21" fmla="*/ 1257 h 2100"/>
              <a:gd name="T22" fmla="*/ 1151 w 2217"/>
              <a:gd name="T23" fmla="*/ 1257 h 2100"/>
              <a:gd name="T24" fmla="*/ 1237 w 2217"/>
              <a:gd name="T25" fmla="*/ 1205 h 2100"/>
              <a:gd name="T26" fmla="*/ 1237 w 2217"/>
              <a:gd name="T27" fmla="*/ 1205 h 2100"/>
              <a:gd name="T28" fmla="*/ 1134 w 2217"/>
              <a:gd name="T29" fmla="*/ 1136 h 2100"/>
              <a:gd name="T30" fmla="*/ 1134 w 2217"/>
              <a:gd name="T31" fmla="*/ 1136 h 2100"/>
              <a:gd name="T32" fmla="*/ 894 w 2217"/>
              <a:gd name="T33" fmla="*/ 895 h 2100"/>
              <a:gd name="T34" fmla="*/ 894 w 2217"/>
              <a:gd name="T35" fmla="*/ 895 h 2100"/>
              <a:gd name="T36" fmla="*/ 1100 w 2217"/>
              <a:gd name="T37" fmla="*/ 671 h 2100"/>
              <a:gd name="T38" fmla="*/ 1100 w 2217"/>
              <a:gd name="T39" fmla="*/ 551 h 2100"/>
              <a:gd name="T40" fmla="*/ 1272 w 2217"/>
              <a:gd name="T41" fmla="*/ 551 h 2100"/>
              <a:gd name="T42" fmla="*/ 1272 w 2217"/>
              <a:gd name="T43" fmla="*/ 654 h 2100"/>
              <a:gd name="T44" fmla="*/ 1272 w 2217"/>
              <a:gd name="T45" fmla="*/ 654 h 2100"/>
              <a:gd name="T46" fmla="*/ 1409 w 2217"/>
              <a:gd name="T47" fmla="*/ 688 h 2100"/>
              <a:gd name="T48" fmla="*/ 1443 w 2217"/>
              <a:gd name="T49" fmla="*/ 706 h 2100"/>
              <a:gd name="T50" fmla="*/ 1392 w 2217"/>
              <a:gd name="T51" fmla="*/ 861 h 2100"/>
              <a:gd name="T52" fmla="*/ 1375 w 2217"/>
              <a:gd name="T53" fmla="*/ 895 h 2100"/>
              <a:gd name="T54" fmla="*/ 1358 w 2217"/>
              <a:gd name="T55" fmla="*/ 878 h 2100"/>
              <a:gd name="T56" fmla="*/ 1358 w 2217"/>
              <a:gd name="T57" fmla="*/ 878 h 2100"/>
              <a:gd name="T58" fmla="*/ 1203 w 2217"/>
              <a:gd name="T59" fmla="*/ 843 h 2100"/>
              <a:gd name="T60" fmla="*/ 1203 w 2217"/>
              <a:gd name="T61" fmla="*/ 843 h 2100"/>
              <a:gd name="T62" fmla="*/ 1134 w 2217"/>
              <a:gd name="T63" fmla="*/ 878 h 2100"/>
              <a:gd name="T64" fmla="*/ 1134 w 2217"/>
              <a:gd name="T65" fmla="*/ 878 h 2100"/>
              <a:gd name="T66" fmla="*/ 1254 w 2217"/>
              <a:gd name="T67" fmla="*/ 947 h 2100"/>
              <a:gd name="T68" fmla="*/ 1254 w 2217"/>
              <a:gd name="T69" fmla="*/ 947 h 2100"/>
              <a:gd name="T70" fmla="*/ 1461 w 2217"/>
              <a:gd name="T71" fmla="*/ 1188 h 2100"/>
              <a:gd name="T72" fmla="*/ 1461 w 2217"/>
              <a:gd name="T73" fmla="*/ 1188 h 2100"/>
              <a:gd name="T74" fmla="*/ 1272 w 2217"/>
              <a:gd name="T75" fmla="*/ 1429 h 2100"/>
              <a:gd name="T76" fmla="*/ 1272 w 2217"/>
              <a:gd name="T77" fmla="*/ 1549 h 2100"/>
              <a:gd name="T78" fmla="*/ 1100 w 2217"/>
              <a:gd name="T79" fmla="*/ 1549 h 2100"/>
              <a:gd name="T80" fmla="*/ 1168 w 2217"/>
              <a:gd name="T81" fmla="*/ 17 h 2100"/>
              <a:gd name="T82" fmla="*/ 155 w 2217"/>
              <a:gd name="T83" fmla="*/ 912 h 2100"/>
              <a:gd name="T84" fmla="*/ 0 w 2217"/>
              <a:gd name="T85" fmla="*/ 912 h 2100"/>
              <a:gd name="T86" fmla="*/ 241 w 2217"/>
              <a:gd name="T87" fmla="*/ 1153 h 2100"/>
              <a:gd name="T88" fmla="*/ 481 w 2217"/>
              <a:gd name="T89" fmla="*/ 912 h 2100"/>
              <a:gd name="T90" fmla="*/ 327 w 2217"/>
              <a:gd name="T91" fmla="*/ 912 h 2100"/>
              <a:gd name="T92" fmla="*/ 876 w 2217"/>
              <a:gd name="T93" fmla="*/ 241 h 2100"/>
              <a:gd name="T94" fmla="*/ 1993 w 2217"/>
              <a:gd name="T95" fmla="*/ 757 h 2100"/>
              <a:gd name="T96" fmla="*/ 1461 w 2217"/>
              <a:gd name="T97" fmla="*/ 1876 h 2100"/>
              <a:gd name="T98" fmla="*/ 361 w 2217"/>
              <a:gd name="T99" fmla="*/ 1343 h 2100"/>
              <a:gd name="T100" fmla="*/ 206 w 2217"/>
              <a:gd name="T101" fmla="*/ 1412 h 2100"/>
              <a:gd name="T102" fmla="*/ 1186 w 2217"/>
              <a:gd name="T103" fmla="*/ 2100 h 2100"/>
              <a:gd name="T104" fmla="*/ 2217 w 2217"/>
              <a:gd name="T105" fmla="*/ 1050 h 2100"/>
              <a:gd name="T106" fmla="*/ 1168 w 2217"/>
              <a:gd name="T107" fmla="*/ 17 h 2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7" h="2100">
                <a:moveTo>
                  <a:pt x="1100" y="1549"/>
                </a:moveTo>
                <a:cubicBezTo>
                  <a:pt x="1100" y="1549"/>
                  <a:pt x="1100" y="1549"/>
                  <a:pt x="1100" y="1549"/>
                </a:cubicBezTo>
                <a:cubicBezTo>
                  <a:pt x="1100" y="1429"/>
                  <a:pt x="1100" y="1429"/>
                  <a:pt x="1100" y="1429"/>
                </a:cubicBezTo>
                <a:cubicBezTo>
                  <a:pt x="1100" y="1429"/>
                  <a:pt x="1100" y="1429"/>
                  <a:pt x="1100" y="1429"/>
                </a:cubicBezTo>
                <a:cubicBezTo>
                  <a:pt x="1031" y="1429"/>
                  <a:pt x="962" y="1412"/>
                  <a:pt x="911" y="1394"/>
                </a:cubicBezTo>
                <a:cubicBezTo>
                  <a:pt x="911" y="1394"/>
                  <a:pt x="911" y="1394"/>
                  <a:pt x="894" y="1377"/>
                </a:cubicBezTo>
                <a:cubicBezTo>
                  <a:pt x="894" y="1377"/>
                  <a:pt x="894" y="1377"/>
                  <a:pt x="894" y="1377"/>
                </a:cubicBezTo>
                <a:cubicBezTo>
                  <a:pt x="894" y="1377"/>
                  <a:pt x="894" y="1377"/>
                  <a:pt x="945" y="1188"/>
                </a:cubicBezTo>
                <a:cubicBezTo>
                  <a:pt x="945" y="1188"/>
                  <a:pt x="945" y="1188"/>
                  <a:pt x="979" y="1205"/>
                </a:cubicBezTo>
                <a:cubicBezTo>
                  <a:pt x="979" y="1205"/>
                  <a:pt x="979" y="1205"/>
                  <a:pt x="979" y="1205"/>
                </a:cubicBezTo>
                <a:cubicBezTo>
                  <a:pt x="997" y="1222"/>
                  <a:pt x="1065" y="1257"/>
                  <a:pt x="1151" y="1257"/>
                </a:cubicBezTo>
                <a:cubicBezTo>
                  <a:pt x="1151" y="1257"/>
                  <a:pt x="1151" y="1257"/>
                  <a:pt x="1151" y="1257"/>
                </a:cubicBezTo>
                <a:cubicBezTo>
                  <a:pt x="1186" y="1257"/>
                  <a:pt x="1237" y="1239"/>
                  <a:pt x="1237" y="1205"/>
                </a:cubicBezTo>
                <a:cubicBezTo>
                  <a:pt x="1237" y="1205"/>
                  <a:pt x="1237" y="1205"/>
                  <a:pt x="1237" y="1205"/>
                </a:cubicBezTo>
                <a:cubicBezTo>
                  <a:pt x="1237" y="1188"/>
                  <a:pt x="1220" y="1170"/>
                  <a:pt x="1134" y="1136"/>
                </a:cubicBezTo>
                <a:cubicBezTo>
                  <a:pt x="1134" y="1136"/>
                  <a:pt x="1134" y="1136"/>
                  <a:pt x="1134" y="1136"/>
                </a:cubicBezTo>
                <a:cubicBezTo>
                  <a:pt x="1031" y="1102"/>
                  <a:pt x="894" y="1033"/>
                  <a:pt x="894" y="895"/>
                </a:cubicBezTo>
                <a:cubicBezTo>
                  <a:pt x="894" y="895"/>
                  <a:pt x="894" y="895"/>
                  <a:pt x="894" y="895"/>
                </a:cubicBezTo>
                <a:cubicBezTo>
                  <a:pt x="894" y="792"/>
                  <a:pt x="979" y="706"/>
                  <a:pt x="1100" y="671"/>
                </a:cubicBezTo>
                <a:cubicBezTo>
                  <a:pt x="1100" y="671"/>
                  <a:pt x="1100" y="671"/>
                  <a:pt x="1100" y="551"/>
                </a:cubicBezTo>
                <a:cubicBezTo>
                  <a:pt x="1100" y="551"/>
                  <a:pt x="1100" y="551"/>
                  <a:pt x="1272" y="551"/>
                </a:cubicBezTo>
                <a:cubicBezTo>
                  <a:pt x="1272" y="551"/>
                  <a:pt x="1272" y="551"/>
                  <a:pt x="1272" y="654"/>
                </a:cubicBezTo>
                <a:cubicBezTo>
                  <a:pt x="1272" y="654"/>
                  <a:pt x="1272" y="654"/>
                  <a:pt x="1272" y="654"/>
                </a:cubicBezTo>
                <a:cubicBezTo>
                  <a:pt x="1340" y="671"/>
                  <a:pt x="1375" y="688"/>
                  <a:pt x="1409" y="688"/>
                </a:cubicBezTo>
                <a:cubicBezTo>
                  <a:pt x="1409" y="688"/>
                  <a:pt x="1409" y="688"/>
                  <a:pt x="1443" y="706"/>
                </a:cubicBezTo>
                <a:cubicBezTo>
                  <a:pt x="1443" y="706"/>
                  <a:pt x="1443" y="706"/>
                  <a:pt x="1392" y="861"/>
                </a:cubicBezTo>
                <a:cubicBezTo>
                  <a:pt x="1392" y="861"/>
                  <a:pt x="1392" y="861"/>
                  <a:pt x="1375" y="895"/>
                </a:cubicBezTo>
                <a:cubicBezTo>
                  <a:pt x="1375" y="895"/>
                  <a:pt x="1375" y="895"/>
                  <a:pt x="1358" y="878"/>
                </a:cubicBezTo>
                <a:cubicBezTo>
                  <a:pt x="1358" y="878"/>
                  <a:pt x="1358" y="878"/>
                  <a:pt x="1358" y="878"/>
                </a:cubicBezTo>
                <a:cubicBezTo>
                  <a:pt x="1323" y="861"/>
                  <a:pt x="1272" y="843"/>
                  <a:pt x="1203" y="843"/>
                </a:cubicBezTo>
                <a:cubicBezTo>
                  <a:pt x="1203" y="843"/>
                  <a:pt x="1203" y="843"/>
                  <a:pt x="1203" y="843"/>
                </a:cubicBezTo>
                <a:cubicBezTo>
                  <a:pt x="1168" y="843"/>
                  <a:pt x="1134" y="843"/>
                  <a:pt x="1134" y="878"/>
                </a:cubicBezTo>
                <a:cubicBezTo>
                  <a:pt x="1134" y="878"/>
                  <a:pt x="1134" y="878"/>
                  <a:pt x="1134" y="878"/>
                </a:cubicBezTo>
                <a:cubicBezTo>
                  <a:pt x="1134" y="895"/>
                  <a:pt x="1203" y="929"/>
                  <a:pt x="1254" y="947"/>
                </a:cubicBezTo>
                <a:cubicBezTo>
                  <a:pt x="1254" y="947"/>
                  <a:pt x="1254" y="947"/>
                  <a:pt x="1254" y="947"/>
                </a:cubicBezTo>
                <a:cubicBezTo>
                  <a:pt x="1409" y="998"/>
                  <a:pt x="1461" y="1084"/>
                  <a:pt x="1461" y="1188"/>
                </a:cubicBezTo>
                <a:cubicBezTo>
                  <a:pt x="1461" y="1188"/>
                  <a:pt x="1461" y="1188"/>
                  <a:pt x="1461" y="1188"/>
                </a:cubicBezTo>
                <a:cubicBezTo>
                  <a:pt x="1461" y="1308"/>
                  <a:pt x="1375" y="1394"/>
                  <a:pt x="1272" y="1429"/>
                </a:cubicBezTo>
                <a:cubicBezTo>
                  <a:pt x="1272" y="1429"/>
                  <a:pt x="1272" y="1429"/>
                  <a:pt x="1272" y="1549"/>
                </a:cubicBezTo>
                <a:cubicBezTo>
                  <a:pt x="1272" y="1549"/>
                  <a:pt x="1272" y="1549"/>
                  <a:pt x="1100" y="1549"/>
                </a:cubicBezTo>
                <a:close/>
                <a:moveTo>
                  <a:pt x="1168" y="17"/>
                </a:moveTo>
                <a:cubicBezTo>
                  <a:pt x="653" y="17"/>
                  <a:pt x="223" y="396"/>
                  <a:pt x="155" y="912"/>
                </a:cubicBezTo>
                <a:cubicBezTo>
                  <a:pt x="0" y="912"/>
                  <a:pt x="0" y="912"/>
                  <a:pt x="0" y="912"/>
                </a:cubicBezTo>
                <a:cubicBezTo>
                  <a:pt x="241" y="1153"/>
                  <a:pt x="241" y="1153"/>
                  <a:pt x="241" y="1153"/>
                </a:cubicBezTo>
                <a:cubicBezTo>
                  <a:pt x="481" y="912"/>
                  <a:pt x="481" y="912"/>
                  <a:pt x="481" y="912"/>
                </a:cubicBezTo>
                <a:cubicBezTo>
                  <a:pt x="327" y="912"/>
                  <a:pt x="327" y="912"/>
                  <a:pt x="327" y="912"/>
                </a:cubicBezTo>
                <a:cubicBezTo>
                  <a:pt x="378" y="602"/>
                  <a:pt x="584" y="344"/>
                  <a:pt x="876" y="241"/>
                </a:cubicBezTo>
                <a:cubicBezTo>
                  <a:pt x="1323" y="68"/>
                  <a:pt x="1821" y="310"/>
                  <a:pt x="1993" y="757"/>
                </a:cubicBezTo>
                <a:cubicBezTo>
                  <a:pt x="2148" y="1205"/>
                  <a:pt x="1925" y="1704"/>
                  <a:pt x="1461" y="1876"/>
                </a:cubicBezTo>
                <a:cubicBezTo>
                  <a:pt x="1014" y="2031"/>
                  <a:pt x="516" y="1808"/>
                  <a:pt x="361" y="1343"/>
                </a:cubicBezTo>
                <a:cubicBezTo>
                  <a:pt x="206" y="1412"/>
                  <a:pt x="206" y="1412"/>
                  <a:pt x="206" y="1412"/>
                </a:cubicBezTo>
                <a:cubicBezTo>
                  <a:pt x="344" y="1825"/>
                  <a:pt x="739" y="2100"/>
                  <a:pt x="1186" y="2100"/>
                </a:cubicBezTo>
                <a:cubicBezTo>
                  <a:pt x="1753" y="2083"/>
                  <a:pt x="2217" y="1618"/>
                  <a:pt x="2217" y="1050"/>
                </a:cubicBezTo>
                <a:cubicBezTo>
                  <a:pt x="2199" y="465"/>
                  <a:pt x="1736" y="0"/>
                  <a:pt x="1168" y="17"/>
                </a:cubicBezTo>
                <a:close/>
              </a:path>
            </a:pathLst>
          </a:custGeom>
          <a:solidFill>
            <a:schemeClr val="tx2"/>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 name="Text Placeholder 2">
            <a:extLst>
              <a:ext uri="{FF2B5EF4-FFF2-40B4-BE49-F238E27FC236}">
                <a16:creationId xmlns:a16="http://schemas.microsoft.com/office/drawing/2014/main" id="{E1A91F43-A737-4C75-BE9C-6C66F6EAFBDA}"/>
              </a:ext>
            </a:extLst>
          </p:cNvPr>
          <p:cNvSpPr txBox="1">
            <a:spLocks/>
          </p:cNvSpPr>
          <p:nvPr/>
        </p:nvSpPr>
        <p:spPr>
          <a:xfrm>
            <a:off x="475618" y="2316479"/>
            <a:ext cx="5486399" cy="2449233"/>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Set an end-customer price for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Provide guidance for pricing rules of different Azure services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Calculate the estimated monthly cost for customer workloads in Azure.</a:t>
            </a:r>
          </a:p>
        </p:txBody>
      </p:sp>
      <p:sp>
        <p:nvSpPr>
          <p:cNvPr id="17" name="Text Placeholder 12">
            <a:extLst>
              <a:ext uri="{FF2B5EF4-FFF2-40B4-BE49-F238E27FC236}">
                <a16:creationId xmlns:a16="http://schemas.microsoft.com/office/drawing/2014/main" id="{DC7661B9-84FB-43FB-AD5B-D6309EB99965}"/>
              </a:ext>
            </a:extLst>
          </p:cNvPr>
          <p:cNvSpPr txBox="1">
            <a:spLocks/>
          </p:cNvSpPr>
          <p:nvPr/>
        </p:nvSpPr>
        <p:spPr>
          <a:xfrm>
            <a:off x="6484939" y="2316479"/>
            <a:ext cx="5486399" cy="4453621"/>
          </a:xfrm>
          <a:prstGeom prst="rect">
            <a:avLst/>
          </a:prstGeom>
        </p:spPr>
        <p:txBody>
          <a:bodyPr lIns="0" tIns="0" rIns="0" bIns="0">
            <a:no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Define the billing rules between</a:t>
            </a:r>
            <a:br>
              <a:rPr kumimoji="0" lang="en-US" sz="2200" b="0" i="0" u="none" strike="noStrike" kern="1200" cap="none" spc="0" normalizeH="0" baseline="0" noProof="0" dirty="0">
                <a:ln>
                  <a:noFill/>
                </a:ln>
                <a:solidFill>
                  <a:srgbClr val="505050"/>
                </a:solidFill>
                <a:effectLst/>
                <a:uLnTx/>
                <a:uFillTx/>
                <a:latin typeface="Segoe UI Light"/>
                <a:ea typeface="+mn-ea"/>
                <a:cs typeface="+mn-cs"/>
              </a:rPr>
            </a:br>
            <a:r>
              <a:rPr kumimoji="0" lang="en-US" sz="2200" b="0" i="0" u="none" strike="noStrike" kern="1200" cap="none" spc="0" normalizeH="0" baseline="0" noProof="0" dirty="0">
                <a:ln>
                  <a:noFill/>
                </a:ln>
                <a:solidFill>
                  <a:srgbClr val="505050"/>
                </a:solidFill>
                <a:effectLst/>
                <a:uLnTx/>
                <a:uFillTx/>
                <a:latin typeface="Segoe UI Light"/>
                <a:ea typeface="+mn-ea"/>
                <a:cs typeface="+mn-cs"/>
              </a:rPr>
              <a:t>end-customer and CSP Partner</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Provide consumption analysis capabilities to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Pay invoice from Microsoft (CSP Direct) or from Distributor (CSP Indirect) based on the consumption of all customers</a:t>
            </a:r>
          </a:p>
          <a:p>
            <a:pPr marL="346075" marR="0" lvl="1" indent="-346075" algn="l" defTabSz="932384" rtl="0" eaLnBrk="1" fontAlgn="auto" latinLnBrk="0" hangingPunct="1">
              <a:lnSpc>
                <a:spcPct val="100000"/>
              </a:lnSpc>
              <a:spcBef>
                <a:spcPts val="1200"/>
              </a:spcBef>
              <a:spcAft>
                <a:spcPts val="0"/>
              </a:spcAft>
              <a:buClrTx/>
              <a:buSzPct val="90000"/>
              <a:buFont typeface="Arial" pitchFamily="34" charset="0"/>
              <a:buChar char="•"/>
              <a:tabLst/>
              <a:defRPr/>
            </a:pPr>
            <a:r>
              <a:rPr kumimoji="0" lang="en-US" sz="2200" b="0" i="0" u="none" strike="noStrike" kern="1200" cap="none" spc="0" normalizeH="0" baseline="0" noProof="0" dirty="0">
                <a:ln>
                  <a:noFill/>
                </a:ln>
                <a:solidFill>
                  <a:srgbClr val="505050"/>
                </a:solidFill>
                <a:effectLst/>
                <a:uLnTx/>
                <a:uFillTx/>
                <a:latin typeface="Segoe UI Light"/>
                <a:ea typeface="+mn-ea"/>
                <a:cs typeface="+mn-cs"/>
              </a:rPr>
              <a:t>Manage billing disputes and escalate billing issues to Partner Center support team.</a:t>
            </a:r>
          </a:p>
        </p:txBody>
      </p:sp>
      <p:sp>
        <p:nvSpPr>
          <p:cNvPr id="18" name="Text Placeholder 2">
            <a:extLst>
              <a:ext uri="{FF2B5EF4-FFF2-40B4-BE49-F238E27FC236}">
                <a16:creationId xmlns:a16="http://schemas.microsoft.com/office/drawing/2014/main" id="{45A8931C-A322-46EA-8B08-D54A7DDFC85B}"/>
              </a:ext>
            </a:extLst>
          </p:cNvPr>
          <p:cNvSpPr txBox="1">
            <a:spLocks/>
          </p:cNvSpPr>
          <p:nvPr/>
        </p:nvSpPr>
        <p:spPr>
          <a:xfrm>
            <a:off x="475618" y="1558544"/>
            <a:ext cx="5486399" cy="683264"/>
          </a:xfrm>
          <a:prstGeom prst="rect">
            <a:avLst/>
          </a:prstGeom>
          <a:solidFill>
            <a:schemeClr val="accent1"/>
          </a:solidFill>
        </p:spPr>
        <p:txBody>
          <a:bodyPr lIns="182880" tIns="146304" rIns="182880" bIns="146304">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Manage Azure pricing</a:t>
            </a:r>
          </a:p>
        </p:txBody>
      </p:sp>
      <p:sp>
        <p:nvSpPr>
          <p:cNvPr id="19" name="Text Placeholder 12">
            <a:extLst>
              <a:ext uri="{FF2B5EF4-FFF2-40B4-BE49-F238E27FC236}">
                <a16:creationId xmlns:a16="http://schemas.microsoft.com/office/drawing/2014/main" id="{AB96C945-57EC-4290-A35C-098EF1A3442D}"/>
              </a:ext>
            </a:extLst>
          </p:cNvPr>
          <p:cNvSpPr txBox="1">
            <a:spLocks/>
          </p:cNvSpPr>
          <p:nvPr/>
        </p:nvSpPr>
        <p:spPr>
          <a:xfrm>
            <a:off x="6484939" y="1558544"/>
            <a:ext cx="5486399" cy="683264"/>
          </a:xfrm>
          <a:prstGeom prst="rect">
            <a:avLst/>
          </a:prstGeom>
          <a:solidFill>
            <a:schemeClr val="accent2"/>
          </a:solidFill>
        </p:spPr>
        <p:txBody>
          <a:bodyPr lIns="182880" tIns="146304" rIns="182880" bIns="146304">
            <a:spAutoFit/>
          </a:bodyPr>
          <a:lst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2856"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244" kern="1200" spc="0" baseline="0">
                <a:solidFill>
                  <a:schemeClr val="tx2"/>
                </a:solidFill>
                <a:latin typeface="+mj-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0" algn="l" defTabSz="932384"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FFFFFF"/>
                </a:solidFill>
                <a:effectLst/>
                <a:uLnTx/>
                <a:uFillTx/>
                <a:latin typeface="Segoe UI Light"/>
                <a:ea typeface="+mn-ea"/>
                <a:cs typeface="+mn-cs"/>
              </a:rPr>
              <a:t>Manage Azure billing</a:t>
            </a:r>
          </a:p>
        </p:txBody>
      </p:sp>
      <p:cxnSp>
        <p:nvCxnSpPr>
          <p:cNvPr id="20" name="Straight Connector 19">
            <a:extLst>
              <a:ext uri="{FF2B5EF4-FFF2-40B4-BE49-F238E27FC236}">
                <a16:creationId xmlns:a16="http://schemas.microsoft.com/office/drawing/2014/main" id="{B295446D-90FB-4D0F-9428-1711EFB52709}"/>
              </a:ext>
            </a:extLst>
          </p:cNvPr>
          <p:cNvCxnSpPr>
            <a:cxnSpLocks/>
          </p:cNvCxnSpPr>
          <p:nvPr/>
        </p:nvCxnSpPr>
        <p:spPr>
          <a:xfrm flipV="1">
            <a:off x="6223478" y="1558544"/>
            <a:ext cx="0" cy="4964176"/>
          </a:xfrm>
          <a:prstGeom prst="line">
            <a:avLst/>
          </a:prstGeom>
          <a:ln w="6350">
            <a:solidFill>
              <a:schemeClr val="bg1">
                <a:lumMod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AAD242E-3B4D-41F7-8737-83B1BC7A7EF9}"/>
              </a:ext>
            </a:extLst>
          </p:cNvPr>
          <p:cNvSpPr/>
          <p:nvPr/>
        </p:nvSpPr>
        <p:spPr>
          <a:xfrm>
            <a:off x="653644" y="1592400"/>
            <a:ext cx="182742" cy="615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spAutoFit/>
          </a:bodyPr>
          <a:lstStyle/>
          <a:p>
            <a:pPr marL="0" marR="0" lvl="0" indent="0" algn="ctr" defTabSz="1244600" rtl="0" eaLnBrk="1" fontAlgn="auto" latinLnBrk="0" hangingPunct="1">
              <a:lnSpc>
                <a:spcPct val="100000"/>
              </a:lnSpc>
              <a:spcBef>
                <a:spcPct val="0"/>
              </a:spcBef>
              <a:spcAft>
                <a:spcPct val="35000"/>
              </a:spcAft>
              <a:buClrTx/>
              <a:buSzTx/>
              <a:buFontTx/>
              <a:buNone/>
              <a:tabLst/>
              <a:defRPr/>
            </a:pPr>
            <a:r>
              <a:rPr kumimoji="0" lang="en-IN" sz="4000" b="0" i="0" u="none" strike="noStrike" kern="1200" cap="none" spc="0" normalizeH="0" baseline="0" noProof="0" dirty="0">
                <a:ln>
                  <a:noFill/>
                </a:ln>
                <a:solidFill>
                  <a:srgbClr val="FFFFFF"/>
                </a:solidFill>
                <a:effectLst/>
                <a:uLnTx/>
                <a:uFillTx/>
                <a:latin typeface="Segoe UI Light"/>
                <a:ea typeface="+mn-ea"/>
                <a:cs typeface="+mn-cs"/>
              </a:rPr>
              <a:t>1</a:t>
            </a:r>
          </a:p>
        </p:txBody>
      </p:sp>
      <p:sp>
        <p:nvSpPr>
          <p:cNvPr id="26" name="Rectangle 25">
            <a:extLst>
              <a:ext uri="{FF2B5EF4-FFF2-40B4-BE49-F238E27FC236}">
                <a16:creationId xmlns:a16="http://schemas.microsoft.com/office/drawing/2014/main" id="{C0562090-DD72-4821-82CF-4D8E722B71F5}"/>
              </a:ext>
            </a:extLst>
          </p:cNvPr>
          <p:cNvSpPr/>
          <p:nvPr/>
        </p:nvSpPr>
        <p:spPr>
          <a:xfrm>
            <a:off x="6622088" y="1592400"/>
            <a:ext cx="264496" cy="615553"/>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0" tIns="0" rIns="0" bIns="0" numCol="1" spcCol="1270" anchor="ctr" anchorCtr="0">
            <a:spAutoFit/>
          </a:bodyPr>
          <a:lstStyle/>
          <a:p>
            <a:pPr marL="0" marR="0" lvl="0" indent="0" algn="ctr" defTabSz="1244600" rtl="0" eaLnBrk="1" fontAlgn="auto" latinLnBrk="0" hangingPunct="1">
              <a:lnSpc>
                <a:spcPct val="100000"/>
              </a:lnSpc>
              <a:spcBef>
                <a:spcPct val="0"/>
              </a:spcBef>
              <a:spcAft>
                <a:spcPct val="35000"/>
              </a:spcAft>
              <a:buClrTx/>
              <a:buSzTx/>
              <a:buFontTx/>
              <a:buNone/>
              <a:tabLst/>
              <a:defRPr/>
            </a:pPr>
            <a:r>
              <a:rPr kumimoji="0" lang="en-IN" sz="4000" b="0" i="0" u="none" strike="noStrike" kern="1200" cap="none" spc="0" normalizeH="0" baseline="0" noProof="0" dirty="0">
                <a:ln>
                  <a:noFill/>
                </a:ln>
                <a:solidFill>
                  <a:srgbClr val="FFFFFF"/>
                </a:solidFill>
                <a:effectLst/>
                <a:uLnTx/>
                <a:uFillTx/>
                <a:latin typeface="Segoe UI Light"/>
                <a:ea typeface="+mn-ea"/>
                <a:cs typeface="+mn-cs"/>
              </a:rPr>
              <a:t>2</a:t>
            </a:r>
          </a:p>
        </p:txBody>
      </p:sp>
    </p:spTree>
    <p:extLst>
      <p:ext uri="{BB962C8B-B14F-4D97-AF65-F5344CB8AC3E}">
        <p14:creationId xmlns:p14="http://schemas.microsoft.com/office/powerpoint/2010/main" val="261906507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82EC4-940F-4811-B609-F9EABB847827}"/>
              </a:ext>
            </a:extLst>
          </p:cNvPr>
          <p:cNvSpPr>
            <a:spLocks noGrp="1"/>
          </p:cNvSpPr>
          <p:nvPr>
            <p:ph type="title"/>
          </p:nvPr>
        </p:nvSpPr>
        <p:spPr/>
        <p:txBody>
          <a:bodyPr/>
          <a:lstStyle/>
          <a:p>
            <a:r>
              <a:rPr lang="en-US" dirty="0"/>
              <a:t>Possible integrations</a:t>
            </a:r>
          </a:p>
        </p:txBody>
      </p:sp>
      <p:sp>
        <p:nvSpPr>
          <p:cNvPr id="3" name="Text Placeholder 2">
            <a:extLst>
              <a:ext uri="{FF2B5EF4-FFF2-40B4-BE49-F238E27FC236}">
                <a16:creationId xmlns:a16="http://schemas.microsoft.com/office/drawing/2014/main" id="{D356B255-76B6-4C76-A819-356A34D99154}"/>
              </a:ext>
            </a:extLst>
          </p:cNvPr>
          <p:cNvSpPr>
            <a:spLocks noGrp="1"/>
          </p:cNvSpPr>
          <p:nvPr>
            <p:ph type="body" sz="quarter" idx="10"/>
          </p:nvPr>
        </p:nvSpPr>
        <p:spPr>
          <a:xfrm>
            <a:off x="295367" y="1152144"/>
            <a:ext cx="11887200" cy="3568797"/>
          </a:xfrm>
        </p:spPr>
        <p:txBody>
          <a:bodyPr/>
          <a:lstStyle/>
          <a:p>
            <a:pPr marL="457200" indent="-457200">
              <a:buFont typeface="Arial" panose="020B0604020202020204" pitchFamily="34" charset="0"/>
              <a:buChar char="•"/>
            </a:pPr>
            <a:r>
              <a:rPr lang="en-US" dirty="0"/>
              <a:t>Integration with Partner Center – billing, customer provisioning</a:t>
            </a:r>
          </a:p>
          <a:p>
            <a:pPr marL="457200" lvl="1" indent="-457200">
              <a:buFont typeface="Arial" panose="020B0604020202020204" pitchFamily="34" charset="0"/>
              <a:buChar char="•"/>
            </a:pPr>
            <a:r>
              <a:rPr lang="en-US" dirty="0"/>
              <a:t>Partner Center REST API</a:t>
            </a:r>
          </a:p>
          <a:p>
            <a:pPr marL="457200" lvl="1" indent="-457200">
              <a:buFont typeface="Arial" panose="020B0604020202020204" pitchFamily="34" charset="0"/>
              <a:buChar char="•"/>
            </a:pPr>
            <a:r>
              <a:rPr lang="en-US" dirty="0"/>
              <a:t>Partner Center SDK</a:t>
            </a:r>
          </a:p>
          <a:p>
            <a:pPr marL="457200" indent="-457200">
              <a:buFont typeface="Arial" panose="020B0604020202020204" pitchFamily="34" charset="0"/>
              <a:buChar char="•"/>
            </a:pPr>
            <a:r>
              <a:rPr lang="en-US" dirty="0"/>
              <a:t>Integration on the Azure level – service deployment, policies, customer identity management etc.</a:t>
            </a:r>
          </a:p>
          <a:p>
            <a:pPr marL="457200" lvl="1" indent="-457200">
              <a:buFont typeface="Arial" panose="020B0604020202020204" pitchFamily="34" charset="0"/>
              <a:buChar char="•"/>
            </a:pPr>
            <a:r>
              <a:rPr lang="en-US" dirty="0"/>
              <a:t>Azure Resource Manager APIs</a:t>
            </a:r>
          </a:p>
          <a:p>
            <a:pPr marL="457200" lvl="1" indent="-457200">
              <a:buFont typeface="Arial" panose="020B0604020202020204" pitchFamily="34" charset="0"/>
              <a:buChar char="•"/>
            </a:pPr>
            <a:r>
              <a:rPr lang="en-US" dirty="0"/>
              <a:t>Azure GRAPH APIs</a:t>
            </a:r>
          </a:p>
          <a:p>
            <a:r>
              <a:rPr lang="en-US" dirty="0"/>
              <a:t>More details: </a:t>
            </a:r>
            <a:r>
              <a:rPr lang="en-US" dirty="0">
                <a:hlinkClick r:id="rId2"/>
              </a:rPr>
              <a:t>link</a:t>
            </a:r>
            <a:endParaRPr lang="en-US" b="1" dirty="0"/>
          </a:p>
        </p:txBody>
      </p:sp>
    </p:spTree>
    <p:extLst>
      <p:ext uri="{BB962C8B-B14F-4D97-AF65-F5344CB8AC3E}">
        <p14:creationId xmlns:p14="http://schemas.microsoft.com/office/powerpoint/2010/main" val="56192964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D1A33-F7A2-4CC3-909E-CA5C5A9EFFFA}"/>
              </a:ext>
            </a:extLst>
          </p:cNvPr>
          <p:cNvSpPr>
            <a:spLocks noGrp="1"/>
          </p:cNvSpPr>
          <p:nvPr>
            <p:ph type="title"/>
          </p:nvPr>
        </p:nvSpPr>
        <p:spPr/>
        <p:txBody>
          <a:bodyPr/>
          <a:lstStyle/>
          <a:p>
            <a:r>
              <a:rPr lang="en-US" dirty="0"/>
              <a:t>Azure IaaS</a:t>
            </a:r>
          </a:p>
        </p:txBody>
      </p:sp>
    </p:spTree>
    <p:extLst>
      <p:ext uri="{BB962C8B-B14F-4D97-AF65-F5344CB8AC3E}">
        <p14:creationId xmlns:p14="http://schemas.microsoft.com/office/powerpoint/2010/main" val="31537129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E866B6-8ED6-4A58-8918-0338EC8A7C0F}"/>
              </a:ext>
            </a:extLst>
          </p:cNvPr>
          <p:cNvPicPr>
            <a:picLocks noChangeAspect="1"/>
          </p:cNvPicPr>
          <p:nvPr/>
        </p:nvPicPr>
        <p:blipFill>
          <a:blip r:embed="rId2"/>
          <a:stretch>
            <a:fillRect/>
          </a:stretch>
        </p:blipFill>
        <p:spPr>
          <a:xfrm>
            <a:off x="0" y="0"/>
            <a:ext cx="12436475" cy="7206649"/>
          </a:xfrm>
          <a:prstGeom prst="rect">
            <a:avLst/>
          </a:prstGeom>
        </p:spPr>
      </p:pic>
    </p:spTree>
    <p:extLst>
      <p:ext uri="{BB962C8B-B14F-4D97-AF65-F5344CB8AC3E}">
        <p14:creationId xmlns:p14="http://schemas.microsoft.com/office/powerpoint/2010/main" val="40644053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75482" y="295731"/>
            <a:ext cx="11282349" cy="917444"/>
          </a:xfrm>
        </p:spPr>
        <p:txBody>
          <a:bodyPr vert="horz" wrap="square" lIns="182854" tIns="146283" rIns="182854" bIns="146283" rtlCol="0" anchor="t">
            <a:noAutofit/>
          </a:bodyPr>
          <a:lstStyle/>
          <a:p>
            <a:r>
              <a:rPr lang="en-US" dirty="0">
                <a:gradFill>
                  <a:gsLst>
                    <a:gs pos="51000">
                      <a:schemeClr val="tx1"/>
                    </a:gs>
                    <a:gs pos="100000">
                      <a:schemeClr val="tx1"/>
                    </a:gs>
                  </a:gsLst>
                  <a:lin ang="5400000" scaled="0"/>
                </a:gradFill>
              </a:rPr>
              <a:t>Core components of Azure IaaS </a:t>
            </a:r>
            <a:endParaRPr lang="en-US" i="1" dirty="0">
              <a:gradFill>
                <a:gsLst>
                  <a:gs pos="51000">
                    <a:schemeClr val="tx1"/>
                  </a:gs>
                  <a:gs pos="100000">
                    <a:schemeClr val="tx1"/>
                  </a:gs>
                </a:gsLst>
                <a:lin ang="5400000" scaled="0"/>
              </a:gradFill>
            </a:endParaRPr>
          </a:p>
        </p:txBody>
      </p:sp>
      <p:grpSp>
        <p:nvGrpSpPr>
          <p:cNvPr id="3" name="Group 2"/>
          <p:cNvGrpSpPr/>
          <p:nvPr/>
        </p:nvGrpSpPr>
        <p:grpSpPr>
          <a:xfrm>
            <a:off x="282382" y="2156283"/>
            <a:ext cx="2634884" cy="4092396"/>
            <a:chOff x="281540" y="1796263"/>
            <a:chExt cx="2635258" cy="4092976"/>
          </a:xfrm>
        </p:grpSpPr>
        <p:grpSp>
          <p:nvGrpSpPr>
            <p:cNvPr id="77" name="Group 76"/>
            <p:cNvGrpSpPr/>
            <p:nvPr/>
          </p:nvGrpSpPr>
          <p:grpSpPr>
            <a:xfrm>
              <a:off x="456638" y="1796263"/>
              <a:ext cx="2460160" cy="1762890"/>
              <a:chOff x="339365" y="2658685"/>
              <a:chExt cx="2460509" cy="1762890"/>
            </a:xfrm>
          </p:grpSpPr>
          <p:sp>
            <p:nvSpPr>
              <p:cNvPr id="16" name="Rectangle 15"/>
              <p:cNvSpPr/>
              <p:nvPr/>
            </p:nvSpPr>
            <p:spPr bwMode="auto">
              <a:xfrm>
                <a:off x="339365" y="3904490"/>
                <a:ext cx="2286000" cy="517085"/>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Compute</a:t>
                </a:r>
              </a:p>
            </p:txBody>
          </p:sp>
          <p:pic>
            <p:nvPicPr>
              <p:cNvPr id="23" name="Picture 22"/>
              <p:cNvPicPr>
                <a:picLocks noChangeAspect="1"/>
              </p:cNvPicPr>
              <p:nvPr/>
            </p:nvPicPr>
            <p:blipFill>
              <a:blip r:embed="rId3"/>
              <a:stretch>
                <a:fillRect/>
              </a:stretch>
            </p:blipFill>
            <p:spPr>
              <a:xfrm>
                <a:off x="350248" y="2658685"/>
                <a:ext cx="1043201" cy="773996"/>
              </a:xfrm>
              <a:prstGeom prst="rect">
                <a:avLst/>
              </a:prstGeom>
            </p:spPr>
          </p:pic>
          <p:cxnSp>
            <p:nvCxnSpPr>
              <p:cNvPr id="31" name="Straight Connector 30"/>
              <p:cNvCxnSpPr/>
              <p:nvPr/>
            </p:nvCxnSpPr>
            <p:spPr>
              <a:xfrm>
                <a:off x="361474"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TextBox 107"/>
            <p:cNvSpPr txBox="1"/>
            <p:nvPr/>
          </p:nvSpPr>
          <p:spPr>
            <a:xfrm>
              <a:off x="281540" y="3851404"/>
              <a:ext cx="1980919" cy="2037835"/>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Virtual machines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Availability sets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VM Scale Sets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4" name="Group 3"/>
          <p:cNvGrpSpPr/>
          <p:nvPr/>
        </p:nvGrpSpPr>
        <p:grpSpPr>
          <a:xfrm>
            <a:off x="5518001" y="2156282"/>
            <a:ext cx="2708408" cy="4255411"/>
            <a:chOff x="2916798" y="1790199"/>
            <a:chExt cx="2708792" cy="4256014"/>
          </a:xfrm>
        </p:grpSpPr>
        <p:grpSp>
          <p:nvGrpSpPr>
            <p:cNvPr id="78" name="Group 77"/>
            <p:cNvGrpSpPr/>
            <p:nvPr/>
          </p:nvGrpSpPr>
          <p:grpSpPr>
            <a:xfrm>
              <a:off x="3083938" y="1790199"/>
              <a:ext cx="2447994" cy="1794005"/>
              <a:chOff x="2967037" y="2652997"/>
              <a:chExt cx="2448340" cy="1794259"/>
            </a:xfrm>
          </p:grpSpPr>
          <p:sp>
            <p:nvSpPr>
              <p:cNvPr id="32" name="Rectangle 31"/>
              <p:cNvSpPr/>
              <p:nvPr/>
            </p:nvSpPr>
            <p:spPr bwMode="auto">
              <a:xfrm>
                <a:off x="2967037" y="3930098"/>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Networking</a:t>
                </a:r>
              </a:p>
            </p:txBody>
          </p:sp>
          <p:cxnSp>
            <p:nvCxnSpPr>
              <p:cNvPr id="35" name="Straight Connector 34"/>
              <p:cNvCxnSpPr/>
              <p:nvPr/>
            </p:nvCxnSpPr>
            <p:spPr>
              <a:xfrm>
                <a:off x="2976977"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stretch>
                <a:fillRect/>
              </a:stretch>
            </p:blipFill>
            <p:spPr>
              <a:xfrm>
                <a:off x="2982473" y="2652997"/>
                <a:ext cx="723157" cy="711092"/>
              </a:xfrm>
              <a:prstGeom prst="rect">
                <a:avLst/>
              </a:prstGeom>
            </p:spPr>
          </p:pic>
        </p:grpSp>
        <p:sp>
          <p:nvSpPr>
            <p:cNvPr id="109" name="TextBox 108"/>
            <p:cNvSpPr txBox="1"/>
            <p:nvPr/>
          </p:nvSpPr>
          <p:spPr>
            <a:xfrm>
              <a:off x="2916798" y="3851405"/>
              <a:ext cx="2708792" cy="2194808"/>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Virtual networks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VPN, ExpressRoute</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Load Balancer </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DNS, Traffic Manager</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5" name="Group 4"/>
          <p:cNvGrpSpPr/>
          <p:nvPr/>
        </p:nvGrpSpPr>
        <p:grpSpPr>
          <a:xfrm>
            <a:off x="2905500" y="2237279"/>
            <a:ext cx="2618923" cy="4275141"/>
            <a:chOff x="5527766" y="1867789"/>
            <a:chExt cx="2619295" cy="4275748"/>
          </a:xfrm>
        </p:grpSpPr>
        <p:grpSp>
          <p:nvGrpSpPr>
            <p:cNvPr id="79" name="Group 78"/>
            <p:cNvGrpSpPr/>
            <p:nvPr/>
          </p:nvGrpSpPr>
          <p:grpSpPr>
            <a:xfrm>
              <a:off x="5699069" y="1867789"/>
              <a:ext cx="2447992" cy="1691364"/>
              <a:chOff x="5582540" y="2730598"/>
              <a:chExt cx="2448340" cy="1691604"/>
            </a:xfrm>
          </p:grpSpPr>
          <p:sp>
            <p:nvSpPr>
              <p:cNvPr id="36" name="Rectangle 35"/>
              <p:cNvSpPr/>
              <p:nvPr/>
            </p:nvSpPr>
            <p:spPr bwMode="auto">
              <a:xfrm>
                <a:off x="5582540" y="3905044"/>
                <a:ext cx="2286000"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ctr"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Storage</a:t>
                </a:r>
              </a:p>
            </p:txBody>
          </p:sp>
          <p:cxnSp>
            <p:nvCxnSpPr>
              <p:cNvPr id="39" name="Straight Connector 3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5"/>
              <a:stretch>
                <a:fillRect/>
              </a:stretch>
            </p:blipFill>
            <p:spPr>
              <a:xfrm>
                <a:off x="5612710" y="2730598"/>
                <a:ext cx="800717" cy="555889"/>
              </a:xfrm>
              <a:prstGeom prst="rect">
                <a:avLst/>
              </a:prstGeom>
            </p:spPr>
          </p:pic>
        </p:grpSp>
        <p:sp>
          <p:nvSpPr>
            <p:cNvPr id="110" name="TextBox 109"/>
            <p:cNvSpPr txBox="1"/>
            <p:nvPr/>
          </p:nvSpPr>
          <p:spPr>
            <a:xfrm>
              <a:off x="5527766" y="3851404"/>
              <a:ext cx="2539218"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Disks </a:t>
              </a:r>
              <a:br>
                <a:rPr lang="en-US" kern="0">
                  <a:gradFill>
                    <a:gsLst>
                      <a:gs pos="51000">
                        <a:srgbClr val="FFFFFF"/>
                      </a:gs>
                      <a:gs pos="100000">
                        <a:srgbClr val="FFFFFF"/>
                      </a:gs>
                    </a:gsLst>
                    <a:lin ang="5400000" scaled="0"/>
                  </a:gradFill>
                  <a:latin typeface="Segoe UI"/>
                </a:rPr>
              </a:br>
              <a:r>
                <a:rPr lang="en-US" kern="0">
                  <a:gradFill>
                    <a:gsLst>
                      <a:gs pos="51000">
                        <a:srgbClr val="FFFFFF"/>
                      </a:gs>
                      <a:gs pos="100000">
                        <a:srgbClr val="FFFFFF"/>
                      </a:gs>
                    </a:gsLst>
                    <a:lin ang="5400000" scaled="0"/>
                  </a:gradFill>
                  <a:latin typeface="Segoe UI"/>
                </a:rPr>
                <a:t>(Standard, premium)</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Blob storage </a:t>
              </a:r>
              <a:br>
                <a:rPr lang="en-US" kern="0">
                  <a:gradFill>
                    <a:gsLst>
                      <a:gs pos="51000">
                        <a:srgbClr val="FFFFFF"/>
                      </a:gs>
                      <a:gs pos="100000">
                        <a:srgbClr val="FFFFFF"/>
                      </a:gs>
                    </a:gsLst>
                    <a:lin ang="5400000" scaled="0"/>
                  </a:gradFill>
                  <a:latin typeface="Segoe UI"/>
                </a:rPr>
              </a:br>
              <a:r>
                <a:rPr lang="en-US" kern="0">
                  <a:gradFill>
                    <a:gsLst>
                      <a:gs pos="51000">
                        <a:srgbClr val="FFFFFF"/>
                      </a:gs>
                      <a:gs pos="100000">
                        <a:srgbClr val="FFFFFF"/>
                      </a:gs>
                    </a:gsLst>
                    <a:lin ang="5400000" scaled="0"/>
                  </a:gradFill>
                  <a:latin typeface="Segoe UI"/>
                </a:rPr>
                <a:t>(Hot, cool)</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Files</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Etc.</a:t>
              </a:r>
            </a:p>
          </p:txBody>
        </p:sp>
      </p:grpSp>
      <p:grpSp>
        <p:nvGrpSpPr>
          <p:cNvPr id="6" name="Group 5"/>
          <p:cNvGrpSpPr/>
          <p:nvPr/>
        </p:nvGrpSpPr>
        <p:grpSpPr>
          <a:xfrm>
            <a:off x="8878454" y="2231383"/>
            <a:ext cx="2621042" cy="4281035"/>
            <a:chOff x="8113813" y="1861895"/>
            <a:chExt cx="2621413" cy="4281643"/>
          </a:xfrm>
        </p:grpSpPr>
        <p:grpSp>
          <p:nvGrpSpPr>
            <p:cNvPr id="67" name="Group 66"/>
            <p:cNvGrpSpPr/>
            <p:nvPr/>
          </p:nvGrpSpPr>
          <p:grpSpPr>
            <a:xfrm>
              <a:off x="8275800" y="2913414"/>
              <a:ext cx="2459426" cy="645741"/>
              <a:chOff x="5571105" y="3776369"/>
              <a:chExt cx="2459775" cy="645833"/>
            </a:xfrm>
          </p:grpSpPr>
          <p:sp>
            <p:nvSpPr>
              <p:cNvPr id="68" name="Rectangle 67"/>
              <p:cNvSpPr/>
              <p:nvPr/>
            </p:nvSpPr>
            <p:spPr bwMode="auto">
              <a:xfrm>
                <a:off x="5571105" y="3905044"/>
                <a:ext cx="2459775" cy="517158"/>
              </a:xfrm>
              <a:prstGeom prst="rect">
                <a:avLst/>
              </a:prstGeom>
              <a:ln w="12700">
                <a:no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6623" rIns="0" bIns="46623" numCol="1" rtlCol="0" anchor="t" anchorCtr="0" compatLnSpc="1">
                <a:prstTxWarp prst="textNoShape">
                  <a:avLst/>
                </a:prstTxWarp>
              </a:bodyPr>
              <a:lstStyle/>
              <a:p>
                <a:pPr defTabSz="932114" fontAlgn="base">
                  <a:lnSpc>
                    <a:spcPct val="90000"/>
                  </a:lnSpc>
                  <a:spcBef>
                    <a:spcPct val="0"/>
                  </a:spcBef>
                  <a:spcAft>
                    <a:spcPct val="0"/>
                  </a:spcAft>
                  <a:defRPr/>
                </a:pPr>
                <a:r>
                  <a:rPr lang="en-US" sz="3199" kern="0">
                    <a:gradFill>
                      <a:gsLst>
                        <a:gs pos="51000">
                          <a:srgbClr val="FFFFFF"/>
                        </a:gs>
                        <a:gs pos="100000">
                          <a:srgbClr val="FFFFFF"/>
                        </a:gs>
                      </a:gsLst>
                      <a:lin ang="5400000" scaled="0"/>
                    </a:gradFill>
                    <a:latin typeface="Segoe Pro Display Light" panose="020B0302040504020203" pitchFamily="34" charset="0"/>
                  </a:rPr>
                  <a:t>Management</a:t>
                </a:r>
              </a:p>
            </p:txBody>
          </p:sp>
          <p:cxnSp>
            <p:nvCxnSpPr>
              <p:cNvPr id="69" name="Straight Connector 68"/>
              <p:cNvCxnSpPr/>
              <p:nvPr/>
            </p:nvCxnSpPr>
            <p:spPr>
              <a:xfrm>
                <a:off x="5592480" y="3776369"/>
                <a:ext cx="2438400" cy="0"/>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4" name="Group 93"/>
            <p:cNvGrpSpPr/>
            <p:nvPr/>
          </p:nvGrpSpPr>
          <p:grpSpPr>
            <a:xfrm>
              <a:off x="8301456" y="1861895"/>
              <a:ext cx="1123834" cy="599379"/>
              <a:chOff x="10448926" y="204788"/>
              <a:chExt cx="642936" cy="342900"/>
            </a:xfrm>
            <a:solidFill>
              <a:schemeClr val="tx1"/>
            </a:solidFill>
          </p:grpSpPr>
          <p:sp>
            <p:nvSpPr>
              <p:cNvPr id="95" name="Freeform 11"/>
              <p:cNvSpPr>
                <a:spLocks noEditPoints="1"/>
              </p:cNvSpPr>
              <p:nvPr/>
            </p:nvSpPr>
            <p:spPr bwMode="auto">
              <a:xfrm>
                <a:off x="10448926" y="204788"/>
                <a:ext cx="479425" cy="300037"/>
              </a:xfrm>
              <a:custGeom>
                <a:avLst/>
                <a:gdLst>
                  <a:gd name="T0" fmla="*/ 302 w 302"/>
                  <a:gd name="T1" fmla="*/ 189 h 189"/>
                  <a:gd name="T2" fmla="*/ 0 w 302"/>
                  <a:gd name="T3" fmla="*/ 189 h 189"/>
                  <a:gd name="T4" fmla="*/ 0 w 302"/>
                  <a:gd name="T5" fmla="*/ 0 h 189"/>
                  <a:gd name="T6" fmla="*/ 302 w 302"/>
                  <a:gd name="T7" fmla="*/ 0 h 189"/>
                  <a:gd name="T8" fmla="*/ 302 w 302"/>
                  <a:gd name="T9" fmla="*/ 189 h 189"/>
                  <a:gd name="T10" fmla="*/ 11 w 302"/>
                  <a:gd name="T11" fmla="*/ 177 h 189"/>
                  <a:gd name="T12" fmla="*/ 291 w 302"/>
                  <a:gd name="T13" fmla="*/ 177 h 189"/>
                  <a:gd name="T14" fmla="*/ 291 w 302"/>
                  <a:gd name="T15" fmla="*/ 11 h 189"/>
                  <a:gd name="T16" fmla="*/ 11 w 302"/>
                  <a:gd name="T17" fmla="*/ 11 h 189"/>
                  <a:gd name="T18" fmla="*/ 11 w 302"/>
                  <a:gd name="T19" fmla="*/ 177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 h="189">
                    <a:moveTo>
                      <a:pt x="302" y="189"/>
                    </a:moveTo>
                    <a:lnTo>
                      <a:pt x="0" y="189"/>
                    </a:lnTo>
                    <a:lnTo>
                      <a:pt x="0" y="0"/>
                    </a:lnTo>
                    <a:lnTo>
                      <a:pt x="302" y="0"/>
                    </a:lnTo>
                    <a:lnTo>
                      <a:pt x="302" y="189"/>
                    </a:lnTo>
                    <a:close/>
                    <a:moveTo>
                      <a:pt x="11" y="177"/>
                    </a:moveTo>
                    <a:lnTo>
                      <a:pt x="291" y="177"/>
                    </a:lnTo>
                    <a:lnTo>
                      <a:pt x="291" y="11"/>
                    </a:lnTo>
                    <a:lnTo>
                      <a:pt x="11" y="11"/>
                    </a:lnTo>
                    <a:lnTo>
                      <a:pt x="11" y="1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6" name="Freeform 12"/>
              <p:cNvSpPr>
                <a:spLocks noEditPoints="1"/>
              </p:cNvSpPr>
              <p:nvPr/>
            </p:nvSpPr>
            <p:spPr bwMode="auto">
              <a:xfrm>
                <a:off x="10956925" y="242888"/>
                <a:ext cx="134937" cy="304800"/>
              </a:xfrm>
              <a:custGeom>
                <a:avLst/>
                <a:gdLst>
                  <a:gd name="T0" fmla="*/ 85 w 85"/>
                  <a:gd name="T1" fmla="*/ 192 h 192"/>
                  <a:gd name="T2" fmla="*/ 0 w 85"/>
                  <a:gd name="T3" fmla="*/ 192 h 192"/>
                  <a:gd name="T4" fmla="*/ 0 w 85"/>
                  <a:gd name="T5" fmla="*/ 0 h 192"/>
                  <a:gd name="T6" fmla="*/ 85 w 85"/>
                  <a:gd name="T7" fmla="*/ 0 h 192"/>
                  <a:gd name="T8" fmla="*/ 85 w 85"/>
                  <a:gd name="T9" fmla="*/ 192 h 192"/>
                  <a:gd name="T10" fmla="*/ 11 w 85"/>
                  <a:gd name="T11" fmla="*/ 180 h 192"/>
                  <a:gd name="T12" fmla="*/ 73 w 85"/>
                  <a:gd name="T13" fmla="*/ 180 h 192"/>
                  <a:gd name="T14" fmla="*/ 73 w 85"/>
                  <a:gd name="T15" fmla="*/ 11 h 192"/>
                  <a:gd name="T16" fmla="*/ 11 w 85"/>
                  <a:gd name="T17" fmla="*/ 11 h 192"/>
                  <a:gd name="T18" fmla="*/ 11 w 85"/>
                  <a:gd name="T19" fmla="*/ 18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92">
                    <a:moveTo>
                      <a:pt x="85" y="192"/>
                    </a:moveTo>
                    <a:lnTo>
                      <a:pt x="0" y="192"/>
                    </a:lnTo>
                    <a:lnTo>
                      <a:pt x="0" y="0"/>
                    </a:lnTo>
                    <a:lnTo>
                      <a:pt x="85" y="0"/>
                    </a:lnTo>
                    <a:lnTo>
                      <a:pt x="85" y="192"/>
                    </a:lnTo>
                    <a:close/>
                    <a:moveTo>
                      <a:pt x="11" y="180"/>
                    </a:moveTo>
                    <a:lnTo>
                      <a:pt x="73" y="180"/>
                    </a:lnTo>
                    <a:lnTo>
                      <a:pt x="73" y="11"/>
                    </a:lnTo>
                    <a:lnTo>
                      <a:pt x="11" y="11"/>
                    </a:lnTo>
                    <a:lnTo>
                      <a:pt x="11" y="1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7" name="Rectangle 13"/>
              <p:cNvSpPr>
                <a:spLocks noChangeArrowheads="1"/>
              </p:cNvSpPr>
              <p:nvPr/>
            </p:nvSpPr>
            <p:spPr bwMode="auto">
              <a:xfrm>
                <a:off x="11001375" y="287338"/>
                <a:ext cx="47625"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8" name="Freeform 14"/>
              <p:cNvSpPr>
                <a:spLocks noEditPoints="1"/>
              </p:cNvSpPr>
              <p:nvPr/>
            </p:nvSpPr>
            <p:spPr bwMode="auto">
              <a:xfrm>
                <a:off x="10490200" y="269875"/>
                <a:ext cx="163512" cy="60325"/>
              </a:xfrm>
              <a:custGeom>
                <a:avLst/>
                <a:gdLst>
                  <a:gd name="T0" fmla="*/ 103 w 103"/>
                  <a:gd name="T1" fmla="*/ 38 h 38"/>
                  <a:gd name="T2" fmla="*/ 0 w 103"/>
                  <a:gd name="T3" fmla="*/ 38 h 38"/>
                  <a:gd name="T4" fmla="*/ 0 w 103"/>
                  <a:gd name="T5" fmla="*/ 0 h 38"/>
                  <a:gd name="T6" fmla="*/ 103 w 103"/>
                  <a:gd name="T7" fmla="*/ 0 h 38"/>
                  <a:gd name="T8" fmla="*/ 103 w 103"/>
                  <a:gd name="T9" fmla="*/ 38 h 38"/>
                  <a:gd name="T10" fmla="*/ 12 w 103"/>
                  <a:gd name="T11" fmla="*/ 27 h 38"/>
                  <a:gd name="T12" fmla="*/ 92 w 103"/>
                  <a:gd name="T13" fmla="*/ 27 h 38"/>
                  <a:gd name="T14" fmla="*/ 92 w 103"/>
                  <a:gd name="T15" fmla="*/ 11 h 38"/>
                  <a:gd name="T16" fmla="*/ 12 w 103"/>
                  <a:gd name="T17" fmla="*/ 11 h 38"/>
                  <a:gd name="T18" fmla="*/ 12 w 103"/>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38">
                    <a:moveTo>
                      <a:pt x="103" y="38"/>
                    </a:moveTo>
                    <a:lnTo>
                      <a:pt x="0" y="38"/>
                    </a:lnTo>
                    <a:lnTo>
                      <a:pt x="0" y="0"/>
                    </a:lnTo>
                    <a:lnTo>
                      <a:pt x="103" y="0"/>
                    </a:lnTo>
                    <a:lnTo>
                      <a:pt x="103" y="38"/>
                    </a:lnTo>
                    <a:close/>
                    <a:moveTo>
                      <a:pt x="12" y="27"/>
                    </a:moveTo>
                    <a:lnTo>
                      <a:pt x="92" y="27"/>
                    </a:lnTo>
                    <a:lnTo>
                      <a:pt x="92" y="11"/>
                    </a:lnTo>
                    <a:lnTo>
                      <a:pt x="12" y="11"/>
                    </a:ln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99" name="Freeform 15"/>
              <p:cNvSpPr>
                <a:spLocks noEditPoints="1"/>
              </p:cNvSpPr>
              <p:nvPr/>
            </p:nvSpPr>
            <p:spPr bwMode="auto">
              <a:xfrm>
                <a:off x="10490200" y="342900"/>
                <a:ext cx="163512" cy="96837"/>
              </a:xfrm>
              <a:custGeom>
                <a:avLst/>
                <a:gdLst>
                  <a:gd name="T0" fmla="*/ 103 w 103"/>
                  <a:gd name="T1" fmla="*/ 61 h 61"/>
                  <a:gd name="T2" fmla="*/ 0 w 103"/>
                  <a:gd name="T3" fmla="*/ 61 h 61"/>
                  <a:gd name="T4" fmla="*/ 0 w 103"/>
                  <a:gd name="T5" fmla="*/ 0 h 61"/>
                  <a:gd name="T6" fmla="*/ 103 w 103"/>
                  <a:gd name="T7" fmla="*/ 0 h 61"/>
                  <a:gd name="T8" fmla="*/ 103 w 103"/>
                  <a:gd name="T9" fmla="*/ 61 h 61"/>
                  <a:gd name="T10" fmla="*/ 12 w 103"/>
                  <a:gd name="T11" fmla="*/ 49 h 61"/>
                  <a:gd name="T12" fmla="*/ 92 w 103"/>
                  <a:gd name="T13" fmla="*/ 49 h 61"/>
                  <a:gd name="T14" fmla="*/ 92 w 103"/>
                  <a:gd name="T15" fmla="*/ 11 h 61"/>
                  <a:gd name="T16" fmla="*/ 12 w 103"/>
                  <a:gd name="T17" fmla="*/ 11 h 61"/>
                  <a:gd name="T18" fmla="*/ 12 w 103"/>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61">
                    <a:moveTo>
                      <a:pt x="103" y="61"/>
                    </a:moveTo>
                    <a:lnTo>
                      <a:pt x="0" y="61"/>
                    </a:lnTo>
                    <a:lnTo>
                      <a:pt x="0" y="0"/>
                    </a:lnTo>
                    <a:lnTo>
                      <a:pt x="103" y="0"/>
                    </a:lnTo>
                    <a:lnTo>
                      <a:pt x="103" y="61"/>
                    </a:lnTo>
                    <a:close/>
                    <a:moveTo>
                      <a:pt x="12" y="49"/>
                    </a:moveTo>
                    <a:lnTo>
                      <a:pt x="92" y="49"/>
                    </a:lnTo>
                    <a:lnTo>
                      <a:pt x="92" y="11"/>
                    </a:lnTo>
                    <a:lnTo>
                      <a:pt x="12" y="11"/>
                    </a:lnTo>
                    <a:lnTo>
                      <a:pt x="1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0" name="Freeform 16"/>
              <p:cNvSpPr>
                <a:spLocks noEditPoints="1"/>
              </p:cNvSpPr>
              <p:nvPr/>
            </p:nvSpPr>
            <p:spPr bwMode="auto">
              <a:xfrm>
                <a:off x="10669588" y="269875"/>
                <a:ext cx="95250" cy="60325"/>
              </a:xfrm>
              <a:custGeom>
                <a:avLst/>
                <a:gdLst>
                  <a:gd name="T0" fmla="*/ 60 w 60"/>
                  <a:gd name="T1" fmla="*/ 38 h 38"/>
                  <a:gd name="T2" fmla="*/ 0 w 60"/>
                  <a:gd name="T3" fmla="*/ 38 h 38"/>
                  <a:gd name="T4" fmla="*/ 0 w 60"/>
                  <a:gd name="T5" fmla="*/ 0 h 38"/>
                  <a:gd name="T6" fmla="*/ 60 w 60"/>
                  <a:gd name="T7" fmla="*/ 0 h 38"/>
                  <a:gd name="T8" fmla="*/ 60 w 60"/>
                  <a:gd name="T9" fmla="*/ 38 h 38"/>
                  <a:gd name="T10" fmla="*/ 11 w 60"/>
                  <a:gd name="T11" fmla="*/ 27 h 38"/>
                  <a:gd name="T12" fmla="*/ 49 w 60"/>
                  <a:gd name="T13" fmla="*/ 27 h 38"/>
                  <a:gd name="T14" fmla="*/ 49 w 60"/>
                  <a:gd name="T15" fmla="*/ 11 h 38"/>
                  <a:gd name="T16" fmla="*/ 11 w 60"/>
                  <a:gd name="T17" fmla="*/ 11 h 38"/>
                  <a:gd name="T18" fmla="*/ 11 w 60"/>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8">
                    <a:moveTo>
                      <a:pt x="60" y="38"/>
                    </a:moveTo>
                    <a:lnTo>
                      <a:pt x="0" y="38"/>
                    </a:lnTo>
                    <a:lnTo>
                      <a:pt x="0" y="0"/>
                    </a:lnTo>
                    <a:lnTo>
                      <a:pt x="60" y="0"/>
                    </a:lnTo>
                    <a:lnTo>
                      <a:pt x="60" y="38"/>
                    </a:lnTo>
                    <a:close/>
                    <a:moveTo>
                      <a:pt x="11" y="27"/>
                    </a:moveTo>
                    <a:lnTo>
                      <a:pt x="49" y="27"/>
                    </a:lnTo>
                    <a:lnTo>
                      <a:pt x="49"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1" name="Freeform 17"/>
              <p:cNvSpPr>
                <a:spLocks noEditPoints="1"/>
              </p:cNvSpPr>
              <p:nvPr/>
            </p:nvSpPr>
            <p:spPr bwMode="auto">
              <a:xfrm>
                <a:off x="10669588" y="342900"/>
                <a:ext cx="95250" cy="96837"/>
              </a:xfrm>
              <a:custGeom>
                <a:avLst/>
                <a:gdLst>
                  <a:gd name="T0" fmla="*/ 60 w 60"/>
                  <a:gd name="T1" fmla="*/ 61 h 61"/>
                  <a:gd name="T2" fmla="*/ 0 w 60"/>
                  <a:gd name="T3" fmla="*/ 61 h 61"/>
                  <a:gd name="T4" fmla="*/ 0 w 60"/>
                  <a:gd name="T5" fmla="*/ 0 h 61"/>
                  <a:gd name="T6" fmla="*/ 60 w 60"/>
                  <a:gd name="T7" fmla="*/ 0 h 61"/>
                  <a:gd name="T8" fmla="*/ 60 w 60"/>
                  <a:gd name="T9" fmla="*/ 61 h 61"/>
                  <a:gd name="T10" fmla="*/ 11 w 60"/>
                  <a:gd name="T11" fmla="*/ 49 h 61"/>
                  <a:gd name="T12" fmla="*/ 49 w 60"/>
                  <a:gd name="T13" fmla="*/ 49 h 61"/>
                  <a:gd name="T14" fmla="*/ 49 w 60"/>
                  <a:gd name="T15" fmla="*/ 11 h 61"/>
                  <a:gd name="T16" fmla="*/ 11 w 60"/>
                  <a:gd name="T17" fmla="*/ 11 h 61"/>
                  <a:gd name="T18" fmla="*/ 11 w 60"/>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61">
                    <a:moveTo>
                      <a:pt x="60" y="61"/>
                    </a:moveTo>
                    <a:lnTo>
                      <a:pt x="0" y="61"/>
                    </a:lnTo>
                    <a:lnTo>
                      <a:pt x="0" y="0"/>
                    </a:lnTo>
                    <a:lnTo>
                      <a:pt x="60" y="0"/>
                    </a:lnTo>
                    <a:lnTo>
                      <a:pt x="60" y="61"/>
                    </a:lnTo>
                    <a:close/>
                    <a:moveTo>
                      <a:pt x="11" y="49"/>
                    </a:moveTo>
                    <a:lnTo>
                      <a:pt x="49" y="49"/>
                    </a:lnTo>
                    <a:lnTo>
                      <a:pt x="49"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2" name="Freeform 18"/>
              <p:cNvSpPr>
                <a:spLocks noEditPoints="1"/>
              </p:cNvSpPr>
              <p:nvPr/>
            </p:nvSpPr>
            <p:spPr bwMode="auto">
              <a:xfrm>
                <a:off x="10779125" y="269875"/>
                <a:ext cx="98425" cy="60325"/>
              </a:xfrm>
              <a:custGeom>
                <a:avLst/>
                <a:gdLst>
                  <a:gd name="T0" fmla="*/ 62 w 62"/>
                  <a:gd name="T1" fmla="*/ 38 h 38"/>
                  <a:gd name="T2" fmla="*/ 0 w 62"/>
                  <a:gd name="T3" fmla="*/ 38 h 38"/>
                  <a:gd name="T4" fmla="*/ 0 w 62"/>
                  <a:gd name="T5" fmla="*/ 0 h 38"/>
                  <a:gd name="T6" fmla="*/ 62 w 62"/>
                  <a:gd name="T7" fmla="*/ 0 h 38"/>
                  <a:gd name="T8" fmla="*/ 62 w 62"/>
                  <a:gd name="T9" fmla="*/ 38 h 38"/>
                  <a:gd name="T10" fmla="*/ 11 w 62"/>
                  <a:gd name="T11" fmla="*/ 27 h 38"/>
                  <a:gd name="T12" fmla="*/ 50 w 62"/>
                  <a:gd name="T13" fmla="*/ 27 h 38"/>
                  <a:gd name="T14" fmla="*/ 50 w 62"/>
                  <a:gd name="T15" fmla="*/ 11 h 38"/>
                  <a:gd name="T16" fmla="*/ 11 w 62"/>
                  <a:gd name="T17" fmla="*/ 11 h 38"/>
                  <a:gd name="T18" fmla="*/ 11 w 62"/>
                  <a:gd name="T1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38">
                    <a:moveTo>
                      <a:pt x="62" y="38"/>
                    </a:moveTo>
                    <a:lnTo>
                      <a:pt x="0" y="38"/>
                    </a:lnTo>
                    <a:lnTo>
                      <a:pt x="0" y="0"/>
                    </a:lnTo>
                    <a:lnTo>
                      <a:pt x="62" y="0"/>
                    </a:lnTo>
                    <a:lnTo>
                      <a:pt x="62" y="38"/>
                    </a:lnTo>
                    <a:close/>
                    <a:moveTo>
                      <a:pt x="11" y="27"/>
                    </a:moveTo>
                    <a:lnTo>
                      <a:pt x="50" y="27"/>
                    </a:lnTo>
                    <a:lnTo>
                      <a:pt x="50" y="11"/>
                    </a:lnTo>
                    <a:lnTo>
                      <a:pt x="11" y="11"/>
                    </a:lnTo>
                    <a:lnTo>
                      <a:pt x="11"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3" name="Freeform 19"/>
              <p:cNvSpPr>
                <a:spLocks noEditPoints="1"/>
              </p:cNvSpPr>
              <p:nvPr/>
            </p:nvSpPr>
            <p:spPr bwMode="auto">
              <a:xfrm>
                <a:off x="10779125" y="342900"/>
                <a:ext cx="98425" cy="96837"/>
              </a:xfrm>
              <a:custGeom>
                <a:avLst/>
                <a:gdLst>
                  <a:gd name="T0" fmla="*/ 62 w 62"/>
                  <a:gd name="T1" fmla="*/ 61 h 61"/>
                  <a:gd name="T2" fmla="*/ 0 w 62"/>
                  <a:gd name="T3" fmla="*/ 61 h 61"/>
                  <a:gd name="T4" fmla="*/ 0 w 62"/>
                  <a:gd name="T5" fmla="*/ 0 h 61"/>
                  <a:gd name="T6" fmla="*/ 62 w 62"/>
                  <a:gd name="T7" fmla="*/ 0 h 61"/>
                  <a:gd name="T8" fmla="*/ 62 w 62"/>
                  <a:gd name="T9" fmla="*/ 61 h 61"/>
                  <a:gd name="T10" fmla="*/ 11 w 62"/>
                  <a:gd name="T11" fmla="*/ 49 h 61"/>
                  <a:gd name="T12" fmla="*/ 50 w 62"/>
                  <a:gd name="T13" fmla="*/ 49 h 61"/>
                  <a:gd name="T14" fmla="*/ 50 w 62"/>
                  <a:gd name="T15" fmla="*/ 11 h 61"/>
                  <a:gd name="T16" fmla="*/ 11 w 62"/>
                  <a:gd name="T17" fmla="*/ 11 h 61"/>
                  <a:gd name="T18" fmla="*/ 11 w 62"/>
                  <a:gd name="T19" fmla="*/ 4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1">
                    <a:moveTo>
                      <a:pt x="62" y="61"/>
                    </a:moveTo>
                    <a:lnTo>
                      <a:pt x="0" y="61"/>
                    </a:lnTo>
                    <a:lnTo>
                      <a:pt x="0" y="0"/>
                    </a:lnTo>
                    <a:lnTo>
                      <a:pt x="62" y="0"/>
                    </a:lnTo>
                    <a:lnTo>
                      <a:pt x="62" y="61"/>
                    </a:lnTo>
                    <a:close/>
                    <a:moveTo>
                      <a:pt x="11" y="49"/>
                    </a:moveTo>
                    <a:lnTo>
                      <a:pt x="50" y="49"/>
                    </a:lnTo>
                    <a:lnTo>
                      <a:pt x="50" y="11"/>
                    </a:lnTo>
                    <a:lnTo>
                      <a:pt x="11" y="11"/>
                    </a:lnTo>
                    <a:lnTo>
                      <a:pt x="11"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4" name="Rectangle 20"/>
              <p:cNvSpPr>
                <a:spLocks noChangeArrowheads="1"/>
              </p:cNvSpPr>
              <p:nvPr/>
            </p:nvSpPr>
            <p:spPr bwMode="auto">
              <a:xfrm>
                <a:off x="10644188"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5" name="Rectangle 21"/>
              <p:cNvSpPr>
                <a:spLocks noChangeArrowheads="1"/>
              </p:cNvSpPr>
              <p:nvPr/>
            </p:nvSpPr>
            <p:spPr bwMode="auto">
              <a:xfrm>
                <a:off x="10715625" y="495300"/>
                <a:ext cx="19050" cy="428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sp>
            <p:nvSpPr>
              <p:cNvPr id="106" name="Rectangle 22"/>
              <p:cNvSpPr>
                <a:spLocks noChangeArrowheads="1"/>
              </p:cNvSpPr>
              <p:nvPr/>
            </p:nvSpPr>
            <p:spPr bwMode="auto">
              <a:xfrm>
                <a:off x="10580688" y="528638"/>
                <a:ext cx="214312"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gradFill>
                    <a:gsLst>
                      <a:gs pos="51000">
                        <a:srgbClr val="FFFFFF"/>
                      </a:gs>
                      <a:gs pos="100000">
                        <a:srgbClr val="FFFFFF"/>
                      </a:gs>
                    </a:gsLst>
                    <a:lin ang="5400000" scaled="0"/>
                  </a:gradFill>
                  <a:latin typeface="Segoe UI"/>
                </a:endParaRPr>
              </a:p>
            </p:txBody>
          </p:sp>
        </p:grpSp>
        <p:sp>
          <p:nvSpPr>
            <p:cNvPr id="111" name="TextBox 110"/>
            <p:cNvSpPr txBox="1"/>
            <p:nvPr/>
          </p:nvSpPr>
          <p:spPr>
            <a:xfrm>
              <a:off x="8113813" y="3851405"/>
              <a:ext cx="2304114" cy="2292133"/>
            </a:xfrm>
            <a:prstGeom prst="rect">
              <a:avLst/>
            </a:prstGeom>
            <a:noFill/>
          </p:spPr>
          <p:txBody>
            <a:bodyPr wrap="square" lIns="182828" tIns="146262" rIns="182828" bIns="146262" rtlCol="0">
              <a:spAutoFit/>
            </a:bodyPr>
            <a:lstStyle/>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Azure Resource Manager (ARM)</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Azure Active Directory</a:t>
              </a:r>
            </a:p>
            <a:p>
              <a:pPr defTabSz="914049">
                <a:lnSpc>
                  <a:spcPct val="90000"/>
                </a:lnSpc>
                <a:spcAft>
                  <a:spcPts val="1198"/>
                </a:spcAft>
                <a:defRPr/>
              </a:pPr>
              <a:r>
                <a:rPr lang="en-US" kern="0">
                  <a:gradFill>
                    <a:gsLst>
                      <a:gs pos="51000">
                        <a:srgbClr val="FFFFFF"/>
                      </a:gs>
                      <a:gs pos="100000">
                        <a:srgbClr val="FFFFFF"/>
                      </a:gs>
                    </a:gsLst>
                    <a:lin ang="5400000" scaled="0"/>
                  </a:gradFill>
                  <a:latin typeface="Segoe UI"/>
                </a:rPr>
                <a:t>Portal</a:t>
              </a:r>
            </a:p>
            <a:p>
              <a:pPr defTabSz="914049">
                <a:lnSpc>
                  <a:spcPct val="90000"/>
                </a:lnSpc>
                <a:spcAft>
                  <a:spcPts val="1198"/>
                </a:spcAft>
                <a:defRPr/>
              </a:pPr>
              <a:r>
                <a:rPr lang="en-US" kern="0" err="1">
                  <a:gradFill>
                    <a:gsLst>
                      <a:gs pos="51000">
                        <a:srgbClr val="FFFFFF"/>
                      </a:gs>
                      <a:gs pos="100000">
                        <a:srgbClr val="FFFFFF"/>
                      </a:gs>
                    </a:gsLst>
                    <a:lin ang="5400000" scaled="0"/>
                  </a:gradFill>
                  <a:latin typeface="Segoe UI"/>
                </a:rPr>
                <a:t>KeyVault</a:t>
              </a:r>
              <a:r>
                <a:rPr lang="en-US" kern="0">
                  <a:gradFill>
                    <a:gsLst>
                      <a:gs pos="51000">
                        <a:srgbClr val="FFFFFF"/>
                      </a:gs>
                      <a:gs pos="100000">
                        <a:srgbClr val="FFFFFF"/>
                      </a:gs>
                    </a:gsLst>
                    <a:lin ang="5400000" scaled="0"/>
                  </a:gradFill>
                  <a:latin typeface="Segoe UI"/>
                </a:rPr>
                <a:t> etc.</a:t>
              </a:r>
            </a:p>
          </p:txBody>
        </p:sp>
      </p:grpSp>
      <p:sp>
        <p:nvSpPr>
          <p:cNvPr id="7" name="Rectangle 6"/>
          <p:cNvSpPr/>
          <p:nvPr/>
        </p:nvSpPr>
        <p:spPr bwMode="auto">
          <a:xfrm>
            <a:off x="282383" y="1760168"/>
            <a:ext cx="8035584" cy="4703527"/>
          </a:xfrm>
          <a:prstGeom prst="rect">
            <a:avLst/>
          </a:prstGeom>
          <a:noFill/>
          <a:ln w="1905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a:gradFill>
                <a:gsLst>
                  <a:gs pos="51000">
                    <a:srgbClr val="FFFFFF"/>
                  </a:gs>
                  <a:gs pos="100000">
                    <a:srgbClr val="FFFFFF"/>
                  </a:gs>
                </a:gsLst>
                <a:lin ang="5400000" scaled="0"/>
              </a:gradFill>
              <a:latin typeface="Segoe UI"/>
            </a:endParaRPr>
          </a:p>
        </p:txBody>
      </p:sp>
    </p:spTree>
    <p:extLst>
      <p:ext uri="{BB962C8B-B14F-4D97-AF65-F5344CB8AC3E}">
        <p14:creationId xmlns:p14="http://schemas.microsoft.com/office/powerpoint/2010/main" val="24126345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0.02451 4.92056E-6 L -2.25172E-6 4.92056E-6 " pathEditMode="relative" rAng="0" ptsTypes="AA">
                                      <p:cBhvr>
                                        <p:cTn id="9" dur="1000" fill="hold"/>
                                        <p:tgtEl>
                                          <p:spTgt spid="3"/>
                                        </p:tgtEl>
                                        <p:attrNameLst>
                                          <p:attrName>ppt_x</p:attrName>
                                          <p:attrName>ppt_y</p:attrName>
                                        </p:attrNameLst>
                                      </p:cBhvr>
                                      <p:rCtr x="1225" y="0"/>
                                    </p:animMotion>
                                  </p:childTnLst>
                                </p:cTn>
                              </p:par>
                              <p:par>
                                <p:cTn id="10" presetID="10" presetClass="entr" presetSubtype="0" fill="hold" nodeType="withEffect">
                                  <p:stCondLst>
                                    <p:cond delay="10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nodeType="withEffect">
                                  <p:stCondLst>
                                    <p:cond delay="500"/>
                                  </p:stCondLst>
                                  <p:childTnLst>
                                    <p:animMotion origin="layout" path="M -0.02451 -1.45256E-7 L 2.67296E-6 -1.45256E-7 " pathEditMode="relative" rAng="0" ptsTypes="AA">
                                      <p:cBhvr>
                                        <p:cTn id="14" dur="1000" fill="hold"/>
                                        <p:tgtEl>
                                          <p:spTgt spid="5"/>
                                        </p:tgtEl>
                                        <p:attrNameLst>
                                          <p:attrName>ppt_x</p:attrName>
                                          <p:attrName>ppt_y</p:attrName>
                                        </p:attrNameLst>
                                      </p:cBhvr>
                                      <p:rCtr x="1225" y="0"/>
                                    </p:animMotion>
                                  </p:childTnLst>
                                </p:cTn>
                              </p:par>
                              <p:par>
                                <p:cTn id="15" presetID="10" presetClass="entr" presetSubtype="0" fill="hold" nodeType="withEffect">
                                  <p:stCondLst>
                                    <p:cond delay="1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nodeType="withEffect">
                                  <p:stCondLst>
                                    <p:cond delay="1000"/>
                                  </p:stCondLst>
                                  <p:childTnLst>
                                    <p:animMotion origin="layout" path="M -0.02451 -2.04267E-7 L -1.26883E-6 -2.04267E-7 " pathEditMode="relative" rAng="0" ptsTypes="AA">
                                      <p:cBhvr>
                                        <p:cTn id="19" dur="1000" fill="hold"/>
                                        <p:tgtEl>
                                          <p:spTgt spid="4"/>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nodeType="withEffect">
                                  <p:stCondLst>
                                    <p:cond delay="20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1500"/>
                                  </p:stCondLst>
                                  <p:childTnLst>
                                    <p:animMotion origin="layout" path="M -0.02451 3.78121E-6 L 5.74419E-7 3.78121E-6 " pathEditMode="relative" rAng="0" ptsTypes="AA">
                                      <p:cBhvr>
                                        <p:cTn id="29" dur="1000" fill="hold"/>
                                        <p:tgtEl>
                                          <p:spTgt spid="6"/>
                                        </p:tgtEl>
                                        <p:attrNameLst>
                                          <p:attrName>ppt_x</p:attrName>
                                          <p:attrName>ppt_y</p:attrName>
                                        </p:attrNameLst>
                                      </p:cBhvr>
                                      <p:rCtr x="1225"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676" y="1200476"/>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381255" y="2506761"/>
            <a:ext cx="7548495" cy="2449859"/>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Ubuntu, Red Hat, Windows, SUSE, CoreOS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Quick resize through reboot</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Local temp storage (HDD or SSD)</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Azure Storage for OS and data disks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Hundreds of items in marketplace</a:t>
            </a:r>
          </a:p>
        </p:txBody>
      </p:sp>
      <p:sp>
        <p:nvSpPr>
          <p:cNvPr id="5" name="Title 1"/>
          <p:cNvSpPr txBox="1">
            <a:spLocks/>
          </p:cNvSpPr>
          <p:nvPr/>
        </p:nvSpPr>
        <p:spPr>
          <a:xfrm>
            <a:off x="262003" y="1473489"/>
            <a:ext cx="11181828" cy="1047113"/>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gradFill>
                  <a:gsLst>
                    <a:gs pos="1250">
                      <a:srgbClr val="FFFFFF"/>
                    </a:gs>
                    <a:gs pos="100000">
                      <a:srgbClr val="FFFFFF"/>
                    </a:gs>
                  </a:gsLst>
                  <a:lin ang="5400000" scaled="0"/>
                </a:gradFill>
                <a:latin typeface="Segoe UI Light"/>
              </a:rPr>
              <a:t>Virtual Machines</a:t>
            </a: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871010" y="1483846"/>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87080" y="2842101"/>
            <a:ext cx="1930815" cy="1779180"/>
          </a:xfrm>
          <a:prstGeom prst="rect">
            <a:avLst/>
          </a:prstGeom>
        </p:spPr>
      </p:pic>
    </p:spTree>
    <p:extLst>
      <p:ext uri="{BB962C8B-B14F-4D97-AF65-F5344CB8AC3E}">
        <p14:creationId xmlns:p14="http://schemas.microsoft.com/office/powerpoint/2010/main" val="3646495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2.54199E-7 L -0.05285 2.54199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82932E-6 L -0.05284 -1.82932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a:solidFill>
                  <a:srgbClr val="0078D7"/>
                </a:solidFill>
                <a:latin typeface="Segoe UI Light" panose="020B0502040204020203" pitchFamily="34" charset="0"/>
                <a:cs typeface="Segoe UI Light" panose="020B0502040204020203" pitchFamily="34" charset="0"/>
              </a:rPr>
              <a:t>Compute options for all types of apps</a:t>
            </a:r>
          </a:p>
        </p:txBody>
      </p:sp>
      <p:grpSp>
        <p:nvGrpSpPr>
          <p:cNvPr id="5" name="Group 4">
            <a:extLst>
              <a:ext uri="{FF2B5EF4-FFF2-40B4-BE49-F238E27FC236}">
                <a16:creationId xmlns:a16="http://schemas.microsoft.com/office/drawing/2014/main" id="{BD715E5E-2E69-431B-A2AC-E72C30DC5A17}"/>
              </a:ext>
            </a:extLst>
          </p:cNvPr>
          <p:cNvGrpSpPr/>
          <p:nvPr/>
        </p:nvGrpSpPr>
        <p:grpSpPr>
          <a:xfrm>
            <a:off x="406477" y="1806124"/>
            <a:ext cx="11623520" cy="4482825"/>
            <a:chOff x="357957" y="2184390"/>
            <a:chExt cx="11396642" cy="4395325"/>
          </a:xfrm>
        </p:grpSpPr>
        <p:grpSp>
          <p:nvGrpSpPr>
            <p:cNvPr id="67" name="Group 66">
              <a:extLst>
                <a:ext uri="{FF2B5EF4-FFF2-40B4-BE49-F238E27FC236}">
                  <a16:creationId xmlns:a16="http://schemas.microsoft.com/office/drawing/2014/main" id="{0AC73AD0-FD95-44E5-A746-FF09FFD8DCF9}"/>
                </a:ext>
              </a:extLst>
            </p:cNvPr>
            <p:cNvGrpSpPr/>
            <p:nvPr/>
          </p:nvGrpSpPr>
          <p:grpSpPr>
            <a:xfrm>
              <a:off x="2679010" y="2186848"/>
              <a:ext cx="1542705" cy="1175755"/>
              <a:chOff x="3475683" y="1763123"/>
              <a:chExt cx="1573639" cy="1199332"/>
            </a:xfrm>
          </p:grpSpPr>
          <p:grpSp>
            <p:nvGrpSpPr>
              <p:cNvPr id="64" name="Group 63">
                <a:extLst>
                  <a:ext uri="{FF2B5EF4-FFF2-40B4-BE49-F238E27FC236}">
                    <a16:creationId xmlns:a16="http://schemas.microsoft.com/office/drawing/2014/main" id="{D904902D-B27A-4D20-A3B3-3D6586CE5CA0}"/>
                  </a:ext>
                </a:extLst>
              </p:cNvPr>
              <p:cNvGrpSpPr/>
              <p:nvPr/>
            </p:nvGrpSpPr>
            <p:grpSpPr>
              <a:xfrm>
                <a:off x="4026292" y="2332372"/>
                <a:ext cx="679598" cy="520840"/>
                <a:chOff x="3489019" y="2410376"/>
                <a:chExt cx="932004" cy="714281"/>
              </a:xfrm>
            </p:grpSpPr>
            <p:sp>
              <p:nvSpPr>
                <p:cNvPr id="15" name="monitor">
                  <a:extLst>
                    <a:ext uri="{FF2B5EF4-FFF2-40B4-BE49-F238E27FC236}">
                      <a16:creationId xmlns:a16="http://schemas.microsoft.com/office/drawing/2014/main" id="{A383DF45-0E1E-43CD-BA80-1E2FFE98AEF8}"/>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6" name="TextBox 15">
                  <a:extLst>
                    <a:ext uri="{FF2B5EF4-FFF2-40B4-BE49-F238E27FC236}">
                      <a16:creationId xmlns:a16="http://schemas.microsoft.com/office/drawing/2014/main" id="{3148D175-EA1E-4B74-BD70-8EC4BD935E14}"/>
                    </a:ext>
                  </a:extLst>
                </p:cNvPr>
                <p:cNvSpPr txBox="1"/>
                <p:nvPr/>
              </p:nvSpPr>
              <p:spPr>
                <a:xfrm>
                  <a:off x="3888571" y="2554739"/>
                  <a:ext cx="172669" cy="309816"/>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02" name="Rectangle 101">
                <a:extLst>
                  <a:ext uri="{FF2B5EF4-FFF2-40B4-BE49-F238E27FC236}">
                    <a16:creationId xmlns:a16="http://schemas.microsoft.com/office/drawing/2014/main" id="{6740A7D8-FBC3-4CA4-A5DD-E7931BACAF04}"/>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Rectangle 103">
                <a:extLst>
                  <a:ext uri="{FF2B5EF4-FFF2-40B4-BE49-F238E27FC236}">
                    <a16:creationId xmlns:a16="http://schemas.microsoft.com/office/drawing/2014/main" id="{9F2628C5-279D-46B7-AAF2-B8C90EBAE288}"/>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7" name="Group 16">
                <a:extLst>
                  <a:ext uri="{FF2B5EF4-FFF2-40B4-BE49-F238E27FC236}">
                    <a16:creationId xmlns:a16="http://schemas.microsoft.com/office/drawing/2014/main" id="{DC42C1AF-A841-4974-8FFB-84C1E34C4951}"/>
                  </a:ext>
                </a:extLst>
              </p:cNvPr>
              <p:cNvGrpSpPr/>
              <p:nvPr/>
            </p:nvGrpSpPr>
            <p:grpSpPr>
              <a:xfrm>
                <a:off x="3475683" y="1763123"/>
                <a:ext cx="443204" cy="443204"/>
                <a:chOff x="3433906" y="1801744"/>
                <a:chExt cx="365962" cy="365962"/>
              </a:xfrm>
            </p:grpSpPr>
            <p:sp>
              <p:nvSpPr>
                <p:cNvPr id="112" name="Oval 111">
                  <a:extLst>
                    <a:ext uri="{FF2B5EF4-FFF2-40B4-BE49-F238E27FC236}">
                      <a16:creationId xmlns:a16="http://schemas.microsoft.com/office/drawing/2014/main" id="{97F79F7F-F90F-40F0-9C47-BED48C20720D}"/>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MiniExpand_E93A">
                  <a:extLst>
                    <a:ext uri="{FF2B5EF4-FFF2-40B4-BE49-F238E27FC236}">
                      <a16:creationId xmlns:a16="http://schemas.microsoft.com/office/drawing/2014/main" id="{82421175-79F9-4A8A-A42E-50D57CEB0829}"/>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68" name="Group 67">
              <a:extLst>
                <a:ext uri="{FF2B5EF4-FFF2-40B4-BE49-F238E27FC236}">
                  <a16:creationId xmlns:a16="http://schemas.microsoft.com/office/drawing/2014/main" id="{E2B54E01-E4F7-4765-9416-578984E8AEDC}"/>
                </a:ext>
              </a:extLst>
            </p:cNvPr>
            <p:cNvGrpSpPr/>
            <p:nvPr/>
          </p:nvGrpSpPr>
          <p:grpSpPr>
            <a:xfrm>
              <a:off x="357958" y="2186848"/>
              <a:ext cx="2139004" cy="1174672"/>
              <a:chOff x="1126308" y="1763123"/>
              <a:chExt cx="2181896" cy="1198227"/>
            </a:xfrm>
          </p:grpSpPr>
          <p:sp>
            <p:nvSpPr>
              <p:cNvPr id="9" name="Rectangle 8">
                <a:extLst>
                  <a:ext uri="{FF2B5EF4-FFF2-40B4-BE49-F238E27FC236}">
                    <a16:creationId xmlns:a16="http://schemas.microsoft.com/office/drawing/2014/main" id="{68517F6A-6867-48EB-8AAA-A74F57CA8AC3}"/>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5" name="Rectangle 104">
                <a:extLst>
                  <a:ext uri="{FF2B5EF4-FFF2-40B4-BE49-F238E27FC236}">
                    <a16:creationId xmlns:a16="http://schemas.microsoft.com/office/drawing/2014/main" id="{940D0A4E-1357-411B-A7D6-B4C2DF7FBC99}"/>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3" name="Group 12">
                <a:extLst>
                  <a:ext uri="{FF2B5EF4-FFF2-40B4-BE49-F238E27FC236}">
                    <a16:creationId xmlns:a16="http://schemas.microsoft.com/office/drawing/2014/main" id="{FFED0EA7-E5B4-488F-ABDE-665C844E297D}"/>
                  </a:ext>
                </a:extLst>
              </p:cNvPr>
              <p:cNvGrpSpPr/>
              <p:nvPr/>
            </p:nvGrpSpPr>
            <p:grpSpPr>
              <a:xfrm>
                <a:off x="1457286" y="2332382"/>
                <a:ext cx="679586" cy="520830"/>
                <a:chOff x="1107905" y="1985997"/>
                <a:chExt cx="865583" cy="663377"/>
              </a:xfrm>
            </p:grpSpPr>
            <p:sp>
              <p:nvSpPr>
                <p:cNvPr id="3" name="monitor">
                  <a:extLst>
                    <a:ext uri="{FF2B5EF4-FFF2-40B4-BE49-F238E27FC236}">
                      <a16:creationId xmlns:a16="http://schemas.microsoft.com/office/drawing/2014/main" id="{81FF4470-CB54-4E8E-845A-523E71D0BFFE}"/>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7" name="TextBox 6">
                  <a:extLst>
                    <a:ext uri="{FF2B5EF4-FFF2-40B4-BE49-F238E27FC236}">
                      <a16:creationId xmlns:a16="http://schemas.microsoft.com/office/drawing/2014/main" id="{BBC94484-E00B-4E8B-B1B4-41F264079F76}"/>
                    </a:ext>
                  </a:extLst>
                </p:cNvPr>
                <p:cNvSpPr txBox="1"/>
                <p:nvPr/>
              </p:nvSpPr>
              <p:spPr>
                <a:xfrm>
                  <a:off x="1434450" y="2120073"/>
                  <a:ext cx="17911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4" name="Group 13">
                <a:extLst>
                  <a:ext uri="{FF2B5EF4-FFF2-40B4-BE49-F238E27FC236}">
                    <a16:creationId xmlns:a16="http://schemas.microsoft.com/office/drawing/2014/main" id="{DB71AF20-F95B-4649-9B43-02FA9FC8FB0B}"/>
                  </a:ext>
                </a:extLst>
              </p:cNvPr>
              <p:cNvGrpSpPr/>
              <p:nvPr/>
            </p:nvGrpSpPr>
            <p:grpSpPr>
              <a:xfrm>
                <a:off x="2396839" y="2332382"/>
                <a:ext cx="679586" cy="520830"/>
                <a:chOff x="2294035" y="1985997"/>
                <a:chExt cx="865583" cy="663377"/>
              </a:xfrm>
            </p:grpSpPr>
            <p:sp>
              <p:nvSpPr>
                <p:cNvPr id="10" name="monitor">
                  <a:extLst>
                    <a:ext uri="{FF2B5EF4-FFF2-40B4-BE49-F238E27FC236}">
                      <a16:creationId xmlns:a16="http://schemas.microsoft.com/office/drawing/2014/main" id="{84913259-4BC5-4144-B5AC-BFBC3BAD0393}"/>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2" name="TextBox 11">
                  <a:extLst>
                    <a:ext uri="{FF2B5EF4-FFF2-40B4-BE49-F238E27FC236}">
                      <a16:creationId xmlns:a16="http://schemas.microsoft.com/office/drawing/2014/main" id="{50095600-5976-4C52-8384-E0C5591378A1}"/>
                    </a:ext>
                  </a:extLst>
                </p:cNvPr>
                <p:cNvSpPr txBox="1"/>
                <p:nvPr/>
              </p:nvSpPr>
              <p:spPr>
                <a:xfrm>
                  <a:off x="2482040" y="2120073"/>
                  <a:ext cx="45660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21" name="Group 20">
                <a:extLst>
                  <a:ext uri="{FF2B5EF4-FFF2-40B4-BE49-F238E27FC236}">
                    <a16:creationId xmlns:a16="http://schemas.microsoft.com/office/drawing/2014/main" id="{3D8510E8-339F-4CE6-8B34-54C83D10E636}"/>
                  </a:ext>
                </a:extLst>
              </p:cNvPr>
              <p:cNvGrpSpPr/>
              <p:nvPr/>
            </p:nvGrpSpPr>
            <p:grpSpPr>
              <a:xfrm>
                <a:off x="1126308" y="1763123"/>
                <a:ext cx="449062" cy="449062"/>
                <a:chOff x="1069967" y="1804673"/>
                <a:chExt cx="365962" cy="365962"/>
              </a:xfrm>
            </p:grpSpPr>
            <p:sp>
              <p:nvSpPr>
                <p:cNvPr id="4" name="Oval 3">
                  <a:extLst>
                    <a:ext uri="{FF2B5EF4-FFF2-40B4-BE49-F238E27FC236}">
                      <a16:creationId xmlns:a16="http://schemas.microsoft.com/office/drawing/2014/main" id="{0FC62282-704A-4626-AEB2-2DBB417EB877}"/>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7" name="desktop">
                  <a:extLst>
                    <a:ext uri="{FF2B5EF4-FFF2-40B4-BE49-F238E27FC236}">
                      <a16:creationId xmlns:a16="http://schemas.microsoft.com/office/drawing/2014/main" id="{AD1FB475-2458-4267-8F5A-67E51A2FC77E}"/>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grpSp>
          <p:nvGrpSpPr>
            <p:cNvPr id="66" name="Group 65">
              <a:extLst>
                <a:ext uri="{FF2B5EF4-FFF2-40B4-BE49-F238E27FC236}">
                  <a16:creationId xmlns:a16="http://schemas.microsoft.com/office/drawing/2014/main" id="{54960795-3629-4C80-97D5-4C31085B3587}"/>
                </a:ext>
              </a:extLst>
            </p:cNvPr>
            <p:cNvGrpSpPr/>
            <p:nvPr/>
          </p:nvGrpSpPr>
          <p:grpSpPr>
            <a:xfrm>
              <a:off x="4403762" y="2186848"/>
              <a:ext cx="3180585" cy="1174672"/>
              <a:chOff x="5233109" y="1763123"/>
              <a:chExt cx="3244362" cy="1198227"/>
            </a:xfrm>
          </p:grpSpPr>
          <p:grpSp>
            <p:nvGrpSpPr>
              <p:cNvPr id="18" name="Group 17">
                <a:extLst>
                  <a:ext uri="{FF2B5EF4-FFF2-40B4-BE49-F238E27FC236}">
                    <a16:creationId xmlns:a16="http://schemas.microsoft.com/office/drawing/2014/main" id="{585DD1D6-1340-4682-AD8F-2FAA0C0A7BBE}"/>
                  </a:ext>
                </a:extLst>
              </p:cNvPr>
              <p:cNvGrpSpPr/>
              <p:nvPr/>
            </p:nvGrpSpPr>
            <p:grpSpPr>
              <a:xfrm>
                <a:off x="5574596" y="2330359"/>
                <a:ext cx="679584" cy="520830"/>
                <a:chOff x="5177200" y="1985997"/>
                <a:chExt cx="865582" cy="663377"/>
              </a:xfrm>
            </p:grpSpPr>
            <p:sp>
              <p:nvSpPr>
                <p:cNvPr id="19" name="monitor">
                  <a:extLst>
                    <a:ext uri="{FF2B5EF4-FFF2-40B4-BE49-F238E27FC236}">
                      <a16:creationId xmlns:a16="http://schemas.microsoft.com/office/drawing/2014/main" id="{56242792-DDB6-4506-AEFB-E0C47DC99598}"/>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0" name="TextBox 19">
                  <a:extLst>
                    <a:ext uri="{FF2B5EF4-FFF2-40B4-BE49-F238E27FC236}">
                      <a16:creationId xmlns:a16="http://schemas.microsoft.com/office/drawing/2014/main" id="{E309D138-D0E2-4BA2-8FB1-0767FE402B0D}"/>
                    </a:ext>
                  </a:extLst>
                </p:cNvPr>
                <p:cNvSpPr txBox="1"/>
                <p:nvPr/>
              </p:nvSpPr>
              <p:spPr>
                <a:xfrm>
                  <a:off x="5514187" y="2120336"/>
                  <a:ext cx="191607"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22" name="Group 21">
                <a:extLst>
                  <a:ext uri="{FF2B5EF4-FFF2-40B4-BE49-F238E27FC236}">
                    <a16:creationId xmlns:a16="http://schemas.microsoft.com/office/drawing/2014/main" id="{2958AC20-D7E7-4FE8-B06A-206134DC4F9F}"/>
                  </a:ext>
                </a:extLst>
              </p:cNvPr>
              <p:cNvGrpSpPr/>
              <p:nvPr/>
            </p:nvGrpSpPr>
            <p:grpSpPr>
              <a:xfrm>
                <a:off x="6573713" y="2330359"/>
                <a:ext cx="679584" cy="520830"/>
                <a:chOff x="6375635" y="1985997"/>
                <a:chExt cx="865582" cy="663377"/>
              </a:xfrm>
            </p:grpSpPr>
            <p:sp>
              <p:nvSpPr>
                <p:cNvPr id="24" name="monitor">
                  <a:extLst>
                    <a:ext uri="{FF2B5EF4-FFF2-40B4-BE49-F238E27FC236}">
                      <a16:creationId xmlns:a16="http://schemas.microsoft.com/office/drawing/2014/main" id="{6DB41D9F-05E5-45A8-94F3-0828691BA6AC}"/>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5" name="TextBox 24">
                  <a:extLst>
                    <a:ext uri="{FF2B5EF4-FFF2-40B4-BE49-F238E27FC236}">
                      <a16:creationId xmlns:a16="http://schemas.microsoft.com/office/drawing/2014/main" id="{49582746-CFC8-4FB1-92E9-8EC7071192AD}"/>
                    </a:ext>
                  </a:extLst>
                </p:cNvPr>
                <p:cNvSpPr txBox="1"/>
                <p:nvPr/>
              </p:nvSpPr>
              <p:spPr>
                <a:xfrm>
                  <a:off x="6571001"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23" name="Group 22">
                <a:extLst>
                  <a:ext uri="{FF2B5EF4-FFF2-40B4-BE49-F238E27FC236}">
                    <a16:creationId xmlns:a16="http://schemas.microsoft.com/office/drawing/2014/main" id="{1A3E49A0-9CC0-4F57-AB6A-3BF0ACD9506F}"/>
                  </a:ext>
                </a:extLst>
              </p:cNvPr>
              <p:cNvGrpSpPr/>
              <p:nvPr/>
            </p:nvGrpSpPr>
            <p:grpSpPr>
              <a:xfrm>
                <a:off x="7572813" y="2330361"/>
                <a:ext cx="679600" cy="520840"/>
                <a:chOff x="7574071" y="1985997"/>
                <a:chExt cx="865603" cy="663392"/>
              </a:xfrm>
            </p:grpSpPr>
            <p:sp>
              <p:nvSpPr>
                <p:cNvPr id="36" name="monitor">
                  <a:extLst>
                    <a:ext uri="{FF2B5EF4-FFF2-40B4-BE49-F238E27FC236}">
                      <a16:creationId xmlns:a16="http://schemas.microsoft.com/office/drawing/2014/main" id="{F3CED334-B258-4C7F-BF4D-6B6B25048A27}"/>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37" name="TextBox 36">
                  <a:extLst>
                    <a:ext uri="{FF2B5EF4-FFF2-40B4-BE49-F238E27FC236}">
                      <a16:creationId xmlns:a16="http://schemas.microsoft.com/office/drawing/2014/main" id="{CA6A53CC-AD81-4AAE-879D-E13E60DEB430}"/>
                    </a:ext>
                  </a:extLst>
                </p:cNvPr>
                <p:cNvSpPr txBox="1"/>
                <p:nvPr/>
              </p:nvSpPr>
              <p:spPr>
                <a:xfrm>
                  <a:off x="7769446"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15" name="Rectangle 114">
                <a:extLst>
                  <a:ext uri="{FF2B5EF4-FFF2-40B4-BE49-F238E27FC236}">
                    <a16:creationId xmlns:a16="http://schemas.microsoft.com/office/drawing/2014/main" id="{6EF36271-476A-44A1-8AA0-92DCD3C2446E}"/>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3C53D8A9-3E85-4A0B-88D3-13606B9D9960}"/>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34" name="Group 33">
                <a:extLst>
                  <a:ext uri="{FF2B5EF4-FFF2-40B4-BE49-F238E27FC236}">
                    <a16:creationId xmlns:a16="http://schemas.microsoft.com/office/drawing/2014/main" id="{884611A7-9B36-4D07-AE29-FCC88280169D}"/>
                  </a:ext>
                </a:extLst>
              </p:cNvPr>
              <p:cNvGrpSpPr/>
              <p:nvPr/>
            </p:nvGrpSpPr>
            <p:grpSpPr>
              <a:xfrm>
                <a:off x="5233109" y="1763123"/>
                <a:ext cx="448056" cy="448056"/>
                <a:chOff x="5233109" y="1763123"/>
                <a:chExt cx="448056" cy="448056"/>
              </a:xfrm>
            </p:grpSpPr>
            <p:sp>
              <p:nvSpPr>
                <p:cNvPr id="121" name="Oval 120">
                  <a:extLst>
                    <a:ext uri="{FF2B5EF4-FFF2-40B4-BE49-F238E27FC236}">
                      <a16:creationId xmlns:a16="http://schemas.microsoft.com/office/drawing/2014/main" id="{D6EAF9BB-3A60-4C2D-8497-79AA874DDFC9}"/>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0" name="server">
                  <a:extLst>
                    <a:ext uri="{FF2B5EF4-FFF2-40B4-BE49-F238E27FC236}">
                      <a16:creationId xmlns:a16="http://schemas.microsoft.com/office/drawing/2014/main" id="{98EACE0D-57D7-4115-A466-C308BF587AC6}"/>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47" name="Group 46">
              <a:extLst>
                <a:ext uri="{FF2B5EF4-FFF2-40B4-BE49-F238E27FC236}">
                  <a16:creationId xmlns:a16="http://schemas.microsoft.com/office/drawing/2014/main" id="{B4DD40A4-F906-4E1F-BCCF-0F89FA4CC8D7}"/>
                </a:ext>
              </a:extLst>
            </p:cNvPr>
            <p:cNvGrpSpPr/>
            <p:nvPr/>
          </p:nvGrpSpPr>
          <p:grpSpPr>
            <a:xfrm>
              <a:off x="10700553" y="2721060"/>
              <a:ext cx="666225" cy="510592"/>
              <a:chOff x="4318388" y="3898203"/>
              <a:chExt cx="865582" cy="663377"/>
            </a:xfrm>
          </p:grpSpPr>
          <p:sp>
            <p:nvSpPr>
              <p:cNvPr id="44" name="monitor">
                <a:extLst>
                  <a:ext uri="{FF2B5EF4-FFF2-40B4-BE49-F238E27FC236}">
                    <a16:creationId xmlns:a16="http://schemas.microsoft.com/office/drawing/2014/main" id="{92EE50BD-4391-4FC6-A05C-B53DB0351007}"/>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5" name="TextBox 44">
                <a:extLst>
                  <a:ext uri="{FF2B5EF4-FFF2-40B4-BE49-F238E27FC236}">
                    <a16:creationId xmlns:a16="http://schemas.microsoft.com/office/drawing/2014/main" id="{97B8C29E-CE57-47B4-9DFC-3F16989AA250}"/>
                  </a:ext>
                </a:extLst>
              </p:cNvPr>
              <p:cNvSpPr txBox="1"/>
              <p:nvPr/>
            </p:nvSpPr>
            <p:spPr>
              <a:xfrm>
                <a:off x="4685572" y="4032282"/>
                <a:ext cx="131210" cy="28774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59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134" name="Rectangle 133">
              <a:extLst>
                <a:ext uri="{FF2B5EF4-FFF2-40B4-BE49-F238E27FC236}">
                  <a16:creationId xmlns:a16="http://schemas.microsoft.com/office/drawing/2014/main" id="{828783BF-6685-4705-8CDD-236A0B796D6E}"/>
                </a:ext>
              </a:extLst>
            </p:cNvPr>
            <p:cNvSpPr/>
            <p:nvPr/>
          </p:nvSpPr>
          <p:spPr bwMode="auto">
            <a:xfrm>
              <a:off x="10327533" y="2403010"/>
              <a:ext cx="1412265"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F75E9CEA-670A-4C33-B9D8-BA3C5900D7DB}"/>
                </a:ext>
              </a:extLst>
            </p:cNvPr>
            <p:cNvSpPr/>
            <p:nvPr/>
          </p:nvSpPr>
          <p:spPr bwMode="auto">
            <a:xfrm>
              <a:off x="10546315" y="2231156"/>
              <a:ext cx="1111490" cy="3317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38" name="Group 37">
              <a:extLst>
                <a:ext uri="{FF2B5EF4-FFF2-40B4-BE49-F238E27FC236}">
                  <a16:creationId xmlns:a16="http://schemas.microsoft.com/office/drawing/2014/main" id="{295AA07A-D7BA-4A0A-91F6-55B54C70494D}"/>
                </a:ext>
              </a:extLst>
            </p:cNvPr>
            <p:cNvGrpSpPr/>
            <p:nvPr/>
          </p:nvGrpSpPr>
          <p:grpSpPr>
            <a:xfrm>
              <a:off x="10208359" y="2223626"/>
              <a:ext cx="439248" cy="439248"/>
              <a:chOff x="3750357" y="3629439"/>
              <a:chExt cx="365962" cy="365962"/>
            </a:xfrm>
          </p:grpSpPr>
          <p:sp>
            <p:nvSpPr>
              <p:cNvPr id="136" name="Oval 135">
                <a:extLst>
                  <a:ext uri="{FF2B5EF4-FFF2-40B4-BE49-F238E27FC236}">
                    <a16:creationId xmlns:a16="http://schemas.microsoft.com/office/drawing/2014/main" id="{FE382D44-BC93-4AAD-81B1-1FD7F4C534FC}"/>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1" name="Database_EFC7">
                <a:extLst>
                  <a:ext uri="{FF2B5EF4-FFF2-40B4-BE49-F238E27FC236}">
                    <a16:creationId xmlns:a16="http://schemas.microsoft.com/office/drawing/2014/main" id="{BD0E1A88-3565-4348-9740-584CEE44ECA5}"/>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27" name="Group 26">
              <a:extLst>
                <a:ext uri="{FF2B5EF4-FFF2-40B4-BE49-F238E27FC236}">
                  <a16:creationId xmlns:a16="http://schemas.microsoft.com/office/drawing/2014/main" id="{2CA3873C-251D-43CB-8092-F100931A879E}"/>
                </a:ext>
              </a:extLst>
            </p:cNvPr>
            <p:cNvGrpSpPr/>
            <p:nvPr/>
          </p:nvGrpSpPr>
          <p:grpSpPr>
            <a:xfrm>
              <a:off x="8139448" y="2736919"/>
              <a:ext cx="666227" cy="510591"/>
              <a:chOff x="8994248" y="1985997"/>
              <a:chExt cx="865583" cy="663377"/>
            </a:xfrm>
          </p:grpSpPr>
          <p:sp>
            <p:nvSpPr>
              <p:cNvPr id="28" name="monitor">
                <a:extLst>
                  <a:ext uri="{FF2B5EF4-FFF2-40B4-BE49-F238E27FC236}">
                    <a16:creationId xmlns:a16="http://schemas.microsoft.com/office/drawing/2014/main" id="{B808A0B6-74C9-444F-B9E6-5DDC2B01E4B2}"/>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29" name="TextBox 28">
                <a:extLst>
                  <a:ext uri="{FF2B5EF4-FFF2-40B4-BE49-F238E27FC236}">
                    <a16:creationId xmlns:a16="http://schemas.microsoft.com/office/drawing/2014/main" id="{3C8ECDA9-1E28-4DC0-BF58-80D2FD66B69C}"/>
                  </a:ext>
                </a:extLst>
              </p:cNvPr>
              <p:cNvSpPr txBox="1"/>
              <p:nvPr/>
            </p:nvSpPr>
            <p:spPr>
              <a:xfrm>
                <a:off x="9360396" y="2120336"/>
                <a:ext cx="13329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31" name="Group 30">
              <a:extLst>
                <a:ext uri="{FF2B5EF4-FFF2-40B4-BE49-F238E27FC236}">
                  <a16:creationId xmlns:a16="http://schemas.microsoft.com/office/drawing/2014/main" id="{038D76D2-A35B-4A90-80FA-81CD0D5F454E}"/>
                </a:ext>
              </a:extLst>
            </p:cNvPr>
            <p:cNvGrpSpPr/>
            <p:nvPr/>
          </p:nvGrpSpPr>
          <p:grpSpPr>
            <a:xfrm>
              <a:off x="9118923" y="2736919"/>
              <a:ext cx="666227" cy="510591"/>
              <a:chOff x="10201320" y="1985997"/>
              <a:chExt cx="865583" cy="663377"/>
            </a:xfrm>
          </p:grpSpPr>
          <p:sp>
            <p:nvSpPr>
              <p:cNvPr id="152" name="monitor">
                <a:extLst>
                  <a:ext uri="{FF2B5EF4-FFF2-40B4-BE49-F238E27FC236}">
                    <a16:creationId xmlns:a16="http://schemas.microsoft.com/office/drawing/2014/main" id="{19A06945-45C9-4E08-A4AA-0A77C4FCF18E}"/>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53" name="TextBox 152">
                <a:extLst>
                  <a:ext uri="{FF2B5EF4-FFF2-40B4-BE49-F238E27FC236}">
                    <a16:creationId xmlns:a16="http://schemas.microsoft.com/office/drawing/2014/main" id="{BC5F8690-4543-4E54-8ED5-D75F52B2C864}"/>
                  </a:ext>
                </a:extLst>
              </p:cNvPr>
              <p:cNvSpPr txBox="1"/>
              <p:nvPr/>
            </p:nvSpPr>
            <p:spPr>
              <a:xfrm>
                <a:off x="10425841" y="2120336"/>
                <a:ext cx="41653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127" name="Rectangle 126">
              <a:extLst>
                <a:ext uri="{FF2B5EF4-FFF2-40B4-BE49-F238E27FC236}">
                  <a16:creationId xmlns:a16="http://schemas.microsoft.com/office/drawing/2014/main" id="{DAD5FE71-B8D1-4559-999C-6CFF6B862AB9}"/>
                </a:ext>
              </a:extLst>
            </p:cNvPr>
            <p:cNvSpPr/>
            <p:nvPr/>
          </p:nvSpPr>
          <p:spPr bwMode="auto">
            <a:xfrm>
              <a:off x="7890108" y="2396574"/>
              <a:ext cx="2136204" cy="95851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BD389A05-45CD-4B62-AE70-9F1EA294C508}"/>
                </a:ext>
              </a:extLst>
            </p:cNvPr>
            <p:cNvSpPr/>
            <p:nvPr/>
          </p:nvSpPr>
          <p:spPr bwMode="auto">
            <a:xfrm>
              <a:off x="8113339" y="2205125"/>
              <a:ext cx="1768186"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26" name="Group 25">
              <a:extLst>
                <a:ext uri="{FF2B5EF4-FFF2-40B4-BE49-F238E27FC236}">
                  <a16:creationId xmlns:a16="http://schemas.microsoft.com/office/drawing/2014/main" id="{79F2E164-1D23-466B-8DCA-B076BA33E6A6}"/>
                </a:ext>
              </a:extLst>
            </p:cNvPr>
            <p:cNvGrpSpPr/>
            <p:nvPr/>
          </p:nvGrpSpPr>
          <p:grpSpPr>
            <a:xfrm>
              <a:off x="7766394" y="2184390"/>
              <a:ext cx="439248" cy="439248"/>
              <a:chOff x="8646073" y="1794074"/>
              <a:chExt cx="365962" cy="365962"/>
            </a:xfrm>
          </p:grpSpPr>
          <p:sp>
            <p:nvSpPr>
              <p:cNvPr id="130" name="Oval 129">
                <a:extLst>
                  <a:ext uri="{FF2B5EF4-FFF2-40B4-BE49-F238E27FC236}">
                    <a16:creationId xmlns:a16="http://schemas.microsoft.com/office/drawing/2014/main" id="{66F3CBEB-30BF-45EB-8CB8-B573606CA363}"/>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0" name="binary">
                <a:extLst>
                  <a:ext uri="{FF2B5EF4-FFF2-40B4-BE49-F238E27FC236}">
                    <a16:creationId xmlns:a16="http://schemas.microsoft.com/office/drawing/2014/main" id="{49E98904-35EE-4941-9BD2-C04390ABC0BB}"/>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63" name="Group 62">
              <a:extLst>
                <a:ext uri="{FF2B5EF4-FFF2-40B4-BE49-F238E27FC236}">
                  <a16:creationId xmlns:a16="http://schemas.microsoft.com/office/drawing/2014/main" id="{A2465405-8CA1-46EF-89A3-0883CECAC1C2}"/>
                </a:ext>
              </a:extLst>
            </p:cNvPr>
            <p:cNvGrpSpPr/>
            <p:nvPr/>
          </p:nvGrpSpPr>
          <p:grpSpPr>
            <a:xfrm>
              <a:off x="357957" y="4767350"/>
              <a:ext cx="3207635" cy="1122079"/>
              <a:chOff x="291247" y="3629439"/>
              <a:chExt cx="3271955" cy="1144579"/>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675267" y="4142148"/>
                <a:ext cx="679584" cy="520830"/>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2626" y="4032282"/>
                  <a:ext cx="185359"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674368" y="4142138"/>
                <a:ext cx="679600" cy="520840"/>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20702"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673484" y="4142138"/>
                <a:ext cx="679600" cy="520840"/>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5756"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488680" y="3996020"/>
                <a:ext cx="416315" cy="416315"/>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387148" y="3796288"/>
                <a:ext cx="317605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735504" y="3646527"/>
                <a:ext cx="1760243"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291247" y="3629439"/>
                <a:ext cx="448056" cy="448056"/>
                <a:chOff x="282369" y="3629439"/>
                <a:chExt cx="365962" cy="365962"/>
              </a:xfrm>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498991" y="3996020"/>
                <a:ext cx="416315" cy="416315"/>
              </a:xfrm>
              <a:prstGeom prst="rect">
                <a:avLst/>
              </a:prstGeom>
            </p:spPr>
          </p:pic>
        </p:grpSp>
        <p:grpSp>
          <p:nvGrpSpPr>
            <p:cNvPr id="43" name="Group 42">
              <a:extLst>
                <a:ext uri="{FF2B5EF4-FFF2-40B4-BE49-F238E27FC236}">
                  <a16:creationId xmlns:a16="http://schemas.microsoft.com/office/drawing/2014/main" id="{C23D4DFA-8FF9-4012-8FA9-F44AE2DD9983}"/>
                </a:ext>
              </a:extLst>
            </p:cNvPr>
            <p:cNvGrpSpPr/>
            <p:nvPr/>
          </p:nvGrpSpPr>
          <p:grpSpPr>
            <a:xfrm>
              <a:off x="4113858" y="5268969"/>
              <a:ext cx="666225" cy="510592"/>
              <a:chOff x="6142928" y="4501551"/>
              <a:chExt cx="931982" cy="714265"/>
            </a:xfrm>
          </p:grpSpPr>
          <p:sp>
            <p:nvSpPr>
              <p:cNvPr id="40" name="monitor">
                <a:extLst>
                  <a:ext uri="{FF2B5EF4-FFF2-40B4-BE49-F238E27FC236}">
                    <a16:creationId xmlns:a16="http://schemas.microsoft.com/office/drawing/2014/main" id="{A67C15BD-ACF8-4700-9B6C-F41AC773D3C0}"/>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1" name="TextBox 40">
                <a:extLst>
                  <a:ext uri="{FF2B5EF4-FFF2-40B4-BE49-F238E27FC236}">
                    <a16:creationId xmlns:a16="http://schemas.microsoft.com/office/drawing/2014/main" id="{E01B3162-5AFB-49E2-8465-E9F25E73C3D4}"/>
                  </a:ext>
                </a:extLst>
              </p:cNvPr>
              <p:cNvSpPr txBox="1"/>
              <p:nvPr/>
            </p:nvSpPr>
            <p:spPr>
              <a:xfrm>
                <a:off x="6410461" y="4645916"/>
                <a:ext cx="3969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39" name="Group 38">
              <a:extLst>
                <a:ext uri="{FF2B5EF4-FFF2-40B4-BE49-F238E27FC236}">
                  <a16:creationId xmlns:a16="http://schemas.microsoft.com/office/drawing/2014/main" id="{86D9069F-D831-44B2-8DDF-86F5237C69A3}"/>
                </a:ext>
              </a:extLst>
            </p:cNvPr>
            <p:cNvGrpSpPr/>
            <p:nvPr/>
          </p:nvGrpSpPr>
          <p:grpSpPr>
            <a:xfrm>
              <a:off x="6077561" y="5273041"/>
              <a:ext cx="666225" cy="510592"/>
              <a:chOff x="7745277" y="4501551"/>
              <a:chExt cx="931982" cy="714265"/>
            </a:xfrm>
          </p:grpSpPr>
          <p:sp>
            <p:nvSpPr>
              <p:cNvPr id="148" name="monitor">
                <a:extLst>
                  <a:ext uri="{FF2B5EF4-FFF2-40B4-BE49-F238E27FC236}">
                    <a16:creationId xmlns:a16="http://schemas.microsoft.com/office/drawing/2014/main" id="{C8397FB3-A1F8-4668-89D1-84EC851B53D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49" name="TextBox 148">
                <a:extLst>
                  <a:ext uri="{FF2B5EF4-FFF2-40B4-BE49-F238E27FC236}">
                    <a16:creationId xmlns:a16="http://schemas.microsoft.com/office/drawing/2014/main" id="{579AF27F-F66B-497A-9E4E-378FAAB21B47}"/>
                  </a:ext>
                </a:extLst>
              </p:cNvPr>
              <p:cNvSpPr txBox="1"/>
              <p:nvPr/>
            </p:nvSpPr>
            <p:spPr>
              <a:xfrm>
                <a:off x="8009447" y="4645916"/>
                <a:ext cx="403641"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96" name="Group 95">
              <a:extLst>
                <a:ext uri="{FF2B5EF4-FFF2-40B4-BE49-F238E27FC236}">
                  <a16:creationId xmlns:a16="http://schemas.microsoft.com/office/drawing/2014/main" id="{A179898E-E34B-4A92-AA56-15265D888197}"/>
                </a:ext>
              </a:extLst>
            </p:cNvPr>
            <p:cNvGrpSpPr/>
            <p:nvPr/>
          </p:nvGrpSpPr>
          <p:grpSpPr>
            <a:xfrm>
              <a:off x="7052285" y="5268969"/>
              <a:ext cx="666225" cy="510592"/>
              <a:chOff x="7745277" y="4501551"/>
              <a:chExt cx="931982" cy="714265"/>
            </a:xfrm>
          </p:grpSpPr>
          <p:sp>
            <p:nvSpPr>
              <p:cNvPr id="98" name="monitor">
                <a:extLst>
                  <a:ext uri="{FF2B5EF4-FFF2-40B4-BE49-F238E27FC236}">
                    <a16:creationId xmlns:a16="http://schemas.microsoft.com/office/drawing/2014/main" id="{2E405A3D-F214-443B-8C86-6A5F635A3A64}"/>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9" name="TextBox 98">
                <a:extLst>
                  <a:ext uri="{FF2B5EF4-FFF2-40B4-BE49-F238E27FC236}">
                    <a16:creationId xmlns:a16="http://schemas.microsoft.com/office/drawing/2014/main" id="{EFEE8AD0-AFF2-44CF-9327-F6D83C181BFE}"/>
                  </a:ext>
                </a:extLst>
              </p:cNvPr>
              <p:cNvSpPr txBox="1"/>
              <p:nvPr/>
            </p:nvSpPr>
            <p:spPr>
              <a:xfrm>
                <a:off x="7998236" y="4645916"/>
                <a:ext cx="426066"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89" name="Group 88">
              <a:extLst>
                <a:ext uri="{FF2B5EF4-FFF2-40B4-BE49-F238E27FC236}">
                  <a16:creationId xmlns:a16="http://schemas.microsoft.com/office/drawing/2014/main" id="{FFE5EA73-43F9-457F-B22A-A1BF5A3CD2A5}"/>
                </a:ext>
              </a:extLst>
            </p:cNvPr>
            <p:cNvGrpSpPr/>
            <p:nvPr/>
          </p:nvGrpSpPr>
          <p:grpSpPr>
            <a:xfrm>
              <a:off x="5106525" y="5268969"/>
              <a:ext cx="666225" cy="510592"/>
              <a:chOff x="7745277" y="4501551"/>
              <a:chExt cx="931982" cy="714265"/>
            </a:xfrm>
          </p:grpSpPr>
          <p:sp>
            <p:nvSpPr>
              <p:cNvPr id="90" name="monitor">
                <a:extLst>
                  <a:ext uri="{FF2B5EF4-FFF2-40B4-BE49-F238E27FC236}">
                    <a16:creationId xmlns:a16="http://schemas.microsoft.com/office/drawing/2014/main" id="{BEC4D020-19A3-45F2-BB21-74FC2D62B2D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4" name="TextBox 93">
                <a:extLst>
                  <a:ext uri="{FF2B5EF4-FFF2-40B4-BE49-F238E27FC236}">
                    <a16:creationId xmlns:a16="http://schemas.microsoft.com/office/drawing/2014/main" id="{764E0ACC-61DD-48B8-8739-6A15A2DF2034}"/>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7" name="Rectangle 136">
              <a:extLst>
                <a:ext uri="{FF2B5EF4-FFF2-40B4-BE49-F238E27FC236}">
                  <a16:creationId xmlns:a16="http://schemas.microsoft.com/office/drawing/2014/main" id="{373A0F89-E22E-459F-955E-A37C1BC834E0}"/>
                </a:ext>
              </a:extLst>
            </p:cNvPr>
            <p:cNvSpPr/>
            <p:nvPr/>
          </p:nvSpPr>
          <p:spPr bwMode="auto">
            <a:xfrm>
              <a:off x="3897713" y="4930919"/>
              <a:ext cx="4030988" cy="1648796"/>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A40093AA-A97A-4CAE-8DAE-D4390136D362}"/>
                </a:ext>
              </a:extLst>
            </p:cNvPr>
            <p:cNvSpPr/>
            <p:nvPr/>
          </p:nvSpPr>
          <p:spPr bwMode="auto">
            <a:xfrm>
              <a:off x="4208243" y="4774972"/>
              <a:ext cx="1613792" cy="330680"/>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42" name="Group 41">
              <a:extLst>
                <a:ext uri="{FF2B5EF4-FFF2-40B4-BE49-F238E27FC236}">
                  <a16:creationId xmlns:a16="http://schemas.microsoft.com/office/drawing/2014/main" id="{91694E46-4455-4486-A1C6-431896B423E8}"/>
                </a:ext>
              </a:extLst>
            </p:cNvPr>
            <p:cNvGrpSpPr/>
            <p:nvPr/>
          </p:nvGrpSpPr>
          <p:grpSpPr>
            <a:xfrm>
              <a:off x="3769836" y="4751535"/>
              <a:ext cx="439248" cy="439248"/>
              <a:chOff x="6171198" y="3604950"/>
              <a:chExt cx="365962" cy="365962"/>
            </a:xfrm>
          </p:grpSpPr>
          <p:sp>
            <p:nvSpPr>
              <p:cNvPr id="139" name="Oval 138">
                <a:extLst>
                  <a:ext uri="{FF2B5EF4-FFF2-40B4-BE49-F238E27FC236}">
                    <a16:creationId xmlns:a16="http://schemas.microsoft.com/office/drawing/2014/main" id="{29713A58-62C5-49ED-A3CC-52A92A2A0B5C}"/>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5" name="PhotoCollection_E7AA">
                <a:extLst>
                  <a:ext uri="{FF2B5EF4-FFF2-40B4-BE49-F238E27FC236}">
                    <a16:creationId xmlns:a16="http://schemas.microsoft.com/office/drawing/2014/main" id="{E8131ADA-6A4F-48DA-801D-162642A29FF8}"/>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35" name="Group 34">
              <a:extLst>
                <a:ext uri="{FF2B5EF4-FFF2-40B4-BE49-F238E27FC236}">
                  <a16:creationId xmlns:a16="http://schemas.microsoft.com/office/drawing/2014/main" id="{51D82792-1672-43E6-85B0-87A18FFD6748}"/>
                </a:ext>
              </a:extLst>
            </p:cNvPr>
            <p:cNvGrpSpPr/>
            <p:nvPr/>
          </p:nvGrpSpPr>
          <p:grpSpPr>
            <a:xfrm>
              <a:off x="8699244" y="5269980"/>
              <a:ext cx="666225" cy="510592"/>
              <a:chOff x="10648898" y="3898203"/>
              <a:chExt cx="865582" cy="663377"/>
            </a:xfrm>
          </p:grpSpPr>
          <p:sp>
            <p:nvSpPr>
              <p:cNvPr id="48" name="monitor">
                <a:extLst>
                  <a:ext uri="{FF2B5EF4-FFF2-40B4-BE49-F238E27FC236}">
                    <a16:creationId xmlns:a16="http://schemas.microsoft.com/office/drawing/2014/main" id="{17264BFB-5F0C-438A-A2F9-3631239BF5FC}"/>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49" name="TextBox 48">
                <a:extLst>
                  <a:ext uri="{FF2B5EF4-FFF2-40B4-BE49-F238E27FC236}">
                    <a16:creationId xmlns:a16="http://schemas.microsoft.com/office/drawing/2014/main" id="{FBE6CE31-D8DD-4A10-9CC8-D7815FDCFE84}"/>
                  </a:ext>
                </a:extLst>
              </p:cNvPr>
              <p:cNvSpPr txBox="1"/>
              <p:nvPr/>
            </p:nvSpPr>
            <p:spPr>
              <a:xfrm>
                <a:off x="10983803" y="4032282"/>
                <a:ext cx="195772"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40" name="Rectangle 139">
              <a:extLst>
                <a:ext uri="{FF2B5EF4-FFF2-40B4-BE49-F238E27FC236}">
                  <a16:creationId xmlns:a16="http://schemas.microsoft.com/office/drawing/2014/main" id="{1A0B5ADC-F2CC-46BB-8C3E-17EBFF91BB0C}"/>
                </a:ext>
              </a:extLst>
            </p:cNvPr>
            <p:cNvSpPr/>
            <p:nvPr/>
          </p:nvSpPr>
          <p:spPr bwMode="auto">
            <a:xfrm>
              <a:off x="8251051" y="4930919"/>
              <a:ext cx="1562611" cy="95270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310A8B0B-B5A0-41F6-8BF6-D9EE52AA85A2}"/>
                </a:ext>
              </a:extLst>
            </p:cNvPr>
            <p:cNvSpPr/>
            <p:nvPr/>
          </p:nvSpPr>
          <p:spPr bwMode="auto">
            <a:xfrm>
              <a:off x="8485259" y="4545777"/>
              <a:ext cx="1237158" cy="680012"/>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46" name="Group 45">
              <a:extLst>
                <a:ext uri="{FF2B5EF4-FFF2-40B4-BE49-F238E27FC236}">
                  <a16:creationId xmlns:a16="http://schemas.microsoft.com/office/drawing/2014/main" id="{5CDE32C4-026E-4E62-8E5A-0A84C30A83E5}"/>
                </a:ext>
              </a:extLst>
            </p:cNvPr>
            <p:cNvGrpSpPr/>
            <p:nvPr/>
          </p:nvGrpSpPr>
          <p:grpSpPr>
            <a:xfrm>
              <a:off x="8131877" y="4751535"/>
              <a:ext cx="439248" cy="439248"/>
              <a:chOff x="10597494" y="3613307"/>
              <a:chExt cx="365962" cy="365962"/>
            </a:xfrm>
          </p:grpSpPr>
          <p:sp>
            <p:nvSpPr>
              <p:cNvPr id="142" name="Oval 141">
                <a:extLst>
                  <a:ext uri="{FF2B5EF4-FFF2-40B4-BE49-F238E27FC236}">
                    <a16:creationId xmlns:a16="http://schemas.microsoft.com/office/drawing/2014/main" id="{AB96351C-E266-4535-80E7-7F999A99E57B}"/>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LightningBolt_E945">
                <a:extLst>
                  <a:ext uri="{FF2B5EF4-FFF2-40B4-BE49-F238E27FC236}">
                    <a16:creationId xmlns:a16="http://schemas.microsoft.com/office/drawing/2014/main" id="{CE3DB5B6-6A67-44DF-847D-497C5A479C76}"/>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54" name="Group 53">
              <a:extLst>
                <a:ext uri="{FF2B5EF4-FFF2-40B4-BE49-F238E27FC236}">
                  <a16:creationId xmlns:a16="http://schemas.microsoft.com/office/drawing/2014/main" id="{7ACF25C7-D4FD-4A0E-8DAD-0B235EE3ECB4}"/>
                </a:ext>
              </a:extLst>
            </p:cNvPr>
            <p:cNvGrpSpPr/>
            <p:nvPr/>
          </p:nvGrpSpPr>
          <p:grpSpPr>
            <a:xfrm>
              <a:off x="9991475" y="4699941"/>
              <a:ext cx="1763124" cy="1183687"/>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62746" cy="169401"/>
                </a:xfrm>
                <a:prstGeom prst="rect">
                  <a:avLst/>
                </a:prstGeom>
                <a:noFill/>
              </p:spPr>
              <p:txBody>
                <a:bodyPr wrap="none" lIns="0" tIns="0" rIns="0" bIns="0" rtlCol="0">
                  <a:spAutoFit/>
                </a:bodyPr>
                <a:lstStyle/>
                <a:p>
                  <a:pPr defTabSz="932563">
                    <a:lnSpc>
                      <a:spcPct val="90000"/>
                    </a:lnSpc>
                    <a:spcAft>
                      <a:spcPts val="600"/>
                    </a:spcAft>
                    <a:defRPr/>
                  </a:pPr>
                  <a:r>
                    <a:rPr lang="en-US" sz="1199" b="1">
                      <a:gradFill>
                        <a:gsLst>
                          <a:gs pos="2917">
                            <a:srgbClr val="353535"/>
                          </a:gs>
                          <a:gs pos="30000">
                            <a:srgbClr val="353535"/>
                          </a:gs>
                        </a:gsLst>
                        <a:lin ang="5400000" scaled="0"/>
                      </a:gra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grpSp>
          <p:nvGrpSpPr>
            <p:cNvPr id="120" name="Group 119">
              <a:extLst>
                <a:ext uri="{FF2B5EF4-FFF2-40B4-BE49-F238E27FC236}">
                  <a16:creationId xmlns:a16="http://schemas.microsoft.com/office/drawing/2014/main" id="{724B8B61-385E-4EE4-B4BF-512FD2FBD428}"/>
                </a:ext>
              </a:extLst>
            </p:cNvPr>
            <p:cNvGrpSpPr/>
            <p:nvPr/>
          </p:nvGrpSpPr>
          <p:grpSpPr>
            <a:xfrm>
              <a:off x="5106525" y="5914121"/>
              <a:ext cx="666225" cy="510592"/>
              <a:chOff x="7745277" y="4501551"/>
              <a:chExt cx="931982" cy="714265"/>
            </a:xfrm>
          </p:grpSpPr>
          <p:sp>
            <p:nvSpPr>
              <p:cNvPr id="123" name="monitor">
                <a:extLst>
                  <a:ext uri="{FF2B5EF4-FFF2-40B4-BE49-F238E27FC236}">
                    <a16:creationId xmlns:a16="http://schemas.microsoft.com/office/drawing/2014/main" id="{D57B8330-7F3B-419F-94AE-1626B431000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4" name="TextBox 123">
                <a:extLst>
                  <a:ext uri="{FF2B5EF4-FFF2-40B4-BE49-F238E27FC236}">
                    <a16:creationId xmlns:a16="http://schemas.microsoft.com/office/drawing/2014/main" id="{A1660B41-3728-415F-AE3D-F81284ED95BE}"/>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25" name="Group 124">
              <a:extLst>
                <a:ext uri="{FF2B5EF4-FFF2-40B4-BE49-F238E27FC236}">
                  <a16:creationId xmlns:a16="http://schemas.microsoft.com/office/drawing/2014/main" id="{02BBFFCB-1988-4DE9-BB9C-A9C12D0A6705}"/>
                </a:ext>
              </a:extLst>
            </p:cNvPr>
            <p:cNvGrpSpPr/>
            <p:nvPr/>
          </p:nvGrpSpPr>
          <p:grpSpPr>
            <a:xfrm>
              <a:off x="7055882" y="5899621"/>
              <a:ext cx="666225" cy="510592"/>
              <a:chOff x="7745277" y="4501551"/>
              <a:chExt cx="931982" cy="714265"/>
            </a:xfrm>
          </p:grpSpPr>
          <p:sp>
            <p:nvSpPr>
              <p:cNvPr id="128" name="monitor">
                <a:extLst>
                  <a:ext uri="{FF2B5EF4-FFF2-40B4-BE49-F238E27FC236}">
                    <a16:creationId xmlns:a16="http://schemas.microsoft.com/office/drawing/2014/main" id="{340E48D0-A503-4546-A776-9B0073B3AD4D}"/>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8" name="TextBox 157">
                <a:extLst>
                  <a:ext uri="{FF2B5EF4-FFF2-40B4-BE49-F238E27FC236}">
                    <a16:creationId xmlns:a16="http://schemas.microsoft.com/office/drawing/2014/main" id="{C657BA14-C068-4F45-AD61-29E07F4ED879}"/>
                  </a:ext>
                </a:extLst>
              </p:cNvPr>
              <p:cNvSpPr txBox="1"/>
              <p:nvPr/>
            </p:nvSpPr>
            <p:spPr>
              <a:xfrm>
                <a:off x="7845752" y="4645916"/>
                <a:ext cx="731037"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sp>
          <p:nvSpPr>
            <p:cNvPr id="159" name="TextBox 158">
              <a:extLst>
                <a:ext uri="{FF2B5EF4-FFF2-40B4-BE49-F238E27FC236}">
                  <a16:creationId xmlns:a16="http://schemas.microsoft.com/office/drawing/2014/main" id="{AFB73CD5-3FDF-45A4-8818-68182038EDB9}"/>
                </a:ext>
              </a:extLst>
            </p:cNvPr>
            <p:cNvSpPr txBox="1"/>
            <p:nvPr/>
          </p:nvSpPr>
          <p:spPr>
            <a:xfrm>
              <a:off x="6937075" y="6420634"/>
              <a:ext cx="856005" cy="141257"/>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dirty="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60" name="Group 159">
              <a:extLst>
                <a:ext uri="{FF2B5EF4-FFF2-40B4-BE49-F238E27FC236}">
                  <a16:creationId xmlns:a16="http://schemas.microsoft.com/office/drawing/2014/main" id="{67E55462-AFCA-4D0D-B14A-385507B92037}"/>
                </a:ext>
              </a:extLst>
            </p:cNvPr>
            <p:cNvGrpSpPr/>
            <p:nvPr/>
          </p:nvGrpSpPr>
          <p:grpSpPr>
            <a:xfrm>
              <a:off x="6119953" y="5892048"/>
              <a:ext cx="666225" cy="510592"/>
              <a:chOff x="7745277" y="4501551"/>
              <a:chExt cx="931982" cy="714265"/>
            </a:xfrm>
          </p:grpSpPr>
          <p:sp>
            <p:nvSpPr>
              <p:cNvPr id="161" name="monitor">
                <a:extLst>
                  <a:ext uri="{FF2B5EF4-FFF2-40B4-BE49-F238E27FC236}">
                    <a16:creationId xmlns:a16="http://schemas.microsoft.com/office/drawing/2014/main" id="{5B41F83C-38ED-49C6-BC3D-18A13891C70B}"/>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62" name="TextBox 161">
                <a:extLst>
                  <a:ext uri="{FF2B5EF4-FFF2-40B4-BE49-F238E27FC236}">
                    <a16:creationId xmlns:a16="http://schemas.microsoft.com/office/drawing/2014/main" id="{CB263E0C-17A1-4A13-ACE2-1F4E8F700B3D}"/>
                  </a:ext>
                </a:extLst>
              </p:cNvPr>
              <p:cNvSpPr txBox="1"/>
              <p:nvPr/>
            </p:nvSpPr>
            <p:spPr>
              <a:xfrm>
                <a:off x="7856962" y="4645916"/>
                <a:ext cx="7086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sp>
          <p:nvSpPr>
            <p:cNvPr id="163" name="TextBox 162">
              <a:extLst>
                <a:ext uri="{FF2B5EF4-FFF2-40B4-BE49-F238E27FC236}">
                  <a16:creationId xmlns:a16="http://schemas.microsoft.com/office/drawing/2014/main" id="{F0F38ED6-73A7-420C-ABF4-4A03F36777D2}"/>
                </a:ext>
              </a:extLst>
            </p:cNvPr>
            <p:cNvSpPr txBox="1"/>
            <p:nvPr/>
          </p:nvSpPr>
          <p:spPr>
            <a:xfrm>
              <a:off x="6022835" y="6420634"/>
              <a:ext cx="856005" cy="141257"/>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spTree>
    <p:extLst>
      <p:ext uri="{BB962C8B-B14F-4D97-AF65-F5344CB8AC3E}">
        <p14:creationId xmlns:p14="http://schemas.microsoft.com/office/powerpoint/2010/main" val="18010326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2"/>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Freeform: Shape 67">
            <a:extLst>
              <a:ext uri="{FF2B5EF4-FFF2-40B4-BE49-F238E27FC236}">
                <a16:creationId xmlns:a16="http://schemas.microsoft.com/office/drawing/2014/main" id="{1DFFB456-3B81-4E57-8415-F09E903D47EF}"/>
              </a:ext>
            </a:extLst>
          </p:cNvPr>
          <p:cNvSpPr/>
          <p:nvPr/>
        </p:nvSpPr>
        <p:spPr bwMode="auto">
          <a:xfrm flipV="1">
            <a:off x="3638824" y="2960201"/>
            <a:ext cx="211929" cy="9027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9" name="Freeform: Shape 168">
            <a:extLst>
              <a:ext uri="{FF2B5EF4-FFF2-40B4-BE49-F238E27FC236}">
                <a16:creationId xmlns:a16="http://schemas.microsoft.com/office/drawing/2014/main" id="{C7AE45DE-EA10-46DE-AA05-B9454D2F226D}"/>
              </a:ext>
            </a:extLst>
          </p:cNvPr>
          <p:cNvSpPr/>
          <p:nvPr/>
        </p:nvSpPr>
        <p:spPr bwMode="auto">
          <a:xfrm flipV="1">
            <a:off x="9666797" y="2956637"/>
            <a:ext cx="211929" cy="90274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grpSp>
        <p:nvGrpSpPr>
          <p:cNvPr id="72" name="Group 71">
            <a:extLst>
              <a:ext uri="{FF2B5EF4-FFF2-40B4-BE49-F238E27FC236}">
                <a16:creationId xmlns:a16="http://schemas.microsoft.com/office/drawing/2014/main" id="{720ADAC3-FEBA-4190-A2B1-42DEB3247CFC}"/>
              </a:ext>
            </a:extLst>
          </p:cNvPr>
          <p:cNvGrpSpPr/>
          <p:nvPr/>
        </p:nvGrpSpPr>
        <p:grpSpPr>
          <a:xfrm>
            <a:off x="2733224" y="3289407"/>
            <a:ext cx="1573416" cy="1199161"/>
            <a:chOff x="3475683" y="1763123"/>
            <a:chExt cx="1573639" cy="1199332"/>
          </a:xfrm>
        </p:grpSpPr>
        <p:grpSp>
          <p:nvGrpSpPr>
            <p:cNvPr id="122" name="Group 121">
              <a:extLst>
                <a:ext uri="{FF2B5EF4-FFF2-40B4-BE49-F238E27FC236}">
                  <a16:creationId xmlns:a16="http://schemas.microsoft.com/office/drawing/2014/main" id="{0E247B76-E50C-4788-9A9B-798D9133DA45}"/>
                </a:ext>
              </a:extLst>
            </p:cNvPr>
            <p:cNvGrpSpPr/>
            <p:nvPr/>
          </p:nvGrpSpPr>
          <p:grpSpPr>
            <a:xfrm>
              <a:off x="4026292" y="2332372"/>
              <a:ext cx="679598" cy="520840"/>
              <a:chOff x="3489019" y="2410376"/>
              <a:chExt cx="932004" cy="714281"/>
            </a:xfrm>
          </p:grpSpPr>
          <p:sp>
            <p:nvSpPr>
              <p:cNvPr id="129" name="monitor">
                <a:extLst>
                  <a:ext uri="{FF2B5EF4-FFF2-40B4-BE49-F238E27FC236}">
                    <a16:creationId xmlns:a16="http://schemas.microsoft.com/office/drawing/2014/main" id="{F784C508-CC93-4EB5-B688-DDFABDE1141A}"/>
                  </a:ext>
                </a:extLst>
              </p:cNvPr>
              <p:cNvSpPr>
                <a:spLocks noChangeAspect="1" noEditPoints="1"/>
              </p:cNvSpPr>
              <p:nvPr/>
            </p:nvSpPr>
            <p:spPr bwMode="auto">
              <a:xfrm>
                <a:off x="3489019" y="2410376"/>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30" name="TextBox 129">
                <a:extLst>
                  <a:ext uri="{FF2B5EF4-FFF2-40B4-BE49-F238E27FC236}">
                    <a16:creationId xmlns:a16="http://schemas.microsoft.com/office/drawing/2014/main" id="{D803546B-27FB-4456-9651-F257DB4CFE02}"/>
                  </a:ext>
                </a:extLst>
              </p:cNvPr>
              <p:cNvSpPr txBox="1"/>
              <p:nvPr/>
            </p:nvSpPr>
            <p:spPr>
              <a:xfrm>
                <a:off x="3888571" y="2554739"/>
                <a:ext cx="172669" cy="309816"/>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B</a:t>
                </a:r>
              </a:p>
            </p:txBody>
          </p:sp>
        </p:grpSp>
        <p:sp>
          <p:nvSpPr>
            <p:cNvPr id="123" name="Rectangle 122">
              <a:extLst>
                <a:ext uri="{FF2B5EF4-FFF2-40B4-BE49-F238E27FC236}">
                  <a16:creationId xmlns:a16="http://schemas.microsoft.com/office/drawing/2014/main" id="{7786D777-4176-41C3-9179-327E87D91077}"/>
                </a:ext>
              </a:extLst>
            </p:cNvPr>
            <p:cNvSpPr/>
            <p:nvPr/>
          </p:nvSpPr>
          <p:spPr bwMode="auto">
            <a:xfrm>
              <a:off x="3608738" y="1984725"/>
              <a:ext cx="1440584"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6C7E2091-AB4F-4474-A0A4-D72B53B8A2C9}"/>
                </a:ext>
              </a:extLst>
            </p:cNvPr>
            <p:cNvSpPr/>
            <p:nvPr/>
          </p:nvSpPr>
          <p:spPr bwMode="auto">
            <a:xfrm>
              <a:off x="3898852" y="1817266"/>
              <a:ext cx="971904" cy="338416"/>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Burstable</a:t>
              </a:r>
            </a:p>
          </p:txBody>
        </p:sp>
        <p:grpSp>
          <p:nvGrpSpPr>
            <p:cNvPr id="125" name="Group 124">
              <a:extLst>
                <a:ext uri="{FF2B5EF4-FFF2-40B4-BE49-F238E27FC236}">
                  <a16:creationId xmlns:a16="http://schemas.microsoft.com/office/drawing/2014/main" id="{904CD093-4625-4465-A390-4C0A96FDDA6C}"/>
                </a:ext>
              </a:extLst>
            </p:cNvPr>
            <p:cNvGrpSpPr/>
            <p:nvPr/>
          </p:nvGrpSpPr>
          <p:grpSpPr>
            <a:xfrm>
              <a:off x="3475683" y="1763123"/>
              <a:ext cx="443204" cy="443204"/>
              <a:chOff x="3433906" y="1801744"/>
              <a:chExt cx="365962" cy="365962"/>
            </a:xfrm>
          </p:grpSpPr>
          <p:sp>
            <p:nvSpPr>
              <p:cNvPr id="127" name="Oval 126">
                <a:extLst>
                  <a:ext uri="{FF2B5EF4-FFF2-40B4-BE49-F238E27FC236}">
                    <a16:creationId xmlns:a16="http://schemas.microsoft.com/office/drawing/2014/main" id="{EF083388-7899-4B4C-BAA0-AA87944241BA}"/>
                  </a:ext>
                </a:extLst>
              </p:cNvPr>
              <p:cNvSpPr/>
              <p:nvPr/>
            </p:nvSpPr>
            <p:spPr bwMode="auto">
              <a:xfrm>
                <a:off x="3433906" y="180174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8" name="MiniExpand_E93A">
                <a:extLst>
                  <a:ext uri="{FF2B5EF4-FFF2-40B4-BE49-F238E27FC236}">
                    <a16:creationId xmlns:a16="http://schemas.microsoft.com/office/drawing/2014/main" id="{30A908D1-8997-4CCF-B557-0279A02F08B3}"/>
                  </a:ext>
                </a:extLst>
              </p:cNvPr>
              <p:cNvSpPr>
                <a:spLocks noChangeAspect="1" noEditPoints="1"/>
              </p:cNvSpPr>
              <p:nvPr/>
            </p:nvSpPr>
            <p:spPr bwMode="auto">
              <a:xfrm>
                <a:off x="3527578" y="1909127"/>
                <a:ext cx="178618" cy="151196"/>
              </a:xfrm>
              <a:custGeom>
                <a:avLst/>
                <a:gdLst>
                  <a:gd name="T0" fmla="*/ 3493 w 4781"/>
                  <a:gd name="T1" fmla="*/ 0 h 4047"/>
                  <a:gd name="T2" fmla="*/ 4781 w 4781"/>
                  <a:gd name="T3" fmla="*/ 0 h 4047"/>
                  <a:gd name="T4" fmla="*/ 4781 w 4781"/>
                  <a:gd name="T5" fmla="*/ 1288 h 4047"/>
                  <a:gd name="T6" fmla="*/ 4781 w 4781"/>
                  <a:gd name="T7" fmla="*/ 0 h 4047"/>
                  <a:gd name="T8" fmla="*/ 2889 w 4781"/>
                  <a:gd name="T9" fmla="*/ 1894 h 4047"/>
                  <a:gd name="T10" fmla="*/ 3126 w 4781"/>
                  <a:gd name="T11" fmla="*/ 0 h 4047"/>
                  <a:gd name="T12" fmla="*/ 0 w 4781"/>
                  <a:gd name="T13" fmla="*/ 0 h 4047"/>
                  <a:gd name="T14" fmla="*/ 0 w 4781"/>
                  <a:gd name="T15" fmla="*/ 4047 h 4047"/>
                  <a:gd name="T16" fmla="*/ 4781 w 4781"/>
                  <a:gd name="T17" fmla="*/ 4047 h 4047"/>
                  <a:gd name="T18" fmla="*/ 4781 w 4781"/>
                  <a:gd name="T19" fmla="*/ 1656 h 4047"/>
                  <a:gd name="T20" fmla="*/ 2207 w 4781"/>
                  <a:gd name="T21" fmla="*/ 4047 h 4047"/>
                  <a:gd name="T22" fmla="*/ 2207 w 4781"/>
                  <a:gd name="T23" fmla="*/ 2575 h 4047"/>
                  <a:gd name="T24" fmla="*/ 0 w 4781"/>
                  <a:gd name="T25" fmla="*/ 2575 h 40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81" h="4047">
                    <a:moveTo>
                      <a:pt x="3493" y="0"/>
                    </a:moveTo>
                    <a:lnTo>
                      <a:pt x="4781" y="0"/>
                    </a:lnTo>
                    <a:lnTo>
                      <a:pt x="4781" y="1288"/>
                    </a:lnTo>
                    <a:moveTo>
                      <a:pt x="4781" y="0"/>
                    </a:moveTo>
                    <a:lnTo>
                      <a:pt x="2889" y="1894"/>
                    </a:lnTo>
                    <a:moveTo>
                      <a:pt x="3126" y="0"/>
                    </a:moveTo>
                    <a:lnTo>
                      <a:pt x="0" y="0"/>
                    </a:lnTo>
                    <a:lnTo>
                      <a:pt x="0" y="4047"/>
                    </a:lnTo>
                    <a:lnTo>
                      <a:pt x="4781" y="4047"/>
                    </a:lnTo>
                    <a:lnTo>
                      <a:pt x="4781" y="1656"/>
                    </a:lnTo>
                    <a:moveTo>
                      <a:pt x="2207" y="4047"/>
                    </a:moveTo>
                    <a:lnTo>
                      <a:pt x="2207" y="2575"/>
                    </a:lnTo>
                    <a:lnTo>
                      <a:pt x="0" y="2575"/>
                    </a:lnTo>
                  </a:path>
                </a:pathLst>
              </a:custGeom>
              <a:noFill/>
              <a:ln w="15875"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73" name="Group 72">
            <a:extLst>
              <a:ext uri="{FF2B5EF4-FFF2-40B4-BE49-F238E27FC236}">
                <a16:creationId xmlns:a16="http://schemas.microsoft.com/office/drawing/2014/main" id="{55DEF4F0-5A64-4837-84DE-C25CDF73D6FE}"/>
              </a:ext>
            </a:extLst>
          </p:cNvPr>
          <p:cNvGrpSpPr/>
          <p:nvPr/>
        </p:nvGrpSpPr>
        <p:grpSpPr>
          <a:xfrm>
            <a:off x="365965" y="3289406"/>
            <a:ext cx="2181586" cy="1198057"/>
            <a:chOff x="1126308" y="1763123"/>
            <a:chExt cx="2181896" cy="1198227"/>
          </a:xfrm>
        </p:grpSpPr>
        <p:sp>
          <p:nvSpPr>
            <p:cNvPr id="111" name="Rectangle 110">
              <a:extLst>
                <a:ext uri="{FF2B5EF4-FFF2-40B4-BE49-F238E27FC236}">
                  <a16:creationId xmlns:a16="http://schemas.microsoft.com/office/drawing/2014/main" id="{15414932-16D3-42CB-9F8B-EB663B89313D}"/>
                </a:ext>
              </a:extLst>
            </p:cNvPr>
            <p:cNvSpPr/>
            <p:nvPr/>
          </p:nvSpPr>
          <p:spPr bwMode="auto">
            <a:xfrm>
              <a:off x="1235575" y="1983620"/>
              <a:ext cx="207262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B4826E51-BCD9-41D7-B996-07EAE88281EC}"/>
                </a:ext>
              </a:extLst>
            </p:cNvPr>
            <p:cNvSpPr/>
            <p:nvPr/>
          </p:nvSpPr>
          <p:spPr bwMode="auto">
            <a:xfrm>
              <a:off x="1582518" y="1800639"/>
              <a:ext cx="1032661"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Entry level</a:t>
              </a:r>
            </a:p>
          </p:txBody>
        </p:sp>
        <p:grpSp>
          <p:nvGrpSpPr>
            <p:cNvPr id="113" name="Group 112">
              <a:extLst>
                <a:ext uri="{FF2B5EF4-FFF2-40B4-BE49-F238E27FC236}">
                  <a16:creationId xmlns:a16="http://schemas.microsoft.com/office/drawing/2014/main" id="{845473E6-0D19-4525-864B-1540F05C37B7}"/>
                </a:ext>
              </a:extLst>
            </p:cNvPr>
            <p:cNvGrpSpPr/>
            <p:nvPr/>
          </p:nvGrpSpPr>
          <p:grpSpPr>
            <a:xfrm>
              <a:off x="1457286" y="2332382"/>
              <a:ext cx="679586" cy="520830"/>
              <a:chOff x="1107905" y="1985997"/>
              <a:chExt cx="865583" cy="663377"/>
            </a:xfrm>
          </p:grpSpPr>
          <p:sp>
            <p:nvSpPr>
              <p:cNvPr id="120" name="monitor">
                <a:extLst>
                  <a:ext uri="{FF2B5EF4-FFF2-40B4-BE49-F238E27FC236}">
                    <a16:creationId xmlns:a16="http://schemas.microsoft.com/office/drawing/2014/main" id="{CDE4A3FF-19AB-4B7B-A5ED-4DD8AE0AAEA2}"/>
                  </a:ext>
                </a:extLst>
              </p:cNvPr>
              <p:cNvSpPr>
                <a:spLocks noChangeAspect="1" noEditPoints="1"/>
              </p:cNvSpPr>
              <p:nvPr/>
            </p:nvSpPr>
            <p:spPr bwMode="auto">
              <a:xfrm>
                <a:off x="110790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21" name="TextBox 120">
                <a:extLst>
                  <a:ext uri="{FF2B5EF4-FFF2-40B4-BE49-F238E27FC236}">
                    <a16:creationId xmlns:a16="http://schemas.microsoft.com/office/drawing/2014/main" id="{02FB5DF3-A0D0-4FFA-9373-E21DE2DE1573}"/>
                  </a:ext>
                </a:extLst>
              </p:cNvPr>
              <p:cNvSpPr txBox="1"/>
              <p:nvPr/>
            </p:nvSpPr>
            <p:spPr>
              <a:xfrm>
                <a:off x="1434450" y="2120073"/>
                <a:ext cx="17911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a:t>
                </a:r>
              </a:p>
            </p:txBody>
          </p:sp>
        </p:grpSp>
        <p:grpSp>
          <p:nvGrpSpPr>
            <p:cNvPr id="114" name="Group 113">
              <a:extLst>
                <a:ext uri="{FF2B5EF4-FFF2-40B4-BE49-F238E27FC236}">
                  <a16:creationId xmlns:a16="http://schemas.microsoft.com/office/drawing/2014/main" id="{73BFC6D1-4C77-442D-B044-24F01A372D3C}"/>
                </a:ext>
              </a:extLst>
            </p:cNvPr>
            <p:cNvGrpSpPr/>
            <p:nvPr/>
          </p:nvGrpSpPr>
          <p:grpSpPr>
            <a:xfrm>
              <a:off x="2396839" y="2332382"/>
              <a:ext cx="679586" cy="520830"/>
              <a:chOff x="2294035" y="1985997"/>
              <a:chExt cx="865583" cy="663377"/>
            </a:xfrm>
          </p:grpSpPr>
          <p:sp>
            <p:nvSpPr>
              <p:cNvPr id="118" name="monitor">
                <a:extLst>
                  <a:ext uri="{FF2B5EF4-FFF2-40B4-BE49-F238E27FC236}">
                    <a16:creationId xmlns:a16="http://schemas.microsoft.com/office/drawing/2014/main" id="{218998CC-CF29-4647-8B4C-7ADD7CE9A2FC}"/>
                  </a:ext>
                </a:extLst>
              </p:cNvPr>
              <p:cNvSpPr>
                <a:spLocks noChangeAspect="1" noEditPoints="1"/>
              </p:cNvSpPr>
              <p:nvPr/>
            </p:nvSpPr>
            <p:spPr bwMode="auto">
              <a:xfrm>
                <a:off x="2294035"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19" name="TextBox 118">
                <a:extLst>
                  <a:ext uri="{FF2B5EF4-FFF2-40B4-BE49-F238E27FC236}">
                    <a16:creationId xmlns:a16="http://schemas.microsoft.com/office/drawing/2014/main" id="{EB75C11C-51A7-4F59-816D-C12E29B6C5C4}"/>
                  </a:ext>
                </a:extLst>
              </p:cNvPr>
              <p:cNvSpPr txBox="1"/>
              <p:nvPr/>
            </p:nvSpPr>
            <p:spPr>
              <a:xfrm>
                <a:off x="2482040" y="2120073"/>
                <a:ext cx="45660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Av2</a:t>
                </a:r>
              </a:p>
            </p:txBody>
          </p:sp>
        </p:grpSp>
        <p:grpSp>
          <p:nvGrpSpPr>
            <p:cNvPr id="115" name="Group 114">
              <a:extLst>
                <a:ext uri="{FF2B5EF4-FFF2-40B4-BE49-F238E27FC236}">
                  <a16:creationId xmlns:a16="http://schemas.microsoft.com/office/drawing/2014/main" id="{D78ECED7-1919-4B45-A4F6-2806382A2F2C}"/>
                </a:ext>
              </a:extLst>
            </p:cNvPr>
            <p:cNvGrpSpPr/>
            <p:nvPr/>
          </p:nvGrpSpPr>
          <p:grpSpPr>
            <a:xfrm>
              <a:off x="1126308" y="1763123"/>
              <a:ext cx="449062" cy="449062"/>
              <a:chOff x="1069967" y="1804673"/>
              <a:chExt cx="365962" cy="365962"/>
            </a:xfrm>
          </p:grpSpPr>
          <p:sp>
            <p:nvSpPr>
              <p:cNvPr id="116" name="Oval 115">
                <a:extLst>
                  <a:ext uri="{FF2B5EF4-FFF2-40B4-BE49-F238E27FC236}">
                    <a16:creationId xmlns:a16="http://schemas.microsoft.com/office/drawing/2014/main" id="{E8C91247-6CE6-4298-837A-6E678A07D378}"/>
                  </a:ext>
                </a:extLst>
              </p:cNvPr>
              <p:cNvSpPr/>
              <p:nvPr/>
            </p:nvSpPr>
            <p:spPr bwMode="auto">
              <a:xfrm>
                <a:off x="1069967" y="1804673"/>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7" name="desktop">
                <a:extLst>
                  <a:ext uri="{FF2B5EF4-FFF2-40B4-BE49-F238E27FC236}">
                    <a16:creationId xmlns:a16="http://schemas.microsoft.com/office/drawing/2014/main" id="{6F2921D0-2618-41F9-886D-B135764DA987}"/>
                  </a:ext>
                </a:extLst>
              </p:cNvPr>
              <p:cNvSpPr>
                <a:spLocks noChangeAspect="1" noEditPoints="1"/>
              </p:cNvSpPr>
              <p:nvPr/>
            </p:nvSpPr>
            <p:spPr bwMode="auto">
              <a:xfrm>
                <a:off x="1166574" y="1902690"/>
                <a:ext cx="172749" cy="16992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grpSp>
        <p:nvGrpSpPr>
          <p:cNvPr id="74" name="Group 73">
            <a:extLst>
              <a:ext uri="{FF2B5EF4-FFF2-40B4-BE49-F238E27FC236}">
                <a16:creationId xmlns:a16="http://schemas.microsoft.com/office/drawing/2014/main" id="{00A46BED-1139-4A27-89F4-757B21F77CBC}"/>
              </a:ext>
            </a:extLst>
          </p:cNvPr>
          <p:cNvGrpSpPr/>
          <p:nvPr/>
        </p:nvGrpSpPr>
        <p:grpSpPr>
          <a:xfrm>
            <a:off x="4492312" y="3289406"/>
            <a:ext cx="3243902" cy="1198057"/>
            <a:chOff x="5233109" y="1763123"/>
            <a:chExt cx="3244362" cy="1198227"/>
          </a:xfrm>
        </p:grpSpPr>
        <p:grpSp>
          <p:nvGrpSpPr>
            <p:cNvPr id="96" name="Group 95">
              <a:extLst>
                <a:ext uri="{FF2B5EF4-FFF2-40B4-BE49-F238E27FC236}">
                  <a16:creationId xmlns:a16="http://schemas.microsoft.com/office/drawing/2014/main" id="{7FABF8DB-E4EF-4391-921C-346FB5573381}"/>
                </a:ext>
              </a:extLst>
            </p:cNvPr>
            <p:cNvGrpSpPr/>
            <p:nvPr/>
          </p:nvGrpSpPr>
          <p:grpSpPr>
            <a:xfrm>
              <a:off x="5574596" y="2330359"/>
              <a:ext cx="679584" cy="520830"/>
              <a:chOff x="5177200" y="1985997"/>
              <a:chExt cx="865582" cy="663377"/>
            </a:xfrm>
          </p:grpSpPr>
          <p:sp>
            <p:nvSpPr>
              <p:cNvPr id="109" name="monitor">
                <a:extLst>
                  <a:ext uri="{FF2B5EF4-FFF2-40B4-BE49-F238E27FC236}">
                    <a16:creationId xmlns:a16="http://schemas.microsoft.com/office/drawing/2014/main" id="{5079CF79-DFC0-46C0-9BB4-E5DAEB177AAC}"/>
                  </a:ext>
                </a:extLst>
              </p:cNvPr>
              <p:cNvSpPr>
                <a:spLocks noChangeAspect="1" noEditPoints="1"/>
              </p:cNvSpPr>
              <p:nvPr/>
            </p:nvSpPr>
            <p:spPr bwMode="auto">
              <a:xfrm>
                <a:off x="5177200"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10" name="TextBox 109">
                <a:extLst>
                  <a:ext uri="{FF2B5EF4-FFF2-40B4-BE49-F238E27FC236}">
                    <a16:creationId xmlns:a16="http://schemas.microsoft.com/office/drawing/2014/main" id="{6693B901-F0E5-4B2E-BCF6-F5011C2443FD}"/>
                  </a:ext>
                </a:extLst>
              </p:cNvPr>
              <p:cNvSpPr txBox="1"/>
              <p:nvPr/>
            </p:nvSpPr>
            <p:spPr>
              <a:xfrm>
                <a:off x="5514187" y="2120336"/>
                <a:ext cx="191607"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a:t>
                </a:r>
              </a:p>
            </p:txBody>
          </p:sp>
        </p:grpSp>
        <p:grpSp>
          <p:nvGrpSpPr>
            <p:cNvPr id="97" name="Group 96">
              <a:extLst>
                <a:ext uri="{FF2B5EF4-FFF2-40B4-BE49-F238E27FC236}">
                  <a16:creationId xmlns:a16="http://schemas.microsoft.com/office/drawing/2014/main" id="{27852956-2CB6-4E09-882E-80BD61718AA8}"/>
                </a:ext>
              </a:extLst>
            </p:cNvPr>
            <p:cNvGrpSpPr/>
            <p:nvPr/>
          </p:nvGrpSpPr>
          <p:grpSpPr>
            <a:xfrm>
              <a:off x="6573713" y="2330359"/>
              <a:ext cx="679584" cy="520830"/>
              <a:chOff x="6375635" y="1985997"/>
              <a:chExt cx="865582" cy="663377"/>
            </a:xfrm>
          </p:grpSpPr>
          <p:sp>
            <p:nvSpPr>
              <p:cNvPr id="107" name="monitor">
                <a:extLst>
                  <a:ext uri="{FF2B5EF4-FFF2-40B4-BE49-F238E27FC236}">
                    <a16:creationId xmlns:a16="http://schemas.microsoft.com/office/drawing/2014/main" id="{BD13937D-81AB-4594-A559-1F4D7E17DDDF}"/>
                  </a:ext>
                </a:extLst>
              </p:cNvPr>
              <p:cNvSpPr>
                <a:spLocks noChangeAspect="1" noEditPoints="1"/>
              </p:cNvSpPr>
              <p:nvPr/>
            </p:nvSpPr>
            <p:spPr bwMode="auto">
              <a:xfrm>
                <a:off x="6375635" y="198599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08" name="TextBox 107">
                <a:extLst>
                  <a:ext uri="{FF2B5EF4-FFF2-40B4-BE49-F238E27FC236}">
                    <a16:creationId xmlns:a16="http://schemas.microsoft.com/office/drawing/2014/main" id="{9B873D4C-6BCA-4E33-9864-25B3B1367E20}"/>
                  </a:ext>
                </a:extLst>
              </p:cNvPr>
              <p:cNvSpPr txBox="1"/>
              <p:nvPr/>
            </p:nvSpPr>
            <p:spPr>
              <a:xfrm>
                <a:off x="6571001"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Dv2</a:t>
                </a:r>
              </a:p>
            </p:txBody>
          </p:sp>
        </p:grpSp>
        <p:grpSp>
          <p:nvGrpSpPr>
            <p:cNvPr id="98" name="Group 97">
              <a:extLst>
                <a:ext uri="{FF2B5EF4-FFF2-40B4-BE49-F238E27FC236}">
                  <a16:creationId xmlns:a16="http://schemas.microsoft.com/office/drawing/2014/main" id="{BCCBB0B6-E274-4704-A7EC-30EB38831FA4}"/>
                </a:ext>
              </a:extLst>
            </p:cNvPr>
            <p:cNvGrpSpPr/>
            <p:nvPr/>
          </p:nvGrpSpPr>
          <p:grpSpPr>
            <a:xfrm>
              <a:off x="7572813" y="2330361"/>
              <a:ext cx="679600" cy="520840"/>
              <a:chOff x="7574071" y="1985997"/>
              <a:chExt cx="865603" cy="663392"/>
            </a:xfrm>
          </p:grpSpPr>
          <p:sp>
            <p:nvSpPr>
              <p:cNvPr id="105" name="monitor">
                <a:extLst>
                  <a:ext uri="{FF2B5EF4-FFF2-40B4-BE49-F238E27FC236}">
                    <a16:creationId xmlns:a16="http://schemas.microsoft.com/office/drawing/2014/main" id="{8033BDB9-012C-40B3-A076-7548CBBC20EF}"/>
                  </a:ext>
                </a:extLst>
              </p:cNvPr>
              <p:cNvSpPr>
                <a:spLocks noChangeAspect="1" noEditPoints="1"/>
              </p:cNvSpPr>
              <p:nvPr/>
            </p:nvSpPr>
            <p:spPr bwMode="auto">
              <a:xfrm>
                <a:off x="7574071" y="1985997"/>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106" name="TextBox 105">
                <a:extLst>
                  <a:ext uri="{FF2B5EF4-FFF2-40B4-BE49-F238E27FC236}">
                    <a16:creationId xmlns:a16="http://schemas.microsoft.com/office/drawing/2014/main" id="{0F7FC857-2590-4B78-A8CF-735E4CA6148C}"/>
                  </a:ext>
                </a:extLst>
              </p:cNvPr>
              <p:cNvSpPr txBox="1"/>
              <p:nvPr/>
            </p:nvSpPr>
            <p:spPr>
              <a:xfrm>
                <a:off x="7769446" y="2120336"/>
                <a:ext cx="474852"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Dv3</a:t>
                </a:r>
              </a:p>
            </p:txBody>
          </p:sp>
        </p:grpSp>
        <p:sp>
          <p:nvSpPr>
            <p:cNvPr id="100" name="Rectangle 99">
              <a:extLst>
                <a:ext uri="{FF2B5EF4-FFF2-40B4-BE49-F238E27FC236}">
                  <a16:creationId xmlns:a16="http://schemas.microsoft.com/office/drawing/2014/main" id="{6458C204-9D4B-40D4-8A7F-C5906ECB6188}"/>
                </a:ext>
              </a:extLst>
            </p:cNvPr>
            <p:cNvSpPr/>
            <p:nvPr/>
          </p:nvSpPr>
          <p:spPr bwMode="auto">
            <a:xfrm>
              <a:off x="5355008" y="1983620"/>
              <a:ext cx="3122463"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C4EC3965-A4BE-472B-9283-B81843ED05D8}"/>
                </a:ext>
              </a:extLst>
            </p:cNvPr>
            <p:cNvSpPr/>
            <p:nvPr/>
          </p:nvSpPr>
          <p:spPr bwMode="auto">
            <a:xfrm>
              <a:off x="5683807" y="1800639"/>
              <a:ext cx="1469378" cy="337311"/>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General Purpose</a:t>
              </a:r>
            </a:p>
          </p:txBody>
        </p:sp>
        <p:grpSp>
          <p:nvGrpSpPr>
            <p:cNvPr id="102" name="Group 101">
              <a:extLst>
                <a:ext uri="{FF2B5EF4-FFF2-40B4-BE49-F238E27FC236}">
                  <a16:creationId xmlns:a16="http://schemas.microsoft.com/office/drawing/2014/main" id="{13A0EF45-A1BA-4EB0-BE2F-2C5D4EB7E59F}"/>
                </a:ext>
              </a:extLst>
            </p:cNvPr>
            <p:cNvGrpSpPr/>
            <p:nvPr/>
          </p:nvGrpSpPr>
          <p:grpSpPr>
            <a:xfrm>
              <a:off x="5233109" y="1763123"/>
              <a:ext cx="448056" cy="448056"/>
              <a:chOff x="5233109" y="1763123"/>
              <a:chExt cx="448056" cy="448056"/>
            </a:xfrm>
          </p:grpSpPr>
          <p:sp>
            <p:nvSpPr>
              <p:cNvPr id="103" name="Oval 102">
                <a:extLst>
                  <a:ext uri="{FF2B5EF4-FFF2-40B4-BE49-F238E27FC236}">
                    <a16:creationId xmlns:a16="http://schemas.microsoft.com/office/drawing/2014/main" id="{06AA60A9-ADB8-486B-B295-62962771E172}"/>
                  </a:ext>
                </a:extLst>
              </p:cNvPr>
              <p:cNvSpPr/>
              <p:nvPr/>
            </p:nvSpPr>
            <p:spPr bwMode="auto">
              <a:xfrm>
                <a:off x="5233109" y="1763123"/>
                <a:ext cx="448056" cy="448056"/>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4" name="server">
                <a:extLst>
                  <a:ext uri="{FF2B5EF4-FFF2-40B4-BE49-F238E27FC236}">
                    <a16:creationId xmlns:a16="http://schemas.microsoft.com/office/drawing/2014/main" id="{23EEE6B6-CA69-40D6-8981-A00C4AD0711D}"/>
                  </a:ext>
                </a:extLst>
              </p:cNvPr>
              <p:cNvSpPr>
                <a:spLocks noChangeAspect="1" noEditPoints="1"/>
              </p:cNvSpPr>
              <p:nvPr/>
            </p:nvSpPr>
            <p:spPr bwMode="auto">
              <a:xfrm>
                <a:off x="5394324" y="1867847"/>
                <a:ext cx="125626" cy="23860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grpSp>
        <p:nvGrpSpPr>
          <p:cNvPr id="88" name="Group 87">
            <a:extLst>
              <a:ext uri="{FF2B5EF4-FFF2-40B4-BE49-F238E27FC236}">
                <a16:creationId xmlns:a16="http://schemas.microsoft.com/office/drawing/2014/main" id="{FDDD6D53-0972-4E9E-996C-25A0E82F42E8}"/>
              </a:ext>
            </a:extLst>
          </p:cNvPr>
          <p:cNvGrpSpPr/>
          <p:nvPr/>
        </p:nvGrpSpPr>
        <p:grpSpPr>
          <a:xfrm>
            <a:off x="10914455" y="3834252"/>
            <a:ext cx="679488" cy="520757"/>
            <a:chOff x="4318388" y="3898203"/>
            <a:chExt cx="865582" cy="663377"/>
          </a:xfrm>
        </p:grpSpPr>
        <p:sp>
          <p:nvSpPr>
            <p:cNvPr id="94" name="monitor">
              <a:extLst>
                <a:ext uri="{FF2B5EF4-FFF2-40B4-BE49-F238E27FC236}">
                  <a16:creationId xmlns:a16="http://schemas.microsoft.com/office/drawing/2014/main" id="{743CC153-D501-4F0F-9DF7-E5AF3958F106}"/>
                </a:ext>
              </a:extLst>
            </p:cNvPr>
            <p:cNvSpPr>
              <a:spLocks noChangeAspect="1" noEditPoints="1"/>
            </p:cNvSpPr>
            <p:nvPr/>
          </p:nvSpPr>
          <p:spPr bwMode="auto">
            <a:xfrm>
              <a:off x="431838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5" name="TextBox 94">
              <a:extLst>
                <a:ext uri="{FF2B5EF4-FFF2-40B4-BE49-F238E27FC236}">
                  <a16:creationId xmlns:a16="http://schemas.microsoft.com/office/drawing/2014/main" id="{E74242AA-C01E-4826-A97B-A50837F53437}"/>
                </a:ext>
              </a:extLst>
            </p:cNvPr>
            <p:cNvSpPr txBox="1"/>
            <p:nvPr/>
          </p:nvSpPr>
          <p:spPr>
            <a:xfrm>
              <a:off x="4685572" y="4032282"/>
              <a:ext cx="131210" cy="287742"/>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599">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L</a:t>
              </a:r>
            </a:p>
          </p:txBody>
        </p:sp>
      </p:grpSp>
      <p:sp>
        <p:nvSpPr>
          <p:cNvPr id="89" name="Rectangle 88">
            <a:extLst>
              <a:ext uri="{FF2B5EF4-FFF2-40B4-BE49-F238E27FC236}">
                <a16:creationId xmlns:a16="http://schemas.microsoft.com/office/drawing/2014/main" id="{E4411062-8993-4856-96DF-1C70BB230A89}"/>
              </a:ext>
            </a:extLst>
          </p:cNvPr>
          <p:cNvSpPr/>
          <p:nvPr/>
        </p:nvSpPr>
        <p:spPr bwMode="auto">
          <a:xfrm>
            <a:off x="10534009" y="3509871"/>
            <a:ext cx="1440380"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73688C6-AA59-4CBA-AAE3-D4F63B8705C0}"/>
              </a:ext>
            </a:extLst>
          </p:cNvPr>
          <p:cNvSpPr/>
          <p:nvPr/>
        </p:nvSpPr>
        <p:spPr bwMode="auto">
          <a:xfrm>
            <a:off x="10757146" y="3334596"/>
            <a:ext cx="1133617" cy="338368"/>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Storage Optimized</a:t>
            </a:r>
          </a:p>
        </p:txBody>
      </p:sp>
      <p:grpSp>
        <p:nvGrpSpPr>
          <p:cNvPr id="91" name="Group 90">
            <a:extLst>
              <a:ext uri="{FF2B5EF4-FFF2-40B4-BE49-F238E27FC236}">
                <a16:creationId xmlns:a16="http://schemas.microsoft.com/office/drawing/2014/main" id="{9D35FBC2-F905-4D7B-8243-2F35974ADBB7}"/>
              </a:ext>
            </a:extLst>
          </p:cNvPr>
          <p:cNvGrpSpPr/>
          <p:nvPr/>
        </p:nvGrpSpPr>
        <p:grpSpPr>
          <a:xfrm>
            <a:off x="10412463" y="3326916"/>
            <a:ext cx="447992" cy="447992"/>
            <a:chOff x="3750357" y="3629439"/>
            <a:chExt cx="365962" cy="365962"/>
          </a:xfrm>
        </p:grpSpPr>
        <p:sp>
          <p:nvSpPr>
            <p:cNvPr id="92" name="Oval 91">
              <a:extLst>
                <a:ext uri="{FF2B5EF4-FFF2-40B4-BE49-F238E27FC236}">
                  <a16:creationId xmlns:a16="http://schemas.microsoft.com/office/drawing/2014/main" id="{B1B2C6F6-BBD8-4D7B-9872-7960DD2D8A50}"/>
                </a:ext>
              </a:extLst>
            </p:cNvPr>
            <p:cNvSpPr/>
            <p:nvPr/>
          </p:nvSpPr>
          <p:spPr bwMode="auto">
            <a:xfrm>
              <a:off x="3750357" y="3629439"/>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3" name="Database_EFC7">
              <a:extLst>
                <a:ext uri="{FF2B5EF4-FFF2-40B4-BE49-F238E27FC236}">
                  <a16:creationId xmlns:a16="http://schemas.microsoft.com/office/drawing/2014/main" id="{4B393E5C-A0AC-44AE-86DC-630D26061041}"/>
                </a:ext>
              </a:extLst>
            </p:cNvPr>
            <p:cNvSpPr>
              <a:spLocks noChangeAspect="1" noEditPoints="1"/>
            </p:cNvSpPr>
            <p:nvPr/>
          </p:nvSpPr>
          <p:spPr bwMode="auto">
            <a:xfrm>
              <a:off x="3848100" y="3704428"/>
              <a:ext cx="164345" cy="213622"/>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76" name="Group 75">
            <a:extLst>
              <a:ext uri="{FF2B5EF4-FFF2-40B4-BE49-F238E27FC236}">
                <a16:creationId xmlns:a16="http://schemas.microsoft.com/office/drawing/2014/main" id="{0D0D3D5B-851F-4A5D-ABE5-AAFB995C4CEA}"/>
              </a:ext>
            </a:extLst>
          </p:cNvPr>
          <p:cNvGrpSpPr/>
          <p:nvPr/>
        </p:nvGrpSpPr>
        <p:grpSpPr>
          <a:xfrm>
            <a:off x="8302365" y="3850428"/>
            <a:ext cx="679490" cy="520756"/>
            <a:chOff x="8994248" y="1985997"/>
            <a:chExt cx="865583" cy="663377"/>
          </a:xfrm>
        </p:grpSpPr>
        <p:sp>
          <p:nvSpPr>
            <p:cNvPr id="86" name="monitor">
              <a:extLst>
                <a:ext uri="{FF2B5EF4-FFF2-40B4-BE49-F238E27FC236}">
                  <a16:creationId xmlns:a16="http://schemas.microsoft.com/office/drawing/2014/main" id="{965E3F20-595B-4138-BBE8-48A1EEE354B8}"/>
                </a:ext>
              </a:extLst>
            </p:cNvPr>
            <p:cNvSpPr>
              <a:spLocks noChangeAspect="1" noEditPoints="1"/>
            </p:cNvSpPr>
            <p:nvPr/>
          </p:nvSpPr>
          <p:spPr bwMode="auto">
            <a:xfrm>
              <a:off x="8994248"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87" name="TextBox 86">
              <a:extLst>
                <a:ext uri="{FF2B5EF4-FFF2-40B4-BE49-F238E27FC236}">
                  <a16:creationId xmlns:a16="http://schemas.microsoft.com/office/drawing/2014/main" id="{E6AB85D7-6B9C-4EDF-B44E-8E19832FCD02}"/>
                </a:ext>
              </a:extLst>
            </p:cNvPr>
            <p:cNvSpPr txBox="1"/>
            <p:nvPr/>
          </p:nvSpPr>
          <p:spPr>
            <a:xfrm>
              <a:off x="9360396" y="2120336"/>
              <a:ext cx="133291"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a:t>
              </a:r>
            </a:p>
          </p:txBody>
        </p:sp>
      </p:grpSp>
      <p:grpSp>
        <p:nvGrpSpPr>
          <p:cNvPr id="77" name="Group 76">
            <a:extLst>
              <a:ext uri="{FF2B5EF4-FFF2-40B4-BE49-F238E27FC236}">
                <a16:creationId xmlns:a16="http://schemas.microsoft.com/office/drawing/2014/main" id="{AE8D3A4D-44BB-4FE8-9CB5-E6FBEAB814BB}"/>
              </a:ext>
            </a:extLst>
          </p:cNvPr>
          <p:cNvGrpSpPr/>
          <p:nvPr/>
        </p:nvGrpSpPr>
        <p:grpSpPr>
          <a:xfrm>
            <a:off x="9301339" y="3850428"/>
            <a:ext cx="679490" cy="520756"/>
            <a:chOff x="10201320" y="1985997"/>
            <a:chExt cx="865583" cy="663377"/>
          </a:xfrm>
        </p:grpSpPr>
        <p:sp>
          <p:nvSpPr>
            <p:cNvPr id="84" name="monitor">
              <a:extLst>
                <a:ext uri="{FF2B5EF4-FFF2-40B4-BE49-F238E27FC236}">
                  <a16:creationId xmlns:a16="http://schemas.microsoft.com/office/drawing/2014/main" id="{EF7B9547-D2FA-4518-AB2F-594CB9DEC773}"/>
                </a:ext>
              </a:extLst>
            </p:cNvPr>
            <p:cNvSpPr>
              <a:spLocks noChangeAspect="1" noEditPoints="1"/>
            </p:cNvSpPr>
            <p:nvPr/>
          </p:nvSpPr>
          <p:spPr bwMode="auto">
            <a:xfrm>
              <a:off x="10201320" y="1985997"/>
              <a:ext cx="865583"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85" name="TextBox 84">
              <a:extLst>
                <a:ext uri="{FF2B5EF4-FFF2-40B4-BE49-F238E27FC236}">
                  <a16:creationId xmlns:a16="http://schemas.microsoft.com/office/drawing/2014/main" id="{D52982F9-5E96-42BD-9191-2825B83FC332}"/>
                </a:ext>
              </a:extLst>
            </p:cNvPr>
            <p:cNvSpPr txBox="1"/>
            <p:nvPr/>
          </p:nvSpPr>
          <p:spPr>
            <a:xfrm>
              <a:off x="10425841" y="2120336"/>
              <a:ext cx="416536" cy="287743"/>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Fv2</a:t>
              </a:r>
            </a:p>
          </p:txBody>
        </p:sp>
      </p:grpSp>
      <p:sp>
        <p:nvSpPr>
          <p:cNvPr id="78" name="Rectangle 77">
            <a:extLst>
              <a:ext uri="{FF2B5EF4-FFF2-40B4-BE49-F238E27FC236}">
                <a16:creationId xmlns:a16="http://schemas.microsoft.com/office/drawing/2014/main" id="{264D30D7-D42A-4425-ABA2-D0F50E5F5021}"/>
              </a:ext>
            </a:extLst>
          </p:cNvPr>
          <p:cNvSpPr/>
          <p:nvPr/>
        </p:nvSpPr>
        <p:spPr bwMode="auto">
          <a:xfrm>
            <a:off x="8048061" y="3503307"/>
            <a:ext cx="2178730"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A549F923-DBB7-4FAA-A09D-F3A2F00D5277}"/>
              </a:ext>
            </a:extLst>
          </p:cNvPr>
          <p:cNvSpPr/>
          <p:nvPr/>
        </p:nvSpPr>
        <p:spPr bwMode="auto">
          <a:xfrm>
            <a:off x="8275736" y="3308047"/>
            <a:ext cx="1803386"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Compute Intensive</a:t>
            </a:r>
          </a:p>
        </p:txBody>
      </p:sp>
      <p:grpSp>
        <p:nvGrpSpPr>
          <p:cNvPr id="80" name="Group 79">
            <a:extLst>
              <a:ext uri="{FF2B5EF4-FFF2-40B4-BE49-F238E27FC236}">
                <a16:creationId xmlns:a16="http://schemas.microsoft.com/office/drawing/2014/main" id="{AD944AAB-D2EB-4724-827D-B63E152D8068}"/>
              </a:ext>
            </a:extLst>
          </p:cNvPr>
          <p:cNvGrpSpPr/>
          <p:nvPr/>
        </p:nvGrpSpPr>
        <p:grpSpPr>
          <a:xfrm>
            <a:off x="7921884" y="3286899"/>
            <a:ext cx="447992" cy="447992"/>
            <a:chOff x="8646073" y="1794074"/>
            <a:chExt cx="365962" cy="365962"/>
          </a:xfrm>
        </p:grpSpPr>
        <p:sp>
          <p:nvSpPr>
            <p:cNvPr id="82" name="Oval 81">
              <a:extLst>
                <a:ext uri="{FF2B5EF4-FFF2-40B4-BE49-F238E27FC236}">
                  <a16:creationId xmlns:a16="http://schemas.microsoft.com/office/drawing/2014/main" id="{1599A5BD-3CC1-4AB8-9324-AA7623722CDD}"/>
                </a:ext>
              </a:extLst>
            </p:cNvPr>
            <p:cNvSpPr/>
            <p:nvPr/>
          </p:nvSpPr>
          <p:spPr bwMode="auto">
            <a:xfrm>
              <a:off x="8646073" y="1794074"/>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binary">
              <a:extLst>
                <a:ext uri="{FF2B5EF4-FFF2-40B4-BE49-F238E27FC236}">
                  <a16:creationId xmlns:a16="http://schemas.microsoft.com/office/drawing/2014/main" id="{B634FBF9-0238-4606-A371-33C6B4EE052E}"/>
                </a:ext>
              </a:extLst>
            </p:cNvPr>
            <p:cNvSpPr>
              <a:spLocks noChangeAspect="1" noEditPoints="1"/>
            </p:cNvSpPr>
            <p:nvPr/>
          </p:nvSpPr>
          <p:spPr bwMode="auto">
            <a:xfrm>
              <a:off x="8737505" y="1897903"/>
              <a:ext cx="185773" cy="160415"/>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sp>
        <p:nvSpPr>
          <p:cNvPr id="2" name="Title 1">
            <a:extLst>
              <a:ext uri="{FF2B5EF4-FFF2-40B4-BE49-F238E27FC236}">
                <a16:creationId xmlns:a16="http://schemas.microsoft.com/office/drawing/2014/main" id="{852A9BB4-BA6D-423B-9B7A-AE3CBF7E2A33}"/>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entry-level to storage optimized …</a:t>
            </a:r>
          </a:p>
        </p:txBody>
      </p:sp>
      <p:sp>
        <p:nvSpPr>
          <p:cNvPr id="160" name="Rectangle 159">
            <a:extLst>
              <a:ext uri="{FF2B5EF4-FFF2-40B4-BE49-F238E27FC236}">
                <a16:creationId xmlns:a16="http://schemas.microsoft.com/office/drawing/2014/main" id="{03776043-9ECF-4C43-9E3F-2A83D5C3DB04}"/>
              </a:ext>
            </a:extLst>
          </p:cNvPr>
          <p:cNvSpPr/>
          <p:nvPr/>
        </p:nvSpPr>
        <p:spPr bwMode="auto">
          <a:xfrm>
            <a:off x="4862597" y="5372437"/>
            <a:ext cx="3621845" cy="10350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Intel Broadwell E5-2673 v4</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Hyper-Threaded CPUs</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Up to 64 vCPU’s, 256GB RAM</a:t>
            </a:r>
          </a:p>
        </p:txBody>
      </p:sp>
      <p:sp>
        <p:nvSpPr>
          <p:cNvPr id="161" name="Rectangle 160">
            <a:extLst>
              <a:ext uri="{FF2B5EF4-FFF2-40B4-BE49-F238E27FC236}">
                <a16:creationId xmlns:a16="http://schemas.microsoft.com/office/drawing/2014/main" id="{B58176BA-8681-47B8-9B5C-0321EE4FA449}"/>
              </a:ext>
            </a:extLst>
          </p:cNvPr>
          <p:cNvSpPr/>
          <p:nvPr/>
        </p:nvSpPr>
        <p:spPr bwMode="auto">
          <a:xfrm>
            <a:off x="8023277" y="2489716"/>
            <a:ext cx="3570666" cy="4093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pt-BR" sz="1836">
                <a:solidFill>
                  <a:srgbClr val="2F2F2F"/>
                </a:solidFill>
                <a:latin typeface="Segoe UI"/>
              </a:rPr>
              <a:t>Intel® Xeon® Platinum 8168 processor (Skylake)</a:t>
            </a:r>
            <a:endParaRPr lang="en-US">
              <a:solidFill>
                <a:srgbClr val="2F2F2F"/>
              </a:solidFill>
              <a:latin typeface="Segoe UI" panose="020B0502040204020203" pitchFamily="34" charset="0"/>
              <a:cs typeface="Segoe UI" panose="020B0502040204020203" pitchFamily="34" charset="0"/>
            </a:endParaRPr>
          </a:p>
        </p:txBody>
      </p:sp>
      <p:sp>
        <p:nvSpPr>
          <p:cNvPr id="11" name="Oval 10">
            <a:extLst>
              <a:ext uri="{FF2B5EF4-FFF2-40B4-BE49-F238E27FC236}">
                <a16:creationId xmlns:a16="http://schemas.microsoft.com/office/drawing/2014/main" id="{C1B9C310-505D-4E9B-B68B-A6676798BAB1}"/>
              </a:ext>
            </a:extLst>
          </p:cNvPr>
          <p:cNvSpPr/>
          <p:nvPr/>
        </p:nvSpPr>
        <p:spPr bwMode="auto">
          <a:xfrm>
            <a:off x="9627916" y="3824241"/>
            <a:ext cx="76189" cy="7618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Freeform: Shape 167">
            <a:extLst>
              <a:ext uri="{FF2B5EF4-FFF2-40B4-BE49-F238E27FC236}">
                <a16:creationId xmlns:a16="http://schemas.microsoft.com/office/drawing/2014/main" id="{BB646801-812F-4B43-8262-7B04B560D6CB}"/>
              </a:ext>
            </a:extLst>
          </p:cNvPr>
          <p:cNvSpPr/>
          <p:nvPr/>
        </p:nvSpPr>
        <p:spPr bwMode="auto">
          <a:xfrm>
            <a:off x="7177905" y="4263722"/>
            <a:ext cx="2129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69" name="Rectangle 68">
            <a:extLst>
              <a:ext uri="{FF2B5EF4-FFF2-40B4-BE49-F238E27FC236}">
                <a16:creationId xmlns:a16="http://schemas.microsoft.com/office/drawing/2014/main" id="{B5FA7927-A2EA-4F68-862D-DE6B811BCD62}"/>
              </a:ext>
            </a:extLst>
          </p:cNvPr>
          <p:cNvSpPr/>
          <p:nvPr/>
        </p:nvSpPr>
        <p:spPr bwMode="auto">
          <a:xfrm>
            <a:off x="1995304" y="1865541"/>
            <a:ext cx="3304399" cy="1033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Intel Haswell E5-2673 v3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Lowest cost, flexible CPUs</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Up to 8vCPUs, 32GiB RAM</a:t>
            </a:r>
          </a:p>
        </p:txBody>
      </p:sp>
      <p:sp>
        <p:nvSpPr>
          <p:cNvPr id="70" name="Oval 69">
            <a:extLst>
              <a:ext uri="{FF2B5EF4-FFF2-40B4-BE49-F238E27FC236}">
                <a16:creationId xmlns:a16="http://schemas.microsoft.com/office/drawing/2014/main" id="{C2250444-872B-4817-86A8-463F12AE9650}"/>
              </a:ext>
            </a:extLst>
          </p:cNvPr>
          <p:cNvSpPr/>
          <p:nvPr/>
        </p:nvSpPr>
        <p:spPr bwMode="auto">
          <a:xfrm>
            <a:off x="3611265" y="3810393"/>
            <a:ext cx="76189" cy="76189"/>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2578218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down)">
                                      <p:cBhvr>
                                        <p:cTn id="7" dur="250"/>
                                        <p:tgtEl>
                                          <p:spTgt spid="7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wipe(down)">
                                      <p:cBhvr>
                                        <p:cTn id="10" dur="500"/>
                                        <p:tgtEl>
                                          <p:spTgt spid="68"/>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400"/>
                                        <p:tgtEl>
                                          <p:spTgt spid="69"/>
                                        </p:tgtEl>
                                      </p:cBhvr>
                                    </p:animEffect>
                                  </p:childTnLst>
                                </p:cTn>
                              </p:par>
                              <p:par>
                                <p:cTn id="14" presetID="42" presetClass="path" presetSubtype="0" decel="100000" fill="hold" grpId="1" nodeType="withEffect">
                                  <p:stCondLst>
                                    <p:cond delay="500"/>
                                  </p:stCondLst>
                                  <p:childTnLst>
                                    <p:animMotion origin="layout" path="M 9.11412E-7 -4.84793E-6 L 9.11412E-7 0.09624 " pathEditMode="relative" rAng="0" ptsTypes="AA">
                                      <p:cBhvr>
                                        <p:cTn id="15" dur="700" spd="-100000" fill="hold"/>
                                        <p:tgtEl>
                                          <p:spTgt spid="69"/>
                                        </p:tgtEl>
                                        <p:attrNameLst>
                                          <p:attrName>ppt_x</p:attrName>
                                          <p:attrName>ppt_y</p:attrName>
                                        </p:attrNameLst>
                                      </p:cBhvr>
                                      <p:rCtr x="0" y="4812"/>
                                    </p:animMotion>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8"/>
                                        </p:tgtEl>
                                      </p:cBhvr>
                                    </p:animEffect>
                                    <p:set>
                                      <p:cBhvr>
                                        <p:cTn id="20" dur="1" fill="hold">
                                          <p:stCondLst>
                                            <p:cond delay="499"/>
                                          </p:stCondLst>
                                        </p:cTn>
                                        <p:tgtEl>
                                          <p:spTgt spid="68"/>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70"/>
                                        </p:tgtEl>
                                      </p:cBhvr>
                                    </p:animEffect>
                                    <p:set>
                                      <p:cBhvr>
                                        <p:cTn id="23" dur="1" fill="hold">
                                          <p:stCondLst>
                                            <p:cond delay="499"/>
                                          </p:stCondLst>
                                        </p:cTn>
                                        <p:tgtEl>
                                          <p:spTgt spid="70"/>
                                        </p:tgtEl>
                                        <p:attrNameLst>
                                          <p:attrName>style.visibility</p:attrName>
                                        </p:attrNameLst>
                                      </p:cBhvr>
                                      <p:to>
                                        <p:strVal val="hidden"/>
                                      </p:to>
                                    </p:set>
                                  </p:childTnLst>
                                </p:cTn>
                              </p:par>
                              <p:par>
                                <p:cTn id="24" presetID="10" presetClass="exit" presetSubtype="0" fill="hold" grpId="2" nodeType="withEffect">
                                  <p:stCondLst>
                                    <p:cond delay="0"/>
                                  </p:stCondLst>
                                  <p:childTnLst>
                                    <p:animEffect transition="out" filter="fade">
                                      <p:cBhvr>
                                        <p:cTn id="25" dur="500"/>
                                        <p:tgtEl>
                                          <p:spTgt spid="69"/>
                                        </p:tgtEl>
                                      </p:cBhvr>
                                    </p:animEffect>
                                    <p:set>
                                      <p:cBhvr>
                                        <p:cTn id="26" dur="1" fill="hold">
                                          <p:stCondLst>
                                            <p:cond delay="499"/>
                                          </p:stCondLst>
                                        </p:cTn>
                                        <p:tgtEl>
                                          <p:spTgt spid="69"/>
                                        </p:tgtEl>
                                        <p:attrNameLst>
                                          <p:attrName>style.visibility</p:attrName>
                                        </p:attrNameLst>
                                      </p:cBhvr>
                                      <p:to>
                                        <p:strVal val="hidden"/>
                                      </p:to>
                                    </p:set>
                                  </p:childTnLst>
                                </p:cTn>
                              </p:par>
                              <p:par>
                                <p:cTn id="27" presetID="22" presetClass="entr" presetSubtype="4" fill="hold" grpId="0" nodeType="withEffect">
                                  <p:stCondLst>
                                    <p:cond delay="0"/>
                                  </p:stCondLst>
                                  <p:childTnLst>
                                    <p:set>
                                      <p:cBhvr>
                                        <p:cTn id="28" dur="1" fill="hold">
                                          <p:stCondLst>
                                            <p:cond delay="0"/>
                                          </p:stCondLst>
                                        </p:cTn>
                                        <p:tgtEl>
                                          <p:spTgt spid="168"/>
                                        </p:tgtEl>
                                        <p:attrNameLst>
                                          <p:attrName>style.visibility</p:attrName>
                                        </p:attrNameLst>
                                      </p:cBhvr>
                                      <p:to>
                                        <p:strVal val="visible"/>
                                      </p:to>
                                    </p:set>
                                    <p:animEffect transition="in" filter="wipe(down)">
                                      <p:cBhvr>
                                        <p:cTn id="29" dur="500"/>
                                        <p:tgtEl>
                                          <p:spTgt spid="168"/>
                                        </p:tgtEl>
                                      </p:cBhvr>
                                    </p:animEffect>
                                  </p:childTnLst>
                                </p:cTn>
                              </p:par>
                              <p:par>
                                <p:cTn id="30" presetID="10" presetClass="entr" presetSubtype="0" fill="hold" grpId="0" nodeType="withEffect">
                                  <p:stCondLst>
                                    <p:cond delay="750"/>
                                  </p:stCondLst>
                                  <p:childTnLst>
                                    <p:set>
                                      <p:cBhvr>
                                        <p:cTn id="31" dur="1" fill="hold">
                                          <p:stCondLst>
                                            <p:cond delay="0"/>
                                          </p:stCondLst>
                                        </p:cTn>
                                        <p:tgtEl>
                                          <p:spTgt spid="160"/>
                                        </p:tgtEl>
                                        <p:attrNameLst>
                                          <p:attrName>style.visibility</p:attrName>
                                        </p:attrNameLst>
                                      </p:cBhvr>
                                      <p:to>
                                        <p:strVal val="visible"/>
                                      </p:to>
                                    </p:set>
                                    <p:animEffect transition="in" filter="fade">
                                      <p:cBhvr>
                                        <p:cTn id="32" dur="400"/>
                                        <p:tgtEl>
                                          <p:spTgt spid="160"/>
                                        </p:tgtEl>
                                      </p:cBhvr>
                                    </p:animEffect>
                                  </p:childTnLst>
                                </p:cTn>
                              </p:par>
                              <p:par>
                                <p:cTn id="33" presetID="42" presetClass="path" presetSubtype="0" decel="100000" fill="hold" grpId="1" nodeType="withEffect">
                                  <p:stCondLst>
                                    <p:cond delay="500"/>
                                  </p:stCondLst>
                                  <p:childTnLst>
                                    <p:animMotion origin="layout" path="M 1.45833E-6 1.85185E-6 L 1.45833E-6 0.09629 " pathEditMode="relative" rAng="0" ptsTypes="AA">
                                      <p:cBhvr>
                                        <p:cTn id="34" dur="700" spd="-100000" fill="hold"/>
                                        <p:tgtEl>
                                          <p:spTgt spid="160"/>
                                        </p:tgtEl>
                                        <p:attrNameLst>
                                          <p:attrName>ppt_x</p:attrName>
                                          <p:attrName>ppt_y</p:attrName>
                                        </p:attrNameLst>
                                      </p:cBhvr>
                                      <p:rCtr x="0" y="4815"/>
                                    </p:animMotion>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2" nodeType="clickEffect">
                                  <p:stCondLst>
                                    <p:cond delay="0"/>
                                  </p:stCondLst>
                                  <p:childTnLst>
                                    <p:animEffect transition="out" filter="fade">
                                      <p:cBhvr>
                                        <p:cTn id="38" dur="500"/>
                                        <p:tgtEl>
                                          <p:spTgt spid="160"/>
                                        </p:tgtEl>
                                      </p:cBhvr>
                                    </p:animEffect>
                                    <p:set>
                                      <p:cBhvr>
                                        <p:cTn id="39" dur="1" fill="hold">
                                          <p:stCondLst>
                                            <p:cond delay="499"/>
                                          </p:stCondLst>
                                        </p:cTn>
                                        <p:tgtEl>
                                          <p:spTgt spid="160"/>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168"/>
                                        </p:tgtEl>
                                      </p:cBhvr>
                                    </p:animEffect>
                                    <p:set>
                                      <p:cBhvr>
                                        <p:cTn id="42" dur="1" fill="hold">
                                          <p:stCondLst>
                                            <p:cond delay="499"/>
                                          </p:stCondLst>
                                        </p:cTn>
                                        <p:tgtEl>
                                          <p:spTgt spid="168"/>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169"/>
                                        </p:tgtEl>
                                        <p:attrNameLst>
                                          <p:attrName>style.visibility</p:attrName>
                                        </p:attrNameLst>
                                      </p:cBhvr>
                                      <p:to>
                                        <p:strVal val="visible"/>
                                      </p:to>
                                    </p:set>
                                    <p:animEffect transition="in" filter="wipe(down)">
                                      <p:cBhvr>
                                        <p:cTn id="45" dur="500"/>
                                        <p:tgtEl>
                                          <p:spTgt spid="16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down)">
                                      <p:cBhvr>
                                        <p:cTn id="48" dur="250"/>
                                        <p:tgtEl>
                                          <p:spTgt spid="11"/>
                                        </p:tgtEl>
                                      </p:cBhvr>
                                    </p:animEffect>
                                  </p:childTnLst>
                                </p:cTn>
                              </p:par>
                              <p:par>
                                <p:cTn id="49" presetID="10" presetClass="entr" presetSubtype="0" fill="hold" grpId="0" nodeType="withEffect">
                                  <p:stCondLst>
                                    <p:cond delay="750"/>
                                  </p:stCondLst>
                                  <p:childTnLst>
                                    <p:set>
                                      <p:cBhvr>
                                        <p:cTn id="50" dur="1" fill="hold">
                                          <p:stCondLst>
                                            <p:cond delay="0"/>
                                          </p:stCondLst>
                                        </p:cTn>
                                        <p:tgtEl>
                                          <p:spTgt spid="161"/>
                                        </p:tgtEl>
                                        <p:attrNameLst>
                                          <p:attrName>style.visibility</p:attrName>
                                        </p:attrNameLst>
                                      </p:cBhvr>
                                      <p:to>
                                        <p:strVal val="visible"/>
                                      </p:to>
                                    </p:set>
                                    <p:animEffect transition="in" filter="fade">
                                      <p:cBhvr>
                                        <p:cTn id="51" dur="400"/>
                                        <p:tgtEl>
                                          <p:spTgt spid="161"/>
                                        </p:tgtEl>
                                      </p:cBhvr>
                                    </p:animEffect>
                                  </p:childTnLst>
                                </p:cTn>
                              </p:par>
                              <p:par>
                                <p:cTn id="52" presetID="42" presetClass="path" presetSubtype="0" decel="100000" fill="hold" grpId="1" nodeType="withEffect">
                                  <p:stCondLst>
                                    <p:cond delay="500"/>
                                  </p:stCondLst>
                                  <p:childTnLst>
                                    <p:animMotion origin="layout" path="M -1.875E-6 4.81481E-6 L -1.875E-6 0.09629 " pathEditMode="relative" rAng="0" ptsTypes="AA">
                                      <p:cBhvr>
                                        <p:cTn id="53" dur="700" spd="-100000" fill="hold"/>
                                        <p:tgtEl>
                                          <p:spTgt spid="161"/>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169" grpId="0" animBg="1"/>
      <p:bldP spid="160" grpId="0"/>
      <p:bldP spid="160" grpId="1"/>
      <p:bldP spid="160" grpId="2"/>
      <p:bldP spid="161" grpId="0"/>
      <p:bldP spid="161" grpId="1"/>
      <p:bldP spid="11" grpId="0" animBg="1"/>
      <p:bldP spid="168" grpId="0" animBg="1"/>
      <p:bldP spid="168" grpId="1" animBg="1"/>
      <p:bldP spid="69" grpId="0"/>
      <p:bldP spid="69" grpId="1"/>
      <p:bldP spid="69" grpId="2"/>
      <p:bldP spid="70" grpId="0" animBg="1"/>
      <p:bldP spid="70"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p:txBody>
          <a:bodyPr/>
          <a:lstStyle/>
          <a:p>
            <a:r>
              <a:rPr lang="en-US" dirty="0"/>
              <a:t>Datacenter migration journey</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10"/>
          </p:nvPr>
        </p:nvSpPr>
        <p:spPr>
          <a:xfrm>
            <a:off x="295367" y="1152144"/>
            <a:ext cx="11887200" cy="3859967"/>
          </a:xfrm>
        </p:spPr>
        <p:txBody>
          <a:bodyPr/>
          <a:lstStyle/>
          <a:p>
            <a:pPr marL="514350" indent="-514350">
              <a:buAutoNum type="arabicPeriod"/>
            </a:pPr>
            <a:r>
              <a:rPr lang="en-US" dirty="0"/>
              <a:t>Sign Hoster DC Migration Program contract – DONE</a:t>
            </a:r>
          </a:p>
          <a:p>
            <a:pPr marL="514350" indent="-514350">
              <a:buAutoNum type="arabicPeriod"/>
            </a:pPr>
            <a:r>
              <a:rPr lang="en-US" dirty="0"/>
              <a:t>Make a proposal for customers</a:t>
            </a:r>
          </a:p>
          <a:p>
            <a:pPr marL="514350" indent="-514350">
              <a:buAutoNum type="arabicPeriod"/>
            </a:pPr>
            <a:r>
              <a:rPr lang="en-US" dirty="0"/>
              <a:t>Reach your customers</a:t>
            </a:r>
          </a:p>
          <a:p>
            <a:pPr marL="514350" indent="-514350">
              <a:buAutoNum type="arabicPeriod"/>
            </a:pPr>
            <a:r>
              <a:rPr lang="en-US" dirty="0"/>
              <a:t>Identify workloads</a:t>
            </a:r>
          </a:p>
          <a:p>
            <a:pPr marL="514350" indent="-514350">
              <a:buAutoNum type="arabicPeriod"/>
            </a:pPr>
            <a:r>
              <a:rPr lang="en-US" dirty="0"/>
              <a:t>Perform an assessment</a:t>
            </a:r>
          </a:p>
          <a:p>
            <a:pPr marL="514350" indent="-514350">
              <a:buAutoNum type="arabicPeriod"/>
            </a:pPr>
            <a:r>
              <a:rPr lang="en-US" dirty="0"/>
              <a:t>Build and validate a migration plan</a:t>
            </a:r>
          </a:p>
          <a:p>
            <a:pPr marL="514350" indent="-514350">
              <a:buAutoNum type="arabicPeriod"/>
            </a:pPr>
            <a:r>
              <a:rPr lang="en-US" dirty="0"/>
              <a:t>Move data.</a:t>
            </a:r>
          </a:p>
        </p:txBody>
      </p:sp>
    </p:spTree>
    <p:extLst>
      <p:ext uri="{BB962C8B-B14F-4D97-AF65-F5344CB8AC3E}">
        <p14:creationId xmlns:p14="http://schemas.microsoft.com/office/powerpoint/2010/main" val="24146082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7552689F-398A-4C0B-90A4-9A3BDC6EFAF9}"/>
              </a:ext>
            </a:extLst>
          </p:cNvPr>
          <p:cNvGrpSpPr/>
          <p:nvPr/>
        </p:nvGrpSpPr>
        <p:grpSpPr>
          <a:xfrm>
            <a:off x="749931" y="3827691"/>
            <a:ext cx="679488" cy="520757"/>
            <a:chOff x="482514" y="3898203"/>
            <a:chExt cx="865582" cy="663377"/>
          </a:xfrm>
        </p:grpSpPr>
        <p:sp>
          <p:nvSpPr>
            <p:cNvPr id="32" name="monitor">
              <a:extLst>
                <a:ext uri="{FF2B5EF4-FFF2-40B4-BE49-F238E27FC236}">
                  <a16:creationId xmlns:a16="http://schemas.microsoft.com/office/drawing/2014/main" id="{67B3E0F9-F6E1-48FC-9AB7-BCBE0CBB1303}"/>
                </a:ext>
              </a:extLst>
            </p:cNvPr>
            <p:cNvSpPr>
              <a:spLocks noChangeAspect="1" noEditPoints="1"/>
            </p:cNvSpPr>
            <p:nvPr/>
          </p:nvSpPr>
          <p:spPr bwMode="auto">
            <a:xfrm>
              <a:off x="482514"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33" name="TextBox 32">
              <a:extLst>
                <a:ext uri="{FF2B5EF4-FFF2-40B4-BE49-F238E27FC236}">
                  <a16:creationId xmlns:a16="http://schemas.microsoft.com/office/drawing/2014/main" id="{8A24A3FF-73CB-45F7-9F4E-3AC3FBB7F6C5}"/>
                </a:ext>
              </a:extLst>
            </p:cNvPr>
            <p:cNvSpPr txBox="1"/>
            <p:nvPr/>
          </p:nvSpPr>
          <p:spPr>
            <a:xfrm>
              <a:off x="822626" y="4032282"/>
              <a:ext cx="185359"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G</a:t>
              </a:r>
            </a:p>
          </p:txBody>
        </p:sp>
      </p:grpSp>
      <p:grpSp>
        <p:nvGrpSpPr>
          <p:cNvPr id="55" name="Group 54">
            <a:extLst>
              <a:ext uri="{FF2B5EF4-FFF2-40B4-BE49-F238E27FC236}">
                <a16:creationId xmlns:a16="http://schemas.microsoft.com/office/drawing/2014/main" id="{2A1ABE4F-D979-41EF-8F67-7494BA8FE962}"/>
              </a:ext>
            </a:extLst>
          </p:cNvPr>
          <p:cNvGrpSpPr/>
          <p:nvPr/>
        </p:nvGrpSpPr>
        <p:grpSpPr>
          <a:xfrm>
            <a:off x="1748891" y="3827683"/>
            <a:ext cx="679503" cy="520766"/>
            <a:chOff x="1681172" y="3898203"/>
            <a:chExt cx="865603" cy="663392"/>
          </a:xfrm>
        </p:grpSpPr>
        <p:sp>
          <p:nvSpPr>
            <p:cNvPr id="52" name="monitor">
              <a:extLst>
                <a:ext uri="{FF2B5EF4-FFF2-40B4-BE49-F238E27FC236}">
                  <a16:creationId xmlns:a16="http://schemas.microsoft.com/office/drawing/2014/main" id="{D62E81F8-1D14-41A6-AE4D-E2321E618F42}"/>
                </a:ext>
              </a:extLst>
            </p:cNvPr>
            <p:cNvSpPr>
              <a:spLocks noChangeAspect="1" noEditPoints="1"/>
            </p:cNvSpPr>
            <p:nvPr/>
          </p:nvSpPr>
          <p:spPr bwMode="auto">
            <a:xfrm>
              <a:off x="1681172"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3" name="TextBox 52">
              <a:extLst>
                <a:ext uri="{FF2B5EF4-FFF2-40B4-BE49-F238E27FC236}">
                  <a16:creationId xmlns:a16="http://schemas.microsoft.com/office/drawing/2014/main" id="{97357997-FB45-4009-ADD9-7CF39EFBF2B7}"/>
                </a:ext>
              </a:extLst>
            </p:cNvPr>
            <p:cNvSpPr txBox="1"/>
            <p:nvPr/>
          </p:nvSpPr>
          <p:spPr>
            <a:xfrm>
              <a:off x="1888421" y="4032282"/>
              <a:ext cx="420702"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Ev3</a:t>
              </a:r>
            </a:p>
          </p:txBody>
        </p:sp>
      </p:grpSp>
      <p:grpSp>
        <p:nvGrpSpPr>
          <p:cNvPr id="51" name="Group 50">
            <a:extLst>
              <a:ext uri="{FF2B5EF4-FFF2-40B4-BE49-F238E27FC236}">
                <a16:creationId xmlns:a16="http://schemas.microsoft.com/office/drawing/2014/main" id="{E716E407-1F7F-48D1-AA44-B6BA56F75702}"/>
              </a:ext>
            </a:extLst>
          </p:cNvPr>
          <p:cNvGrpSpPr/>
          <p:nvPr/>
        </p:nvGrpSpPr>
        <p:grpSpPr>
          <a:xfrm>
            <a:off x="2747864" y="3827683"/>
            <a:ext cx="679503" cy="520766"/>
            <a:chOff x="2901150" y="3898203"/>
            <a:chExt cx="865603" cy="663392"/>
          </a:xfrm>
        </p:grpSpPr>
        <p:sp>
          <p:nvSpPr>
            <p:cNvPr id="56" name="monitor">
              <a:extLst>
                <a:ext uri="{FF2B5EF4-FFF2-40B4-BE49-F238E27FC236}">
                  <a16:creationId xmlns:a16="http://schemas.microsoft.com/office/drawing/2014/main" id="{0F25C13F-B53A-459A-B813-12B27311D442}"/>
                </a:ext>
              </a:extLst>
            </p:cNvPr>
            <p:cNvSpPr>
              <a:spLocks noChangeAspect="1" noEditPoints="1"/>
            </p:cNvSpPr>
            <p:nvPr/>
          </p:nvSpPr>
          <p:spPr bwMode="auto">
            <a:xfrm>
              <a:off x="2901150" y="3898203"/>
              <a:ext cx="865603" cy="66339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399">
                <a:gradFill>
                  <a:gsLst>
                    <a:gs pos="0">
                      <a:srgbClr val="505050"/>
                    </a:gs>
                    <a:gs pos="100000">
                      <a:srgbClr val="505050"/>
                    </a:gs>
                  </a:gsLst>
                </a:gradFill>
                <a:latin typeface="Segoe UI Semilight"/>
              </a:endParaRPr>
            </a:p>
          </p:txBody>
        </p:sp>
        <p:sp>
          <p:nvSpPr>
            <p:cNvPr id="57" name="TextBox 56">
              <a:extLst>
                <a:ext uri="{FF2B5EF4-FFF2-40B4-BE49-F238E27FC236}">
                  <a16:creationId xmlns:a16="http://schemas.microsoft.com/office/drawing/2014/main" id="{6EC9F048-6131-4032-B838-FAEF7EFAE49F}"/>
                </a:ext>
              </a:extLst>
            </p:cNvPr>
            <p:cNvSpPr txBox="1"/>
            <p:nvPr/>
          </p:nvSpPr>
          <p:spPr>
            <a:xfrm>
              <a:off x="3202193" y="4032282"/>
              <a:ext cx="245756" cy="287743"/>
            </a:xfrm>
            <a:prstGeom prst="rect">
              <a:avLst/>
            </a:prstGeom>
            <a:noFill/>
          </p:spPr>
          <p:txBody>
            <a:bodyPr wrap="none" lIns="0" tIns="0" rIns="0" bIns="0" rtlCol="0">
              <a:spAutoFit/>
            </a:bodyPr>
            <a:lstStyle/>
            <a:p>
              <a:pP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M</a:t>
              </a:r>
            </a:p>
          </p:txBody>
        </p:sp>
      </p:grpSp>
      <p:pic>
        <p:nvPicPr>
          <p:cNvPr id="76" name="Picture 75">
            <a:extLst>
              <a:ext uri="{FF2B5EF4-FFF2-40B4-BE49-F238E27FC236}">
                <a16:creationId xmlns:a16="http://schemas.microsoft.com/office/drawing/2014/main" id="{C71CE0F8-681A-4675-82A5-E381688EC7AE}"/>
              </a:ext>
            </a:extLst>
          </p:cNvPr>
          <p:cNvPicPr>
            <a:picLocks noChangeAspect="1"/>
          </p:cNvPicPr>
          <p:nvPr/>
        </p:nvPicPr>
        <p:blipFill>
          <a:blip r:embed="rId3"/>
          <a:stretch>
            <a:fillRect/>
          </a:stretch>
        </p:blipFill>
        <p:spPr>
          <a:xfrm>
            <a:off x="2563087" y="3681586"/>
            <a:ext cx="416256" cy="416256"/>
          </a:xfrm>
          <a:prstGeom prst="rect">
            <a:avLst/>
          </a:prstGeom>
        </p:spPr>
      </p:pic>
      <p:sp>
        <p:nvSpPr>
          <p:cNvPr id="131" name="Rectangle 130">
            <a:extLst>
              <a:ext uri="{FF2B5EF4-FFF2-40B4-BE49-F238E27FC236}">
                <a16:creationId xmlns:a16="http://schemas.microsoft.com/office/drawing/2014/main" id="{0EF9302D-C5BF-44FB-A10C-DD373E86C0BE}"/>
              </a:ext>
            </a:extLst>
          </p:cNvPr>
          <p:cNvSpPr/>
          <p:nvPr/>
        </p:nvSpPr>
        <p:spPr bwMode="auto">
          <a:xfrm>
            <a:off x="461854" y="3481881"/>
            <a:ext cx="3175603" cy="977591"/>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5" name="Picture 74">
            <a:extLst>
              <a:ext uri="{FF2B5EF4-FFF2-40B4-BE49-F238E27FC236}">
                <a16:creationId xmlns:a16="http://schemas.microsoft.com/office/drawing/2014/main" id="{D5F7493B-6971-4B62-BD4B-3803B86B65AA}"/>
              </a:ext>
            </a:extLst>
          </p:cNvPr>
          <p:cNvPicPr>
            <a:picLocks noChangeAspect="1"/>
          </p:cNvPicPr>
          <p:nvPr/>
        </p:nvPicPr>
        <p:blipFill>
          <a:blip r:embed="rId3"/>
          <a:stretch>
            <a:fillRect/>
          </a:stretch>
        </p:blipFill>
        <p:spPr>
          <a:xfrm>
            <a:off x="1573539" y="3681586"/>
            <a:ext cx="416256" cy="416256"/>
          </a:xfrm>
          <a:prstGeom prst="rect">
            <a:avLst/>
          </a:prstGeom>
        </p:spPr>
      </p:pic>
      <p:grpSp>
        <p:nvGrpSpPr>
          <p:cNvPr id="54" name="Group 53">
            <a:extLst>
              <a:ext uri="{FF2B5EF4-FFF2-40B4-BE49-F238E27FC236}">
                <a16:creationId xmlns:a16="http://schemas.microsoft.com/office/drawing/2014/main" id="{7ACF25C7-D4FD-4A0E-8DAD-0B235EE3ECB4}"/>
              </a:ext>
            </a:extLst>
          </p:cNvPr>
          <p:cNvGrpSpPr/>
          <p:nvPr/>
        </p:nvGrpSpPr>
        <p:grpSpPr>
          <a:xfrm>
            <a:off x="10191261" y="3246305"/>
            <a:ext cx="1798223" cy="1207251"/>
            <a:chOff x="10191825" y="4376569"/>
            <a:chExt cx="1798478" cy="1207422"/>
          </a:xfrm>
        </p:grpSpPr>
        <p:grpSp>
          <p:nvGrpSpPr>
            <p:cNvPr id="61" name="Group 60">
              <a:extLst>
                <a:ext uri="{FF2B5EF4-FFF2-40B4-BE49-F238E27FC236}">
                  <a16:creationId xmlns:a16="http://schemas.microsoft.com/office/drawing/2014/main" id="{000903FB-CFD8-45F0-A2C4-61FFCE347BB1}"/>
                </a:ext>
              </a:extLst>
            </p:cNvPr>
            <p:cNvGrpSpPr/>
            <p:nvPr/>
          </p:nvGrpSpPr>
          <p:grpSpPr>
            <a:xfrm>
              <a:off x="10820931" y="4945353"/>
              <a:ext cx="679584" cy="520830"/>
              <a:chOff x="5869960" y="5545901"/>
              <a:chExt cx="679584" cy="520830"/>
            </a:xfrm>
          </p:grpSpPr>
          <p:sp>
            <p:nvSpPr>
              <p:cNvPr id="111" name="monitor">
                <a:extLst>
                  <a:ext uri="{FF2B5EF4-FFF2-40B4-BE49-F238E27FC236}">
                    <a16:creationId xmlns:a16="http://schemas.microsoft.com/office/drawing/2014/main" id="{1379313F-4AAD-491A-9F67-5FFB7FBC24BB}"/>
                  </a:ext>
                </a:extLst>
              </p:cNvPr>
              <p:cNvSpPr>
                <a:spLocks noChangeAspect="1" noEditPoints="1"/>
              </p:cNvSpPr>
              <p:nvPr/>
            </p:nvSpPr>
            <p:spPr bwMode="auto">
              <a:xfrm>
                <a:off x="5869960" y="5545901"/>
                <a:ext cx="679584" cy="5208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92" name="TextBox 91">
                <a:extLst>
                  <a:ext uri="{FF2B5EF4-FFF2-40B4-BE49-F238E27FC236}">
                    <a16:creationId xmlns:a16="http://schemas.microsoft.com/office/drawing/2014/main" id="{516B2FAA-2B8E-47CE-B17B-432CBCDF48A8}"/>
                  </a:ext>
                </a:extLst>
              </p:cNvPr>
              <p:cNvSpPr txBox="1"/>
              <p:nvPr/>
            </p:nvSpPr>
            <p:spPr>
              <a:xfrm>
                <a:off x="6060810" y="5784177"/>
                <a:ext cx="462746" cy="169401"/>
              </a:xfrm>
              <a:prstGeom prst="rect">
                <a:avLst/>
              </a:prstGeom>
              <a:noFill/>
            </p:spPr>
            <p:txBody>
              <a:bodyPr wrap="none" lIns="0" tIns="0" rIns="0" bIns="0" rtlCol="0">
                <a:spAutoFit/>
              </a:bodyPr>
              <a:lstStyle/>
              <a:p>
                <a:pPr defTabSz="932563">
                  <a:lnSpc>
                    <a:spcPct val="90000"/>
                  </a:lnSpc>
                  <a:spcAft>
                    <a:spcPts val="600"/>
                  </a:spcAft>
                  <a:defRPr/>
                </a:pPr>
                <a:r>
                  <a:rPr lang="en-US" sz="1199" b="1">
                    <a:gradFill>
                      <a:gsLst>
                        <a:gs pos="2917">
                          <a:srgbClr val="353535"/>
                        </a:gs>
                        <a:gs pos="30000">
                          <a:srgbClr val="353535"/>
                        </a:gs>
                      </a:gsLst>
                      <a:lin ang="5400000" scaled="0"/>
                    </a:gradFill>
                    <a:latin typeface="Segoe Pro Display" panose="020B0502040504020203" pitchFamily="34" charset="0"/>
                  </a:rPr>
                  <a:t>HANA</a:t>
                </a:r>
              </a:p>
            </p:txBody>
          </p:sp>
          <p:pic>
            <p:nvPicPr>
              <p:cNvPr id="91" name="Picture 90">
                <a:extLst>
                  <a:ext uri="{FF2B5EF4-FFF2-40B4-BE49-F238E27FC236}">
                    <a16:creationId xmlns:a16="http://schemas.microsoft.com/office/drawing/2014/main" id="{9221AE02-5304-4C08-8EA3-6097D1B68732}"/>
                  </a:ext>
                </a:extLst>
              </p:cNvPr>
              <p:cNvPicPr>
                <a:picLocks noChangeAspect="1"/>
              </p:cNvPicPr>
              <p:nvPr/>
            </p:nvPicPr>
            <p:blipFill>
              <a:blip r:embed="rId4">
                <a:duotone>
                  <a:prstClr val="black"/>
                  <a:schemeClr val="accent5">
                    <a:tint val="45000"/>
                    <a:satMod val="400000"/>
                  </a:schemeClr>
                </a:duotone>
                <a:lum bright="-40000" contrast="-20000"/>
              </a:blip>
              <a:stretch>
                <a:fillRect/>
              </a:stretch>
            </p:blipFill>
            <p:spPr>
              <a:xfrm>
                <a:off x="5882976" y="5557562"/>
                <a:ext cx="454324" cy="224640"/>
              </a:xfrm>
              <a:prstGeom prst="rect">
                <a:avLst/>
              </a:prstGeom>
            </p:spPr>
          </p:pic>
        </p:grpSp>
        <p:sp>
          <p:nvSpPr>
            <p:cNvPr id="143" name="Rectangle 142">
              <a:extLst>
                <a:ext uri="{FF2B5EF4-FFF2-40B4-BE49-F238E27FC236}">
                  <a16:creationId xmlns:a16="http://schemas.microsoft.com/office/drawing/2014/main" id="{2D9A3EA9-4BE5-466F-9555-F576EA515941}"/>
                </a:ext>
              </a:extLst>
            </p:cNvPr>
            <p:cNvSpPr/>
            <p:nvPr/>
          </p:nvSpPr>
          <p:spPr bwMode="auto">
            <a:xfrm>
              <a:off x="10331144" y="4606261"/>
              <a:ext cx="1659159" cy="97773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CE1A12F1-4D4F-4DFA-8B7D-AFD35EBB6602}"/>
                </a:ext>
              </a:extLst>
            </p:cNvPr>
            <p:cNvSpPr/>
            <p:nvPr/>
          </p:nvSpPr>
          <p:spPr bwMode="auto">
            <a:xfrm>
              <a:off x="10539833" y="4376569"/>
              <a:ext cx="1330683" cy="516817"/>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Purpose-built SAP HANA</a:t>
              </a:r>
            </a:p>
          </p:txBody>
        </p:sp>
        <p:grpSp>
          <p:nvGrpSpPr>
            <p:cNvPr id="50" name="Group 49">
              <a:extLst>
                <a:ext uri="{FF2B5EF4-FFF2-40B4-BE49-F238E27FC236}">
                  <a16:creationId xmlns:a16="http://schemas.microsoft.com/office/drawing/2014/main" id="{157EABF0-E004-472D-8921-AA8DB6D2FDAE}"/>
                </a:ext>
              </a:extLst>
            </p:cNvPr>
            <p:cNvGrpSpPr/>
            <p:nvPr/>
          </p:nvGrpSpPr>
          <p:grpSpPr>
            <a:xfrm>
              <a:off x="10191825" y="4423280"/>
              <a:ext cx="448056" cy="448056"/>
              <a:chOff x="5303955" y="5210715"/>
              <a:chExt cx="365962" cy="365962"/>
            </a:xfrm>
          </p:grpSpPr>
          <p:sp>
            <p:nvSpPr>
              <p:cNvPr id="145" name="Oval 144">
                <a:extLst>
                  <a:ext uri="{FF2B5EF4-FFF2-40B4-BE49-F238E27FC236}">
                    <a16:creationId xmlns:a16="http://schemas.microsoft.com/office/drawing/2014/main" id="{135E046B-A8BB-469F-B208-E845631AFB58}"/>
                  </a:ext>
                </a:extLst>
              </p:cNvPr>
              <p:cNvSpPr/>
              <p:nvPr/>
            </p:nvSpPr>
            <p:spPr bwMode="auto">
              <a:xfrm>
                <a:off x="5303955" y="5210715"/>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Browser_4">
                <a:extLst>
                  <a:ext uri="{FF2B5EF4-FFF2-40B4-BE49-F238E27FC236}">
                    <a16:creationId xmlns:a16="http://schemas.microsoft.com/office/drawing/2014/main" id="{45F40AE8-3482-47E9-8EFF-3971BDE1290C}"/>
                  </a:ext>
                </a:extLst>
              </p:cNvPr>
              <p:cNvSpPr>
                <a:spLocks noChangeAspect="1" noEditPoints="1"/>
              </p:cNvSpPr>
              <p:nvPr/>
            </p:nvSpPr>
            <p:spPr bwMode="auto">
              <a:xfrm>
                <a:off x="5374611" y="5317724"/>
                <a:ext cx="206714" cy="152982"/>
              </a:xfrm>
              <a:custGeom>
                <a:avLst/>
                <a:gdLst>
                  <a:gd name="T0" fmla="*/ 80 w 604"/>
                  <a:gd name="T1" fmla="*/ 244 h 447"/>
                  <a:gd name="T2" fmla="*/ 320 w 604"/>
                  <a:gd name="T3" fmla="*/ 244 h 447"/>
                  <a:gd name="T4" fmla="*/ 80 w 604"/>
                  <a:gd name="T5" fmla="*/ 367 h 447"/>
                  <a:gd name="T6" fmla="*/ 320 w 604"/>
                  <a:gd name="T7" fmla="*/ 367 h 447"/>
                  <a:gd name="T8" fmla="*/ 525 w 604"/>
                  <a:gd name="T9" fmla="*/ 305 h 447"/>
                  <a:gd name="T10" fmla="*/ 525 w 604"/>
                  <a:gd name="T11" fmla="*/ 244 h 447"/>
                  <a:gd name="T12" fmla="*/ 403 w 604"/>
                  <a:gd name="T13" fmla="*/ 244 h 447"/>
                  <a:gd name="T14" fmla="*/ 403 w 604"/>
                  <a:gd name="T15" fmla="*/ 367 h 447"/>
                  <a:gd name="T16" fmla="*/ 525 w 604"/>
                  <a:gd name="T17" fmla="*/ 367 h 447"/>
                  <a:gd name="T18" fmla="*/ 525 w 604"/>
                  <a:gd name="T19" fmla="*/ 305 h 447"/>
                  <a:gd name="T20" fmla="*/ 525 w 604"/>
                  <a:gd name="T21" fmla="*/ 123 h 447"/>
                  <a:gd name="T22" fmla="*/ 525 w 604"/>
                  <a:gd name="T23" fmla="*/ 80 h 447"/>
                  <a:gd name="T24" fmla="*/ 82 w 604"/>
                  <a:gd name="T25" fmla="*/ 80 h 447"/>
                  <a:gd name="T26" fmla="*/ 82 w 604"/>
                  <a:gd name="T27" fmla="*/ 166 h 447"/>
                  <a:gd name="T28" fmla="*/ 525 w 604"/>
                  <a:gd name="T29" fmla="*/ 166 h 447"/>
                  <a:gd name="T30" fmla="*/ 525 w 604"/>
                  <a:gd name="T31" fmla="*/ 123 h 447"/>
                  <a:gd name="T32" fmla="*/ 604 w 604"/>
                  <a:gd name="T33" fmla="*/ 225 h 447"/>
                  <a:gd name="T34" fmla="*/ 604 w 604"/>
                  <a:gd name="T35" fmla="*/ 0 h 447"/>
                  <a:gd name="T36" fmla="*/ 0 w 604"/>
                  <a:gd name="T37" fmla="*/ 0 h 447"/>
                  <a:gd name="T38" fmla="*/ 0 w 604"/>
                  <a:gd name="T39" fmla="*/ 447 h 447"/>
                  <a:gd name="T40" fmla="*/ 604 w 604"/>
                  <a:gd name="T41" fmla="*/ 447 h 447"/>
                  <a:gd name="T42" fmla="*/ 604 w 604"/>
                  <a:gd name="T43" fmla="*/ 22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4" h="447">
                    <a:moveTo>
                      <a:pt x="80" y="244"/>
                    </a:moveTo>
                    <a:lnTo>
                      <a:pt x="320" y="244"/>
                    </a:lnTo>
                    <a:moveTo>
                      <a:pt x="80" y="367"/>
                    </a:moveTo>
                    <a:lnTo>
                      <a:pt x="320" y="367"/>
                    </a:lnTo>
                    <a:moveTo>
                      <a:pt x="525" y="305"/>
                    </a:moveTo>
                    <a:lnTo>
                      <a:pt x="525" y="244"/>
                    </a:lnTo>
                    <a:lnTo>
                      <a:pt x="403" y="244"/>
                    </a:lnTo>
                    <a:lnTo>
                      <a:pt x="403" y="367"/>
                    </a:lnTo>
                    <a:lnTo>
                      <a:pt x="525" y="367"/>
                    </a:lnTo>
                    <a:lnTo>
                      <a:pt x="525" y="305"/>
                    </a:lnTo>
                    <a:moveTo>
                      <a:pt x="525" y="123"/>
                    </a:moveTo>
                    <a:lnTo>
                      <a:pt x="525" y="80"/>
                    </a:lnTo>
                    <a:lnTo>
                      <a:pt x="82" y="80"/>
                    </a:lnTo>
                    <a:lnTo>
                      <a:pt x="82" y="166"/>
                    </a:lnTo>
                    <a:lnTo>
                      <a:pt x="525" y="166"/>
                    </a:lnTo>
                    <a:lnTo>
                      <a:pt x="525" y="123"/>
                    </a:lnTo>
                    <a:moveTo>
                      <a:pt x="604" y="225"/>
                    </a:moveTo>
                    <a:lnTo>
                      <a:pt x="604" y="0"/>
                    </a:lnTo>
                    <a:lnTo>
                      <a:pt x="0" y="0"/>
                    </a:lnTo>
                    <a:lnTo>
                      <a:pt x="0" y="447"/>
                    </a:lnTo>
                    <a:lnTo>
                      <a:pt x="604" y="447"/>
                    </a:lnTo>
                    <a:lnTo>
                      <a:pt x="604" y="225"/>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sp>
        <p:nvSpPr>
          <p:cNvPr id="158" name="Rectangle 157">
            <a:extLst>
              <a:ext uri="{FF2B5EF4-FFF2-40B4-BE49-F238E27FC236}">
                <a16:creationId xmlns:a16="http://schemas.microsoft.com/office/drawing/2014/main" id="{7CE0ACA9-B12E-433A-BD1C-F5EF5DC0C4F1}"/>
              </a:ext>
            </a:extLst>
          </p:cNvPr>
          <p:cNvSpPr/>
          <p:nvPr/>
        </p:nvSpPr>
        <p:spPr bwMode="auto">
          <a:xfrm>
            <a:off x="197849" y="1857638"/>
            <a:ext cx="3781587" cy="10110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Intel Xeon E5-2673 v4 (Broadwell)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Hyper-Threaded CPUs</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Up to 64 vCPUs, 432GiB RAM</a:t>
            </a:r>
          </a:p>
        </p:txBody>
      </p:sp>
      <p:sp>
        <p:nvSpPr>
          <p:cNvPr id="159" name="Rectangle 158">
            <a:extLst>
              <a:ext uri="{FF2B5EF4-FFF2-40B4-BE49-F238E27FC236}">
                <a16:creationId xmlns:a16="http://schemas.microsoft.com/office/drawing/2014/main" id="{2D4D6004-ACB6-409B-A956-C5A6867E080D}"/>
              </a:ext>
            </a:extLst>
          </p:cNvPr>
          <p:cNvSpPr/>
          <p:nvPr/>
        </p:nvSpPr>
        <p:spPr bwMode="auto">
          <a:xfrm>
            <a:off x="1288445" y="5327224"/>
            <a:ext cx="3602917" cy="5219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Intel Xeon E7-8890 v3 (Haswell)</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Largest VMs in Azure</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Up to 128 vCPUs, 4TiB RAM</a:t>
            </a:r>
          </a:p>
          <a:p>
            <a:pPr algn="ctr" defTabSz="932293" fontAlgn="base">
              <a:lnSpc>
                <a:spcPct val="90000"/>
              </a:lnSpc>
              <a:spcBef>
                <a:spcPct val="0"/>
              </a:spcBef>
              <a:spcAft>
                <a:spcPts val="600"/>
              </a:spcAft>
              <a:defRPr/>
            </a:pPr>
            <a:endParaRPr lang="en-US" dirty="0">
              <a:solidFill>
                <a:srgbClr val="3E3D4D"/>
              </a:solidFill>
              <a:latin typeface="Segoe UI" panose="020B0502040204020203" pitchFamily="34" charset="0"/>
              <a:cs typeface="Segoe UI" panose="020B0502040204020203" pitchFamily="34" charset="0"/>
            </a:endParaRPr>
          </a:p>
        </p:txBody>
      </p:sp>
      <p:sp>
        <p:nvSpPr>
          <p:cNvPr id="162" name="Rectangle 161">
            <a:extLst>
              <a:ext uri="{FF2B5EF4-FFF2-40B4-BE49-F238E27FC236}">
                <a16:creationId xmlns:a16="http://schemas.microsoft.com/office/drawing/2014/main" id="{EB5D1498-4C90-4F97-B755-554596E6F6BE}"/>
              </a:ext>
            </a:extLst>
          </p:cNvPr>
          <p:cNvSpPr/>
          <p:nvPr/>
        </p:nvSpPr>
        <p:spPr bwMode="auto">
          <a:xfrm>
            <a:off x="12460169" y="856023"/>
            <a:ext cx="3333393" cy="10016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Nvidia P100 GPU</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InfiniBand networking</a:t>
            </a:r>
          </a:p>
          <a:p>
            <a:pPr algn="ctr" defTabSz="932293" fontAlgn="base">
              <a:lnSpc>
                <a:spcPct val="90000"/>
              </a:lnSpc>
              <a:spcBef>
                <a:spcPct val="0"/>
              </a:spcBef>
              <a:spcAft>
                <a:spcPts val="600"/>
              </a:spcAft>
              <a:defRPr/>
            </a:pPr>
            <a:r>
              <a:rPr lang="en-US">
                <a:solidFill>
                  <a:srgbClr val="3E3D4D"/>
                </a:solidFill>
                <a:latin typeface="Segoe UI" panose="020B0502040204020203" pitchFamily="34" charset="0"/>
                <a:cs typeface="Segoe UI" panose="020B0502040204020203" pitchFamily="34" charset="0"/>
              </a:rPr>
              <a:t>HPC scenarios</a:t>
            </a:r>
          </a:p>
        </p:txBody>
      </p:sp>
      <p:sp>
        <p:nvSpPr>
          <p:cNvPr id="163" name="Rectangle 162">
            <a:extLst>
              <a:ext uri="{FF2B5EF4-FFF2-40B4-BE49-F238E27FC236}">
                <a16:creationId xmlns:a16="http://schemas.microsoft.com/office/drawing/2014/main" id="{5E6CE842-E8D6-44BE-AB92-B9D5E7EC1F16}"/>
              </a:ext>
            </a:extLst>
          </p:cNvPr>
          <p:cNvSpPr/>
          <p:nvPr/>
        </p:nvSpPr>
        <p:spPr bwMode="auto">
          <a:xfrm>
            <a:off x="6357820" y="5813386"/>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Nvidia Tesla P40</a:t>
            </a:r>
          </a:p>
          <a:p>
            <a:pPr algn="ctr" defTabSz="932293" fontAlgn="base">
              <a:lnSpc>
                <a:spcPct val="90000"/>
              </a:lnSpc>
              <a:spcBef>
                <a:spcPct val="0"/>
              </a:spcBef>
              <a:spcAft>
                <a:spcPts val="600"/>
              </a:spcAft>
              <a:defRPr/>
            </a:pPr>
            <a:r>
              <a:rPr lang="en-US" dirty="0" err="1">
                <a:solidFill>
                  <a:srgbClr val="3E3D4D"/>
                </a:solidFill>
                <a:latin typeface="Segoe UI" panose="020B0502040204020203" pitchFamily="34" charset="0"/>
                <a:cs typeface="Segoe UI" panose="020B0502040204020203" pitchFamily="34" charset="0"/>
              </a:rPr>
              <a:t>Infiniband</a:t>
            </a:r>
            <a:r>
              <a:rPr lang="en-US" dirty="0">
                <a:solidFill>
                  <a:srgbClr val="3E3D4D"/>
                </a:solidFill>
                <a:latin typeface="Segoe UI" panose="020B0502040204020203" pitchFamily="34" charset="0"/>
                <a:cs typeface="Segoe UI" panose="020B0502040204020203" pitchFamily="34" charset="0"/>
              </a:rPr>
              <a:t> networking</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Deep learning, AI</a:t>
            </a:r>
          </a:p>
        </p:txBody>
      </p:sp>
      <p:sp>
        <p:nvSpPr>
          <p:cNvPr id="164" name="Freeform: Shape 163">
            <a:extLst>
              <a:ext uri="{FF2B5EF4-FFF2-40B4-BE49-F238E27FC236}">
                <a16:creationId xmlns:a16="http://schemas.microsoft.com/office/drawing/2014/main" id="{583DCA92-DB72-4654-A06F-3C8DA126F379}"/>
              </a:ext>
            </a:extLst>
          </p:cNvPr>
          <p:cNvSpPr/>
          <p:nvPr/>
        </p:nvSpPr>
        <p:spPr bwMode="auto">
          <a:xfrm flipH="1" flipV="1">
            <a:off x="2044958" y="2910954"/>
            <a:ext cx="45712"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5" name="Freeform: Shape 164">
            <a:extLst>
              <a:ext uri="{FF2B5EF4-FFF2-40B4-BE49-F238E27FC236}">
                <a16:creationId xmlns:a16="http://schemas.microsoft.com/office/drawing/2014/main" id="{1198B48F-39AD-4478-ACC5-0772BCE6760F}"/>
              </a:ext>
            </a:extLst>
          </p:cNvPr>
          <p:cNvSpPr/>
          <p:nvPr/>
        </p:nvSpPr>
        <p:spPr bwMode="auto">
          <a:xfrm>
            <a:off x="3089004" y="4332251"/>
            <a:ext cx="198207"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6" name="Freeform: Shape 165">
            <a:extLst>
              <a:ext uri="{FF2B5EF4-FFF2-40B4-BE49-F238E27FC236}">
                <a16:creationId xmlns:a16="http://schemas.microsoft.com/office/drawing/2014/main" id="{9F564E67-2D47-458E-B05B-ADB960CD3DB2}"/>
              </a:ext>
            </a:extLst>
          </p:cNvPr>
          <p:cNvSpPr/>
          <p:nvPr/>
        </p:nvSpPr>
        <p:spPr bwMode="auto">
          <a:xfrm flipV="1">
            <a:off x="14331768" y="1857638"/>
            <a:ext cx="129888"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67" name="Freeform: Shape 166">
            <a:extLst>
              <a:ext uri="{FF2B5EF4-FFF2-40B4-BE49-F238E27FC236}">
                <a16:creationId xmlns:a16="http://schemas.microsoft.com/office/drawing/2014/main" id="{86A4EB7E-19F6-4E9F-B7BE-116EFDFC746A}"/>
              </a:ext>
            </a:extLst>
          </p:cNvPr>
          <p:cNvSpPr/>
          <p:nvPr/>
        </p:nvSpPr>
        <p:spPr bwMode="auto">
          <a:xfrm>
            <a:off x="7583291" y="4886565"/>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
        <p:nvSpPr>
          <p:cNvPr id="132" name="Rectangle 131">
            <a:extLst>
              <a:ext uri="{FF2B5EF4-FFF2-40B4-BE49-F238E27FC236}">
                <a16:creationId xmlns:a16="http://schemas.microsoft.com/office/drawing/2014/main" id="{B04C2F78-6194-4E1B-AAB1-3069119D9BEF}"/>
              </a:ext>
            </a:extLst>
          </p:cNvPr>
          <p:cNvSpPr/>
          <p:nvPr/>
        </p:nvSpPr>
        <p:spPr bwMode="auto">
          <a:xfrm>
            <a:off x="810394" y="3332142"/>
            <a:ext cx="1727856"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Memory Optimized</a:t>
            </a:r>
          </a:p>
        </p:txBody>
      </p:sp>
      <p:sp>
        <p:nvSpPr>
          <p:cNvPr id="71" name="Title 70">
            <a:extLst>
              <a:ext uri="{FF2B5EF4-FFF2-40B4-BE49-F238E27FC236}">
                <a16:creationId xmlns:a16="http://schemas.microsoft.com/office/drawing/2014/main" id="{444CD606-AF6F-4A9C-9993-69C2CE230B6D}"/>
              </a:ext>
            </a:extLst>
          </p:cNvPr>
          <p:cNvSpPr>
            <a:spLocks noGrp="1"/>
          </p:cNvSpPr>
          <p:nvPr>
            <p:ph type="title"/>
          </p:nvPr>
        </p:nvSpPr>
        <p:spPr/>
        <p:txBody>
          <a:bodyPr/>
          <a:lstStyle/>
          <a:p>
            <a:r>
              <a:rPr lang="en-US" dirty="0">
                <a:solidFill>
                  <a:srgbClr val="0078D7"/>
                </a:solidFill>
                <a:latin typeface="Segoe UI Light" panose="020B0502040204020203" pitchFamily="34" charset="0"/>
                <a:cs typeface="Segoe UI Light" panose="020B0502040204020203" pitchFamily="34" charset="0"/>
              </a:rPr>
              <a:t>.. From memory optimized to HPC</a:t>
            </a:r>
          </a:p>
        </p:txBody>
      </p:sp>
      <p:grpSp>
        <p:nvGrpSpPr>
          <p:cNvPr id="30" name="Group 29">
            <a:extLst>
              <a:ext uri="{FF2B5EF4-FFF2-40B4-BE49-F238E27FC236}">
                <a16:creationId xmlns:a16="http://schemas.microsoft.com/office/drawing/2014/main" id="{5F285FE2-CA5F-4465-9B2C-D2D329970A62}"/>
              </a:ext>
            </a:extLst>
          </p:cNvPr>
          <p:cNvGrpSpPr/>
          <p:nvPr/>
        </p:nvGrpSpPr>
        <p:grpSpPr>
          <a:xfrm>
            <a:off x="365966" y="3315056"/>
            <a:ext cx="447992" cy="447992"/>
            <a:chOff x="282369" y="3629439"/>
            <a:chExt cx="365962" cy="365962"/>
          </a:xfrm>
          <a:solidFill>
            <a:schemeClr val="bg1">
              <a:lumMod val="95000"/>
            </a:schemeClr>
          </a:solidFill>
        </p:grpSpPr>
        <p:sp>
          <p:nvSpPr>
            <p:cNvPr id="133" name="Oval 132">
              <a:extLst>
                <a:ext uri="{FF2B5EF4-FFF2-40B4-BE49-F238E27FC236}">
                  <a16:creationId xmlns:a16="http://schemas.microsoft.com/office/drawing/2014/main" id="{2EE734FA-91E7-4ABD-BBAC-D07E5485C166}"/>
                </a:ext>
              </a:extLst>
            </p:cNvPr>
            <p:cNvSpPr/>
            <p:nvPr/>
          </p:nvSpPr>
          <p:spPr bwMode="auto">
            <a:xfrm>
              <a:off x="282369" y="3629439"/>
              <a:ext cx="365962" cy="365962"/>
            </a:xfrm>
            <a:prstGeom prst="ellipse">
              <a:avLst/>
            </a:prstGeom>
            <a:grp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4" name="chip">
              <a:extLst>
                <a:ext uri="{FF2B5EF4-FFF2-40B4-BE49-F238E27FC236}">
                  <a16:creationId xmlns:a16="http://schemas.microsoft.com/office/drawing/2014/main" id="{CB163C25-5B49-4D40-95EF-E75AA013BAAD}"/>
                </a:ext>
              </a:extLst>
            </p:cNvPr>
            <p:cNvSpPr>
              <a:spLocks noChangeAspect="1" noEditPoints="1"/>
            </p:cNvSpPr>
            <p:nvPr/>
          </p:nvSpPr>
          <p:spPr bwMode="auto">
            <a:xfrm>
              <a:off x="375762" y="3720981"/>
              <a:ext cx="179177" cy="182879"/>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grp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grpSp>
      <p:grpSp>
        <p:nvGrpSpPr>
          <p:cNvPr id="118" name="Group 117">
            <a:extLst>
              <a:ext uri="{FF2B5EF4-FFF2-40B4-BE49-F238E27FC236}">
                <a16:creationId xmlns:a16="http://schemas.microsoft.com/office/drawing/2014/main" id="{6B6BCAFE-3FCB-49B4-9D51-B55CB893BAE2}"/>
              </a:ext>
            </a:extLst>
          </p:cNvPr>
          <p:cNvGrpSpPr/>
          <p:nvPr/>
        </p:nvGrpSpPr>
        <p:grpSpPr>
          <a:xfrm>
            <a:off x="4245022" y="3842041"/>
            <a:ext cx="679488" cy="520757"/>
            <a:chOff x="6142928" y="4501551"/>
            <a:chExt cx="931982" cy="714265"/>
          </a:xfrm>
        </p:grpSpPr>
        <p:sp>
          <p:nvSpPr>
            <p:cNvPr id="119" name="monitor">
              <a:extLst>
                <a:ext uri="{FF2B5EF4-FFF2-40B4-BE49-F238E27FC236}">
                  <a16:creationId xmlns:a16="http://schemas.microsoft.com/office/drawing/2014/main" id="{21F1CE5A-1B72-4E14-8D8A-FD2DFB06649F}"/>
                </a:ext>
              </a:extLst>
            </p:cNvPr>
            <p:cNvSpPr>
              <a:spLocks noChangeAspect="1" noEditPoints="1"/>
            </p:cNvSpPr>
            <p:nvPr/>
          </p:nvSpPr>
          <p:spPr bwMode="auto">
            <a:xfrm>
              <a:off x="6142928"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0" name="TextBox 119">
              <a:extLst>
                <a:ext uri="{FF2B5EF4-FFF2-40B4-BE49-F238E27FC236}">
                  <a16:creationId xmlns:a16="http://schemas.microsoft.com/office/drawing/2014/main" id="{13037848-40FB-4233-98C2-A72E1ABBB282}"/>
                </a:ext>
              </a:extLst>
            </p:cNvPr>
            <p:cNvSpPr txBox="1"/>
            <p:nvPr/>
          </p:nvSpPr>
          <p:spPr>
            <a:xfrm>
              <a:off x="6410461" y="4645916"/>
              <a:ext cx="3969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a:t>
              </a:r>
            </a:p>
          </p:txBody>
        </p:sp>
      </p:grpSp>
      <p:grpSp>
        <p:nvGrpSpPr>
          <p:cNvPr id="121" name="Group 120">
            <a:extLst>
              <a:ext uri="{FF2B5EF4-FFF2-40B4-BE49-F238E27FC236}">
                <a16:creationId xmlns:a16="http://schemas.microsoft.com/office/drawing/2014/main" id="{B6B5DB72-6FA5-4806-AA6A-BED23636F26B}"/>
              </a:ext>
            </a:extLst>
          </p:cNvPr>
          <p:cNvGrpSpPr/>
          <p:nvPr/>
        </p:nvGrpSpPr>
        <p:grpSpPr>
          <a:xfrm>
            <a:off x="6247817" y="3846195"/>
            <a:ext cx="679488" cy="520757"/>
            <a:chOff x="7745277" y="4501551"/>
            <a:chExt cx="931982" cy="714265"/>
          </a:xfrm>
        </p:grpSpPr>
        <p:sp>
          <p:nvSpPr>
            <p:cNvPr id="122" name="monitor">
              <a:extLst>
                <a:ext uri="{FF2B5EF4-FFF2-40B4-BE49-F238E27FC236}">
                  <a16:creationId xmlns:a16="http://schemas.microsoft.com/office/drawing/2014/main" id="{6FBE00B5-C6AA-43DC-BBB0-771F20F00CF1}"/>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3" name="TextBox 122">
              <a:extLst>
                <a:ext uri="{FF2B5EF4-FFF2-40B4-BE49-F238E27FC236}">
                  <a16:creationId xmlns:a16="http://schemas.microsoft.com/office/drawing/2014/main" id="{93AF0634-C56B-42F7-B91F-A925C62D6515}"/>
                </a:ext>
              </a:extLst>
            </p:cNvPr>
            <p:cNvSpPr txBox="1"/>
            <p:nvPr/>
          </p:nvSpPr>
          <p:spPr>
            <a:xfrm>
              <a:off x="8009447" y="4645916"/>
              <a:ext cx="403641"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a:t>
              </a:r>
            </a:p>
          </p:txBody>
        </p:sp>
      </p:grpSp>
      <p:grpSp>
        <p:nvGrpSpPr>
          <p:cNvPr id="124" name="Group 123">
            <a:extLst>
              <a:ext uri="{FF2B5EF4-FFF2-40B4-BE49-F238E27FC236}">
                <a16:creationId xmlns:a16="http://schemas.microsoft.com/office/drawing/2014/main" id="{F48446FD-20F8-4097-87D1-2EF43F2FF0C3}"/>
              </a:ext>
            </a:extLst>
          </p:cNvPr>
          <p:cNvGrpSpPr/>
          <p:nvPr/>
        </p:nvGrpSpPr>
        <p:grpSpPr>
          <a:xfrm>
            <a:off x="7241945" y="3842041"/>
            <a:ext cx="679488" cy="520757"/>
            <a:chOff x="7745277" y="4501551"/>
            <a:chExt cx="931982" cy="714265"/>
          </a:xfrm>
        </p:grpSpPr>
        <p:sp>
          <p:nvSpPr>
            <p:cNvPr id="125" name="monitor">
              <a:extLst>
                <a:ext uri="{FF2B5EF4-FFF2-40B4-BE49-F238E27FC236}">
                  <a16:creationId xmlns:a16="http://schemas.microsoft.com/office/drawing/2014/main" id="{7505C839-6EDA-4202-B9B1-8C43140367E6}"/>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6" name="TextBox 125">
              <a:extLst>
                <a:ext uri="{FF2B5EF4-FFF2-40B4-BE49-F238E27FC236}">
                  <a16:creationId xmlns:a16="http://schemas.microsoft.com/office/drawing/2014/main" id="{65C854E1-5280-4E88-989E-C15ADBFF2E62}"/>
                </a:ext>
              </a:extLst>
            </p:cNvPr>
            <p:cNvSpPr txBox="1"/>
            <p:nvPr/>
          </p:nvSpPr>
          <p:spPr>
            <a:xfrm>
              <a:off x="7998236" y="4645916"/>
              <a:ext cx="426066"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a:t>
              </a:r>
            </a:p>
          </p:txBody>
        </p:sp>
      </p:grpSp>
      <p:grpSp>
        <p:nvGrpSpPr>
          <p:cNvPr id="127" name="Group 126">
            <a:extLst>
              <a:ext uri="{FF2B5EF4-FFF2-40B4-BE49-F238E27FC236}">
                <a16:creationId xmlns:a16="http://schemas.microsoft.com/office/drawing/2014/main" id="{EA9C47E3-EB6C-4AD5-BB91-33C995EB4ECA}"/>
              </a:ext>
            </a:extLst>
          </p:cNvPr>
          <p:cNvGrpSpPr/>
          <p:nvPr/>
        </p:nvGrpSpPr>
        <p:grpSpPr>
          <a:xfrm>
            <a:off x="5257450" y="3842041"/>
            <a:ext cx="679488" cy="520757"/>
            <a:chOff x="7745277" y="4501551"/>
            <a:chExt cx="931982" cy="714265"/>
          </a:xfrm>
        </p:grpSpPr>
        <p:sp>
          <p:nvSpPr>
            <p:cNvPr id="128" name="monitor">
              <a:extLst>
                <a:ext uri="{FF2B5EF4-FFF2-40B4-BE49-F238E27FC236}">
                  <a16:creationId xmlns:a16="http://schemas.microsoft.com/office/drawing/2014/main" id="{F5E84A61-1351-4CCE-A494-38DF73497308}"/>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29" name="TextBox 128">
              <a:extLst>
                <a:ext uri="{FF2B5EF4-FFF2-40B4-BE49-F238E27FC236}">
                  <a16:creationId xmlns:a16="http://schemas.microsoft.com/office/drawing/2014/main" id="{438AF513-46FF-4FFF-B68C-C94ED1F4315A}"/>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NCv2</a:t>
              </a:r>
            </a:p>
          </p:txBody>
        </p:sp>
      </p:grpSp>
      <p:sp>
        <p:nvSpPr>
          <p:cNvPr id="130" name="Rectangle 129">
            <a:extLst>
              <a:ext uri="{FF2B5EF4-FFF2-40B4-BE49-F238E27FC236}">
                <a16:creationId xmlns:a16="http://schemas.microsoft.com/office/drawing/2014/main" id="{21C9799D-35F9-4322-8F8D-4B81A8C41C90}"/>
              </a:ext>
            </a:extLst>
          </p:cNvPr>
          <p:cNvSpPr/>
          <p:nvPr/>
        </p:nvSpPr>
        <p:spPr bwMode="auto">
          <a:xfrm>
            <a:off x="4121790" y="3485813"/>
            <a:ext cx="4034917" cy="1681619"/>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287EB408-243C-4082-AAB4-35093C452D6E}"/>
              </a:ext>
            </a:extLst>
          </p:cNvPr>
          <p:cNvSpPr/>
          <p:nvPr/>
        </p:nvSpPr>
        <p:spPr bwMode="auto">
          <a:xfrm>
            <a:off x="4341285" y="3338210"/>
            <a:ext cx="1645918" cy="337263"/>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Graphics Intensive</a:t>
            </a:r>
          </a:p>
        </p:txBody>
      </p:sp>
      <p:grpSp>
        <p:nvGrpSpPr>
          <p:cNvPr id="135" name="Group 134">
            <a:extLst>
              <a:ext uri="{FF2B5EF4-FFF2-40B4-BE49-F238E27FC236}">
                <a16:creationId xmlns:a16="http://schemas.microsoft.com/office/drawing/2014/main" id="{32B4C69B-819C-4411-A5A2-712B2978A530}"/>
              </a:ext>
            </a:extLst>
          </p:cNvPr>
          <p:cNvGrpSpPr/>
          <p:nvPr/>
        </p:nvGrpSpPr>
        <p:grpSpPr>
          <a:xfrm>
            <a:off x="3894151" y="3314307"/>
            <a:ext cx="447992" cy="447992"/>
            <a:chOff x="6171198" y="3604950"/>
            <a:chExt cx="365962" cy="365962"/>
          </a:xfrm>
        </p:grpSpPr>
        <p:sp>
          <p:nvSpPr>
            <p:cNvPr id="136" name="Oval 135">
              <a:extLst>
                <a:ext uri="{FF2B5EF4-FFF2-40B4-BE49-F238E27FC236}">
                  <a16:creationId xmlns:a16="http://schemas.microsoft.com/office/drawing/2014/main" id="{EE9FD77E-1097-41EE-9721-F8DBF353112D}"/>
                </a:ext>
              </a:extLst>
            </p:cNvPr>
            <p:cNvSpPr/>
            <p:nvPr/>
          </p:nvSpPr>
          <p:spPr bwMode="auto">
            <a:xfrm>
              <a:off x="6171198" y="3604950"/>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6" name="PhotoCollection_E7AA">
              <a:extLst>
                <a:ext uri="{FF2B5EF4-FFF2-40B4-BE49-F238E27FC236}">
                  <a16:creationId xmlns:a16="http://schemas.microsoft.com/office/drawing/2014/main" id="{9CEB30B9-AA05-4A5E-A10D-3C73139DB441}"/>
                </a:ext>
              </a:extLst>
            </p:cNvPr>
            <p:cNvSpPr>
              <a:spLocks noChangeAspect="1" noEditPoints="1"/>
            </p:cNvSpPr>
            <p:nvPr/>
          </p:nvSpPr>
          <p:spPr bwMode="auto">
            <a:xfrm>
              <a:off x="6248767" y="3707389"/>
              <a:ext cx="210824" cy="161085"/>
            </a:xfrm>
            <a:custGeom>
              <a:avLst/>
              <a:gdLst>
                <a:gd name="T0" fmla="*/ 3326 w 3752"/>
                <a:gd name="T1" fmla="*/ 2439 h 2865"/>
                <a:gd name="T2" fmla="*/ 0 w 3752"/>
                <a:gd name="T3" fmla="*/ 2439 h 2865"/>
                <a:gd name="T4" fmla="*/ 0 w 3752"/>
                <a:gd name="T5" fmla="*/ 0 h 2865"/>
                <a:gd name="T6" fmla="*/ 3326 w 3752"/>
                <a:gd name="T7" fmla="*/ 0 h 2865"/>
                <a:gd name="T8" fmla="*/ 3326 w 3752"/>
                <a:gd name="T9" fmla="*/ 2439 h 2865"/>
                <a:gd name="T10" fmla="*/ 2616 w 3752"/>
                <a:gd name="T11" fmla="*/ 665 h 2865"/>
                <a:gd name="T12" fmla="*/ 2660 w 3752"/>
                <a:gd name="T13" fmla="*/ 710 h 2865"/>
                <a:gd name="T14" fmla="*/ 2705 w 3752"/>
                <a:gd name="T15" fmla="*/ 665 h 2865"/>
                <a:gd name="T16" fmla="*/ 2660 w 3752"/>
                <a:gd name="T17" fmla="*/ 620 h 2865"/>
                <a:gd name="T18" fmla="*/ 2616 w 3752"/>
                <a:gd name="T19" fmla="*/ 665 h 2865"/>
                <a:gd name="T20" fmla="*/ 2660 w 3752"/>
                <a:gd name="T21" fmla="*/ 2439 h 2865"/>
                <a:gd name="T22" fmla="*/ 887 w 3752"/>
                <a:gd name="T23" fmla="*/ 665 h 2865"/>
                <a:gd name="T24" fmla="*/ 0 w 3752"/>
                <a:gd name="T25" fmla="*/ 1552 h 2865"/>
                <a:gd name="T26" fmla="*/ 3326 w 3752"/>
                <a:gd name="T27" fmla="*/ 2217 h 2865"/>
                <a:gd name="T28" fmla="*/ 2439 w 3752"/>
                <a:gd name="T29" fmla="*/ 1330 h 2865"/>
                <a:gd name="T30" fmla="*/ 1995 w 3752"/>
                <a:gd name="T31" fmla="*/ 1774 h 2865"/>
                <a:gd name="T32" fmla="*/ 426 w 3752"/>
                <a:gd name="T33" fmla="*/ 2439 h 2865"/>
                <a:gd name="T34" fmla="*/ 426 w 3752"/>
                <a:gd name="T35" fmla="*/ 2865 h 2865"/>
                <a:gd name="T36" fmla="*/ 3752 w 3752"/>
                <a:gd name="T37" fmla="*/ 2865 h 2865"/>
                <a:gd name="T38" fmla="*/ 3752 w 3752"/>
                <a:gd name="T39" fmla="*/ 426 h 2865"/>
                <a:gd name="T40" fmla="*/ 3326 w 3752"/>
                <a:gd name="T41" fmla="*/ 426 h 2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52" h="2865">
                  <a:moveTo>
                    <a:pt x="3326" y="2439"/>
                  </a:moveTo>
                  <a:cubicBezTo>
                    <a:pt x="0" y="2439"/>
                    <a:pt x="0" y="2439"/>
                    <a:pt x="0" y="2439"/>
                  </a:cubicBezTo>
                  <a:cubicBezTo>
                    <a:pt x="0" y="0"/>
                    <a:pt x="0" y="0"/>
                    <a:pt x="0" y="0"/>
                  </a:cubicBezTo>
                  <a:cubicBezTo>
                    <a:pt x="3326" y="0"/>
                    <a:pt x="3326" y="0"/>
                    <a:pt x="3326" y="0"/>
                  </a:cubicBezTo>
                  <a:lnTo>
                    <a:pt x="3326" y="2439"/>
                  </a:lnTo>
                  <a:close/>
                  <a:moveTo>
                    <a:pt x="2616" y="665"/>
                  </a:moveTo>
                  <a:cubicBezTo>
                    <a:pt x="2616" y="690"/>
                    <a:pt x="2636" y="710"/>
                    <a:pt x="2660" y="710"/>
                  </a:cubicBezTo>
                  <a:cubicBezTo>
                    <a:pt x="2685" y="710"/>
                    <a:pt x="2705" y="690"/>
                    <a:pt x="2705" y="665"/>
                  </a:cubicBezTo>
                  <a:cubicBezTo>
                    <a:pt x="2705" y="640"/>
                    <a:pt x="2685" y="620"/>
                    <a:pt x="2660" y="620"/>
                  </a:cubicBezTo>
                  <a:cubicBezTo>
                    <a:pt x="2636" y="620"/>
                    <a:pt x="2616" y="640"/>
                    <a:pt x="2616" y="665"/>
                  </a:cubicBezTo>
                  <a:close/>
                  <a:moveTo>
                    <a:pt x="2660" y="2439"/>
                  </a:moveTo>
                  <a:cubicBezTo>
                    <a:pt x="887" y="665"/>
                    <a:pt x="887" y="665"/>
                    <a:pt x="887" y="665"/>
                  </a:cubicBezTo>
                  <a:cubicBezTo>
                    <a:pt x="0" y="1552"/>
                    <a:pt x="0" y="1552"/>
                    <a:pt x="0" y="1552"/>
                  </a:cubicBezTo>
                  <a:moveTo>
                    <a:pt x="3326" y="2217"/>
                  </a:moveTo>
                  <a:cubicBezTo>
                    <a:pt x="2439" y="1330"/>
                    <a:pt x="2439" y="1330"/>
                    <a:pt x="2439" y="1330"/>
                  </a:cubicBezTo>
                  <a:cubicBezTo>
                    <a:pt x="1995" y="1774"/>
                    <a:pt x="1995" y="1774"/>
                    <a:pt x="1995" y="1774"/>
                  </a:cubicBezTo>
                  <a:moveTo>
                    <a:pt x="426" y="2439"/>
                  </a:moveTo>
                  <a:cubicBezTo>
                    <a:pt x="426" y="2865"/>
                    <a:pt x="426" y="2865"/>
                    <a:pt x="426" y="2865"/>
                  </a:cubicBezTo>
                  <a:cubicBezTo>
                    <a:pt x="3752" y="2865"/>
                    <a:pt x="3752" y="2865"/>
                    <a:pt x="3752" y="2865"/>
                  </a:cubicBezTo>
                  <a:cubicBezTo>
                    <a:pt x="3752" y="426"/>
                    <a:pt x="3752" y="426"/>
                    <a:pt x="3752" y="426"/>
                  </a:cubicBezTo>
                  <a:cubicBezTo>
                    <a:pt x="3326" y="426"/>
                    <a:pt x="3326" y="426"/>
                    <a:pt x="3326" y="42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grpSp>
        <p:nvGrpSpPr>
          <p:cNvPr id="147" name="Group 146">
            <a:extLst>
              <a:ext uri="{FF2B5EF4-FFF2-40B4-BE49-F238E27FC236}">
                <a16:creationId xmlns:a16="http://schemas.microsoft.com/office/drawing/2014/main" id="{1E19407C-9D95-4982-88AA-F958A63D807B}"/>
              </a:ext>
            </a:extLst>
          </p:cNvPr>
          <p:cNvGrpSpPr/>
          <p:nvPr/>
        </p:nvGrpSpPr>
        <p:grpSpPr>
          <a:xfrm>
            <a:off x="8921691" y="3843073"/>
            <a:ext cx="679488" cy="520757"/>
            <a:chOff x="10648898" y="3898203"/>
            <a:chExt cx="865582" cy="663377"/>
          </a:xfrm>
        </p:grpSpPr>
        <p:sp>
          <p:nvSpPr>
            <p:cNvPr id="150" name="monitor">
              <a:extLst>
                <a:ext uri="{FF2B5EF4-FFF2-40B4-BE49-F238E27FC236}">
                  <a16:creationId xmlns:a16="http://schemas.microsoft.com/office/drawing/2014/main" id="{87AEBA8C-E034-4ED0-941E-D0DC1DFEF191}"/>
                </a:ext>
              </a:extLst>
            </p:cNvPr>
            <p:cNvSpPr>
              <a:spLocks noChangeAspect="1" noEditPoints="1"/>
            </p:cNvSpPr>
            <p:nvPr/>
          </p:nvSpPr>
          <p:spPr bwMode="auto">
            <a:xfrm>
              <a:off x="10648898" y="3898203"/>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algn="ct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51" name="TextBox 150">
              <a:extLst>
                <a:ext uri="{FF2B5EF4-FFF2-40B4-BE49-F238E27FC236}">
                  <a16:creationId xmlns:a16="http://schemas.microsoft.com/office/drawing/2014/main" id="{EC29083D-63AF-44FF-8A38-FF9C36EC541E}"/>
                </a:ext>
              </a:extLst>
            </p:cNvPr>
            <p:cNvSpPr txBox="1"/>
            <p:nvPr/>
          </p:nvSpPr>
          <p:spPr>
            <a:xfrm>
              <a:off x="10983803" y="4032282"/>
              <a:ext cx="195772" cy="287742"/>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a:t>
              </a:r>
            </a:p>
          </p:txBody>
        </p:sp>
      </p:grpSp>
      <p:sp>
        <p:nvSpPr>
          <p:cNvPr id="152" name="Rectangle 151">
            <a:extLst>
              <a:ext uri="{FF2B5EF4-FFF2-40B4-BE49-F238E27FC236}">
                <a16:creationId xmlns:a16="http://schemas.microsoft.com/office/drawing/2014/main" id="{91D6B57E-3B63-416C-8DC7-6A2D41D80CFA}"/>
              </a:ext>
            </a:extLst>
          </p:cNvPr>
          <p:cNvSpPr/>
          <p:nvPr/>
        </p:nvSpPr>
        <p:spPr bwMode="auto">
          <a:xfrm>
            <a:off x="8464575" y="3497262"/>
            <a:ext cx="1593719" cy="956294"/>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BBD11403-E5E4-4873-8649-75B281CDD3B2}"/>
              </a:ext>
            </a:extLst>
          </p:cNvPr>
          <p:cNvSpPr/>
          <p:nvPr/>
        </p:nvSpPr>
        <p:spPr bwMode="auto">
          <a:xfrm>
            <a:off x="8703445" y="3104453"/>
            <a:ext cx="1261787" cy="693549"/>
          </a:xfrm>
          <a:prstGeom prst="rect">
            <a:avLst/>
          </a:prstGeom>
          <a:solidFill>
            <a:schemeClr val="bg1">
              <a:lumMod val="95000"/>
            </a:schemeClr>
          </a:solidFill>
          <a:ln w="1587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54" tIns="0" rIns="0" bIns="0"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399">
                <a:gradFill>
                  <a:gsLst>
                    <a:gs pos="0">
                      <a:srgbClr val="0078D7"/>
                    </a:gs>
                    <a:gs pos="100000">
                      <a:srgbClr val="0078D7"/>
                    </a:gs>
                  </a:gsLst>
                  <a:lin ang="5400000" scaled="0"/>
                </a:gradFill>
                <a:latin typeface="Segoe UI Semibold" panose="020B0702040204020203" pitchFamily="34" charset="0"/>
                <a:cs typeface="Segoe UI Semibold" panose="020B0702040204020203" pitchFamily="34" charset="0"/>
              </a:rPr>
              <a:t>High Performance Computing</a:t>
            </a:r>
          </a:p>
        </p:txBody>
      </p:sp>
      <p:grpSp>
        <p:nvGrpSpPr>
          <p:cNvPr id="160" name="Group 159">
            <a:extLst>
              <a:ext uri="{FF2B5EF4-FFF2-40B4-BE49-F238E27FC236}">
                <a16:creationId xmlns:a16="http://schemas.microsoft.com/office/drawing/2014/main" id="{90B8A9C1-9548-438A-A6FB-3615F6812F5E}"/>
              </a:ext>
            </a:extLst>
          </p:cNvPr>
          <p:cNvGrpSpPr/>
          <p:nvPr/>
        </p:nvGrpSpPr>
        <p:grpSpPr>
          <a:xfrm>
            <a:off x="8343029" y="3314307"/>
            <a:ext cx="447992" cy="447992"/>
            <a:chOff x="10597494" y="3613307"/>
            <a:chExt cx="365962" cy="365962"/>
          </a:xfrm>
        </p:grpSpPr>
        <p:sp>
          <p:nvSpPr>
            <p:cNvPr id="161" name="Oval 160">
              <a:extLst>
                <a:ext uri="{FF2B5EF4-FFF2-40B4-BE49-F238E27FC236}">
                  <a16:creationId xmlns:a16="http://schemas.microsoft.com/office/drawing/2014/main" id="{FFBB8260-BF70-4400-8ECC-01379855DD9F}"/>
                </a:ext>
              </a:extLst>
            </p:cNvPr>
            <p:cNvSpPr/>
            <p:nvPr/>
          </p:nvSpPr>
          <p:spPr bwMode="auto">
            <a:xfrm>
              <a:off x="10597494" y="3613307"/>
              <a:ext cx="365962" cy="365962"/>
            </a:xfrm>
            <a:prstGeom prst="ellipse">
              <a:avLst/>
            </a:prstGeom>
            <a:solidFill>
              <a:schemeClr val="bg1">
                <a:lumMod val="95000"/>
              </a:schemeClr>
            </a:solid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8" name="LightningBolt_E945">
              <a:extLst>
                <a:ext uri="{FF2B5EF4-FFF2-40B4-BE49-F238E27FC236}">
                  <a16:creationId xmlns:a16="http://schemas.microsoft.com/office/drawing/2014/main" id="{F7F7C77F-902D-4E79-B3C9-F05521C9B9B5}"/>
                </a:ext>
              </a:extLst>
            </p:cNvPr>
            <p:cNvSpPr>
              <a:spLocks noChangeAspect="1"/>
            </p:cNvSpPr>
            <p:nvPr/>
          </p:nvSpPr>
          <p:spPr bwMode="auto">
            <a:xfrm>
              <a:off x="10703682" y="3689125"/>
              <a:ext cx="153587" cy="21432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grpSp>
      <p:grpSp>
        <p:nvGrpSpPr>
          <p:cNvPr id="169" name="Group 168">
            <a:extLst>
              <a:ext uri="{FF2B5EF4-FFF2-40B4-BE49-F238E27FC236}">
                <a16:creationId xmlns:a16="http://schemas.microsoft.com/office/drawing/2014/main" id="{2498C42B-360E-43F8-9A6B-8CE84996DC19}"/>
              </a:ext>
            </a:extLst>
          </p:cNvPr>
          <p:cNvGrpSpPr/>
          <p:nvPr/>
        </p:nvGrpSpPr>
        <p:grpSpPr>
          <a:xfrm>
            <a:off x="5257450" y="4500037"/>
            <a:ext cx="679488" cy="520757"/>
            <a:chOff x="7745277" y="4501551"/>
            <a:chExt cx="931982" cy="714265"/>
          </a:xfrm>
        </p:grpSpPr>
        <p:sp>
          <p:nvSpPr>
            <p:cNvPr id="170" name="monitor">
              <a:extLst>
                <a:ext uri="{FF2B5EF4-FFF2-40B4-BE49-F238E27FC236}">
                  <a16:creationId xmlns:a16="http://schemas.microsoft.com/office/drawing/2014/main" id="{0E7556EF-DFD5-4E6F-8378-A0D90D4F8C3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1" name="TextBox 170">
              <a:extLst>
                <a:ext uri="{FF2B5EF4-FFF2-40B4-BE49-F238E27FC236}">
                  <a16:creationId xmlns:a16="http://schemas.microsoft.com/office/drawing/2014/main" id="{6A81D925-3DA5-4187-8EFE-A93BE84B68D8}"/>
                </a:ext>
              </a:extLst>
            </p:cNvPr>
            <p:cNvSpPr txBox="1"/>
            <p:nvPr/>
          </p:nvSpPr>
          <p:spPr>
            <a:xfrm>
              <a:off x="7860330" y="4645916"/>
              <a:ext cx="701884"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NCv3</a:t>
              </a:r>
            </a:p>
          </p:txBody>
        </p:sp>
      </p:grpSp>
      <p:grpSp>
        <p:nvGrpSpPr>
          <p:cNvPr id="172" name="Group 171">
            <a:extLst>
              <a:ext uri="{FF2B5EF4-FFF2-40B4-BE49-F238E27FC236}">
                <a16:creationId xmlns:a16="http://schemas.microsoft.com/office/drawing/2014/main" id="{B1BB0172-8535-47CE-9FD5-933C0B2AFF10}"/>
              </a:ext>
            </a:extLst>
          </p:cNvPr>
          <p:cNvGrpSpPr/>
          <p:nvPr/>
        </p:nvGrpSpPr>
        <p:grpSpPr>
          <a:xfrm>
            <a:off x="7245614" y="4485248"/>
            <a:ext cx="679488" cy="520757"/>
            <a:chOff x="7745277" y="4501551"/>
            <a:chExt cx="931982" cy="714265"/>
          </a:xfrm>
        </p:grpSpPr>
        <p:sp>
          <p:nvSpPr>
            <p:cNvPr id="173" name="monitor">
              <a:extLst>
                <a:ext uri="{FF2B5EF4-FFF2-40B4-BE49-F238E27FC236}">
                  <a16:creationId xmlns:a16="http://schemas.microsoft.com/office/drawing/2014/main" id="{489F08E4-5D9B-47D3-9D1A-AF0B829937F5}"/>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4" name="TextBox 173">
              <a:extLst>
                <a:ext uri="{FF2B5EF4-FFF2-40B4-BE49-F238E27FC236}">
                  <a16:creationId xmlns:a16="http://schemas.microsoft.com/office/drawing/2014/main" id="{A4192C8A-C3BB-4E77-AEAB-41C88E45F3EA}"/>
                </a:ext>
              </a:extLst>
            </p:cNvPr>
            <p:cNvSpPr txBox="1"/>
            <p:nvPr/>
          </p:nvSpPr>
          <p:spPr>
            <a:xfrm>
              <a:off x="7845752" y="4645916"/>
              <a:ext cx="731037"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NDv2</a:t>
              </a:r>
            </a:p>
          </p:txBody>
        </p:sp>
      </p:grpSp>
      <p:sp>
        <p:nvSpPr>
          <p:cNvPr id="176" name="TextBox 175">
            <a:extLst>
              <a:ext uri="{FF2B5EF4-FFF2-40B4-BE49-F238E27FC236}">
                <a16:creationId xmlns:a16="http://schemas.microsoft.com/office/drawing/2014/main" id="{A08736FF-E3CA-4FE0-9C61-321798AB274A}"/>
              </a:ext>
            </a:extLst>
          </p:cNvPr>
          <p:cNvSpPr txBox="1"/>
          <p:nvPr/>
        </p:nvSpPr>
        <p:spPr>
          <a:xfrm>
            <a:off x="7124441" y="501663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grpSp>
        <p:nvGrpSpPr>
          <p:cNvPr id="177" name="Group 176">
            <a:extLst>
              <a:ext uri="{FF2B5EF4-FFF2-40B4-BE49-F238E27FC236}">
                <a16:creationId xmlns:a16="http://schemas.microsoft.com/office/drawing/2014/main" id="{86C1FA40-08FF-4CCD-9DED-D5A5BEE3A714}"/>
              </a:ext>
            </a:extLst>
          </p:cNvPr>
          <p:cNvGrpSpPr/>
          <p:nvPr/>
        </p:nvGrpSpPr>
        <p:grpSpPr>
          <a:xfrm>
            <a:off x="6291053" y="4477524"/>
            <a:ext cx="679488" cy="520757"/>
            <a:chOff x="7745277" y="4501551"/>
            <a:chExt cx="931982" cy="714265"/>
          </a:xfrm>
        </p:grpSpPr>
        <p:sp>
          <p:nvSpPr>
            <p:cNvPr id="178" name="monitor">
              <a:extLst>
                <a:ext uri="{FF2B5EF4-FFF2-40B4-BE49-F238E27FC236}">
                  <a16:creationId xmlns:a16="http://schemas.microsoft.com/office/drawing/2014/main" id="{9CA76668-8EA6-4576-9EE5-F9F187912843}"/>
                </a:ext>
              </a:extLst>
            </p:cNvPr>
            <p:cNvSpPr>
              <a:spLocks noChangeAspect="1" noEditPoints="1"/>
            </p:cNvSpPr>
            <p:nvPr/>
          </p:nvSpPr>
          <p:spPr bwMode="auto">
            <a:xfrm>
              <a:off x="7745277" y="4501551"/>
              <a:ext cx="931982" cy="71426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1599">
                <a:gradFill>
                  <a:gsLst>
                    <a:gs pos="0">
                      <a:srgbClr val="505050"/>
                    </a:gs>
                    <a:gs pos="100000">
                      <a:srgbClr val="505050"/>
                    </a:gs>
                  </a:gsLst>
                </a:gradFill>
                <a:latin typeface="Segoe UI Semibold" panose="020B0702040204020203" pitchFamily="34" charset="0"/>
                <a:cs typeface="Segoe UI Semibold" panose="020B0702040204020203" pitchFamily="34" charset="0"/>
              </a:endParaRPr>
            </a:p>
          </p:txBody>
        </p:sp>
        <p:sp>
          <p:nvSpPr>
            <p:cNvPr id="179" name="TextBox 178">
              <a:extLst>
                <a:ext uri="{FF2B5EF4-FFF2-40B4-BE49-F238E27FC236}">
                  <a16:creationId xmlns:a16="http://schemas.microsoft.com/office/drawing/2014/main" id="{39257306-A6FF-40A4-9868-09A2C30FADC3}"/>
                </a:ext>
              </a:extLst>
            </p:cNvPr>
            <p:cNvSpPr txBox="1"/>
            <p:nvPr/>
          </p:nvSpPr>
          <p:spPr>
            <a:xfrm>
              <a:off x="7856962" y="4645916"/>
              <a:ext cx="708613" cy="309815"/>
            </a:xfrm>
            <a:prstGeom prst="rect">
              <a:avLst/>
            </a:prstGeom>
            <a:noFill/>
          </p:spPr>
          <p:txBody>
            <a:bodyPr wrap="none" lIns="0" tIns="0" rIns="0" bIns="0" rtlCol="0">
              <a:spAutoFit/>
            </a:bodyPr>
            <a:lstStyle/>
            <a:p>
              <a:pPr algn="ctr" defTabSz="932563">
                <a:lnSpc>
                  <a:spcPct val="90000"/>
                </a:lnSpc>
                <a:spcAft>
                  <a:spcPts val="600"/>
                </a:spcAft>
                <a:defRPr/>
              </a:pPr>
              <a:r>
                <a:rPr lang="en-US" sz="15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NVv2</a:t>
              </a:r>
            </a:p>
          </p:txBody>
        </p:sp>
      </p:grpSp>
      <p:sp>
        <p:nvSpPr>
          <p:cNvPr id="180" name="TextBox 179">
            <a:extLst>
              <a:ext uri="{FF2B5EF4-FFF2-40B4-BE49-F238E27FC236}">
                <a16:creationId xmlns:a16="http://schemas.microsoft.com/office/drawing/2014/main" id="{98AFD2A1-10E1-4BE2-851F-D8CE433C7A24}"/>
              </a:ext>
            </a:extLst>
          </p:cNvPr>
          <p:cNvSpPr txBox="1"/>
          <p:nvPr/>
        </p:nvSpPr>
        <p:spPr>
          <a:xfrm>
            <a:off x="6192001" y="5016634"/>
            <a:ext cx="873046" cy="144069"/>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defRPr/>
            </a:pPr>
            <a:r>
              <a:rPr lang="en-US" sz="102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(coming soon)</a:t>
            </a:r>
          </a:p>
        </p:txBody>
      </p:sp>
      <p:sp>
        <p:nvSpPr>
          <p:cNvPr id="185" name="Rectangle 184">
            <a:extLst>
              <a:ext uri="{FF2B5EF4-FFF2-40B4-BE49-F238E27FC236}">
                <a16:creationId xmlns:a16="http://schemas.microsoft.com/office/drawing/2014/main" id="{B332BAEA-0E4D-41F0-A17A-14836B351F4F}"/>
              </a:ext>
            </a:extLst>
          </p:cNvPr>
          <p:cNvSpPr/>
          <p:nvPr/>
        </p:nvSpPr>
        <p:spPr bwMode="auto">
          <a:xfrm>
            <a:off x="4442526" y="2488837"/>
            <a:ext cx="3781587" cy="4073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ea typeface="Segoe UI" panose="020B0502040204020203" pitchFamily="34" charset="0"/>
                <a:cs typeface="Segoe UI" panose="020B0502040204020203" pitchFamily="34" charset="0"/>
              </a:rPr>
              <a:t>Nvidia Tesla M60</a:t>
            </a:r>
          </a:p>
          <a:p>
            <a:pPr algn="ctr" defTabSz="932293" fontAlgn="base">
              <a:lnSpc>
                <a:spcPct val="90000"/>
              </a:lnSpc>
              <a:spcBef>
                <a:spcPct val="0"/>
              </a:spcBef>
              <a:spcAft>
                <a:spcPts val="600"/>
              </a:spcAft>
              <a:defRPr/>
            </a:pPr>
            <a:endParaRPr lang="en-US" dirty="0">
              <a:solidFill>
                <a:srgbClr val="3E3D4D"/>
              </a:solidFill>
              <a:latin typeface="Segoe UI" panose="020B0502040204020203" pitchFamily="34" charset="0"/>
              <a:ea typeface="Segoe UI" panose="020B0502040204020203" pitchFamily="34" charset="0"/>
              <a:cs typeface="Segoe UI" panose="020B0502040204020203" pitchFamily="34" charset="0"/>
            </a:endParaRPr>
          </a:p>
        </p:txBody>
      </p:sp>
      <p:sp>
        <p:nvSpPr>
          <p:cNvPr id="186" name="Freeform: Shape 185">
            <a:extLst>
              <a:ext uri="{FF2B5EF4-FFF2-40B4-BE49-F238E27FC236}">
                <a16:creationId xmlns:a16="http://schemas.microsoft.com/office/drawing/2014/main" id="{7663CAF1-F5CD-40AC-951F-A6554DEA5688}"/>
              </a:ext>
            </a:extLst>
          </p:cNvPr>
          <p:cNvSpPr/>
          <p:nvPr/>
        </p:nvSpPr>
        <p:spPr bwMode="auto">
          <a:xfrm flipV="1">
            <a:off x="6524822" y="2805266"/>
            <a:ext cx="46629" cy="168162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endParaRPr lang="en-US">
              <a:solidFill>
                <a:srgbClr val="FFFFFF"/>
              </a:solidFill>
              <a:latin typeface="Segoe UI Semilight"/>
            </a:endParaRPr>
          </a:p>
        </p:txBody>
      </p:sp>
      <p:sp>
        <p:nvSpPr>
          <p:cNvPr id="191" name="Rectangle 190">
            <a:extLst>
              <a:ext uri="{FF2B5EF4-FFF2-40B4-BE49-F238E27FC236}">
                <a16:creationId xmlns:a16="http://schemas.microsoft.com/office/drawing/2014/main" id="{EF58042E-8B55-46D9-BF73-AAE924AC9684}"/>
              </a:ext>
            </a:extLst>
          </p:cNvPr>
          <p:cNvSpPr/>
          <p:nvPr/>
        </p:nvSpPr>
        <p:spPr bwMode="auto">
          <a:xfrm>
            <a:off x="4189398" y="5852153"/>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Nvidia Tesla </a:t>
            </a:r>
          </a:p>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V100</a:t>
            </a:r>
          </a:p>
        </p:txBody>
      </p:sp>
      <p:sp>
        <p:nvSpPr>
          <p:cNvPr id="192" name="Freeform: Shape 191">
            <a:extLst>
              <a:ext uri="{FF2B5EF4-FFF2-40B4-BE49-F238E27FC236}">
                <a16:creationId xmlns:a16="http://schemas.microsoft.com/office/drawing/2014/main" id="{4B6D70BC-92A4-4612-A1BE-2C02B5680B31}"/>
              </a:ext>
            </a:extLst>
          </p:cNvPr>
          <p:cNvSpPr/>
          <p:nvPr/>
        </p:nvSpPr>
        <p:spPr bwMode="auto">
          <a:xfrm>
            <a:off x="5631777" y="4892529"/>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
        <p:nvSpPr>
          <p:cNvPr id="193" name="Rectangle 192">
            <a:extLst>
              <a:ext uri="{FF2B5EF4-FFF2-40B4-BE49-F238E27FC236}">
                <a16:creationId xmlns:a16="http://schemas.microsoft.com/office/drawing/2014/main" id="{C5CEF81F-B046-4E12-B794-875EE0BC9DCE}"/>
              </a:ext>
            </a:extLst>
          </p:cNvPr>
          <p:cNvSpPr/>
          <p:nvPr/>
        </p:nvSpPr>
        <p:spPr bwMode="auto">
          <a:xfrm>
            <a:off x="8559470" y="5215657"/>
            <a:ext cx="2903614" cy="9969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293" fontAlgn="base">
              <a:lnSpc>
                <a:spcPct val="90000"/>
              </a:lnSpc>
              <a:spcBef>
                <a:spcPct val="0"/>
              </a:spcBef>
              <a:spcAft>
                <a:spcPts val="600"/>
              </a:spcAft>
              <a:defRPr/>
            </a:pPr>
            <a:r>
              <a:rPr lang="en-US" dirty="0">
                <a:solidFill>
                  <a:srgbClr val="3E3D4D"/>
                </a:solidFill>
                <a:latin typeface="Segoe UI" panose="020B0502040204020203" pitchFamily="34" charset="0"/>
                <a:cs typeface="Segoe UI" panose="020B0502040204020203" pitchFamily="34" charset="0"/>
              </a:rPr>
              <a:t>Skylake Processor</a:t>
            </a:r>
          </a:p>
        </p:txBody>
      </p:sp>
      <p:sp>
        <p:nvSpPr>
          <p:cNvPr id="194" name="Freeform: Shape 193">
            <a:extLst>
              <a:ext uri="{FF2B5EF4-FFF2-40B4-BE49-F238E27FC236}">
                <a16:creationId xmlns:a16="http://schemas.microsoft.com/office/drawing/2014/main" id="{1208E8B6-68A2-4C61-B4FF-5FE9B823747D}"/>
              </a:ext>
            </a:extLst>
          </p:cNvPr>
          <p:cNvSpPr/>
          <p:nvPr/>
        </p:nvSpPr>
        <p:spPr bwMode="auto">
          <a:xfrm>
            <a:off x="9484140" y="4280768"/>
            <a:ext cx="238585" cy="914270"/>
          </a:xfrm>
          <a:custGeom>
            <a:avLst/>
            <a:gdLst>
              <a:gd name="connsiteX0" fmla="*/ 0 w 0"/>
              <a:gd name="connsiteY0" fmla="*/ 2133600 h 2133600"/>
              <a:gd name="connsiteX1" fmla="*/ 0 w 0"/>
              <a:gd name="connsiteY1" fmla="*/ 0 h 2133600"/>
            </a:gdLst>
            <a:ahLst/>
            <a:cxnLst>
              <a:cxn ang="0">
                <a:pos x="connsiteX0" y="connsiteY0"/>
              </a:cxn>
              <a:cxn ang="0">
                <a:pos x="connsiteX1" y="connsiteY1"/>
              </a:cxn>
            </a:cxnLst>
            <a:rect l="l" t="t" r="r" b="b"/>
            <a:pathLst>
              <a:path h="2133600">
                <a:moveTo>
                  <a:pt x="0" y="2133600"/>
                </a:moveTo>
                <a:lnTo>
                  <a:pt x="0" y="0"/>
                </a:lnTo>
              </a:path>
            </a:pathLst>
          </a:custGeom>
          <a:noFill/>
          <a:ln w="28575" cap="rnd">
            <a:solidFill>
              <a:schemeClr val="accent4"/>
            </a:solidFill>
            <a:prstDash val="sysDot"/>
            <a:headEnd type="none"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63">
              <a:defRPr/>
            </a:pPr>
            <a:r>
              <a:rPr lang="en-US">
                <a:solidFill>
                  <a:srgbClr val="FFFFFF"/>
                </a:solidFill>
                <a:latin typeface="Segoe UI Semilight"/>
              </a:rPr>
              <a:t>‘</a:t>
            </a:r>
          </a:p>
        </p:txBody>
      </p:sp>
    </p:spTree>
    <p:extLst>
      <p:ext uri="{BB962C8B-B14F-4D97-AF65-F5344CB8AC3E}">
        <p14:creationId xmlns:p14="http://schemas.microsoft.com/office/powerpoint/2010/main" val="18744464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76"/>
                                        </p:tgtEl>
                                        <p:attrNameLst>
                                          <p:attrName>style.visibility</p:attrName>
                                        </p:attrNameLst>
                                      </p:cBhvr>
                                      <p:to>
                                        <p:strVal val="visible"/>
                                      </p:to>
                                    </p:set>
                                    <p:animEffect transition="in" filter="fade">
                                      <p:cBhvr>
                                        <p:cTn id="16" dur="500"/>
                                        <p:tgtEl>
                                          <p:spTgt spid="7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1"/>
                                        </p:tgtEl>
                                        <p:attrNameLst>
                                          <p:attrName>style.visibility</p:attrName>
                                        </p:attrNameLst>
                                      </p:cBhvr>
                                      <p:to>
                                        <p:strVal val="visible"/>
                                      </p:to>
                                    </p:set>
                                    <p:animEffect transition="in" filter="fade">
                                      <p:cBhvr>
                                        <p:cTn id="19" dur="500"/>
                                        <p:tgtEl>
                                          <p:spTgt spid="131"/>
                                        </p:tgtEl>
                                      </p:cBhvr>
                                    </p:animEffect>
                                  </p:childTnLst>
                                </p:cTn>
                              </p:par>
                              <p:par>
                                <p:cTn id="20" presetID="10" presetClass="entr" presetSubtype="0"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fade">
                                      <p:cBhvr>
                                        <p:cTn id="25" dur="500"/>
                                        <p:tgtEl>
                                          <p:spTgt spid="75"/>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2"/>
                                        </p:tgtEl>
                                        <p:attrNameLst>
                                          <p:attrName>style.visibility</p:attrName>
                                        </p:attrNameLst>
                                      </p:cBhvr>
                                      <p:to>
                                        <p:strVal val="visible"/>
                                      </p:to>
                                    </p:set>
                                    <p:animEffect transition="in" filter="fade">
                                      <p:cBhvr>
                                        <p:cTn id="31" dur="500"/>
                                        <p:tgtEl>
                                          <p:spTgt spid="132"/>
                                        </p:tgtEl>
                                      </p:cBhvr>
                                    </p:animEffect>
                                  </p:childTnLst>
                                </p:cTn>
                              </p:par>
                            </p:childTnLst>
                          </p:cTn>
                        </p:par>
                        <p:par>
                          <p:cTn id="32" fill="hold">
                            <p:stCondLst>
                              <p:cond delay="500"/>
                            </p:stCondLst>
                            <p:childTnLst>
                              <p:par>
                                <p:cTn id="33" presetID="22" presetClass="entr" presetSubtype="4" fill="hold" grpId="0" nodeType="afterEffect">
                                  <p:stCondLst>
                                    <p:cond delay="0"/>
                                  </p:stCondLst>
                                  <p:childTnLst>
                                    <p:set>
                                      <p:cBhvr>
                                        <p:cTn id="34" dur="1" fill="hold">
                                          <p:stCondLst>
                                            <p:cond delay="0"/>
                                          </p:stCondLst>
                                        </p:cTn>
                                        <p:tgtEl>
                                          <p:spTgt spid="164"/>
                                        </p:tgtEl>
                                        <p:attrNameLst>
                                          <p:attrName>style.visibility</p:attrName>
                                        </p:attrNameLst>
                                      </p:cBhvr>
                                      <p:to>
                                        <p:strVal val="visible"/>
                                      </p:to>
                                    </p:set>
                                    <p:animEffect transition="in" filter="wipe(down)">
                                      <p:cBhvr>
                                        <p:cTn id="35" dur="500"/>
                                        <p:tgtEl>
                                          <p:spTgt spid="164"/>
                                        </p:tgtEl>
                                      </p:cBhvr>
                                    </p:animEffect>
                                  </p:childTnLst>
                                </p:cTn>
                              </p:par>
                              <p:par>
                                <p:cTn id="36" presetID="10" presetClass="entr" presetSubtype="0" fill="hold" grpId="0" nodeType="withEffect">
                                  <p:stCondLst>
                                    <p:cond delay="750"/>
                                  </p:stCondLst>
                                  <p:childTnLst>
                                    <p:set>
                                      <p:cBhvr>
                                        <p:cTn id="37" dur="1" fill="hold">
                                          <p:stCondLst>
                                            <p:cond delay="0"/>
                                          </p:stCondLst>
                                        </p:cTn>
                                        <p:tgtEl>
                                          <p:spTgt spid="158"/>
                                        </p:tgtEl>
                                        <p:attrNameLst>
                                          <p:attrName>style.visibility</p:attrName>
                                        </p:attrNameLst>
                                      </p:cBhvr>
                                      <p:to>
                                        <p:strVal val="visible"/>
                                      </p:to>
                                    </p:set>
                                    <p:animEffect transition="in" filter="fade">
                                      <p:cBhvr>
                                        <p:cTn id="38" dur="400"/>
                                        <p:tgtEl>
                                          <p:spTgt spid="158"/>
                                        </p:tgtEl>
                                      </p:cBhvr>
                                    </p:animEffect>
                                  </p:childTnLst>
                                </p:cTn>
                              </p:par>
                              <p:par>
                                <p:cTn id="39" presetID="42" presetClass="path" presetSubtype="0" decel="100000" fill="hold" grpId="1" nodeType="withEffect">
                                  <p:stCondLst>
                                    <p:cond delay="500"/>
                                  </p:stCondLst>
                                  <p:childTnLst>
                                    <p:animMotion origin="layout" path="M 1.94537E-6 -1.28915E-6 L 1.94537E-6 0.09623 " pathEditMode="relative" rAng="0" ptsTypes="AA">
                                      <p:cBhvr>
                                        <p:cTn id="40" dur="700" spd="-100000" fill="hold"/>
                                        <p:tgtEl>
                                          <p:spTgt spid="158"/>
                                        </p:tgtEl>
                                        <p:attrNameLst>
                                          <p:attrName>ppt_x</p:attrName>
                                          <p:attrName>ppt_y</p:attrName>
                                        </p:attrNameLst>
                                      </p:cBhvr>
                                      <p:rCtr x="0" y="4812"/>
                                    </p:animMotion>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grpId="1" nodeType="clickEffect">
                                  <p:stCondLst>
                                    <p:cond delay="0"/>
                                  </p:stCondLst>
                                  <p:childTnLst>
                                    <p:animEffect transition="out" filter="fade">
                                      <p:cBhvr>
                                        <p:cTn id="44" dur="500"/>
                                        <p:tgtEl>
                                          <p:spTgt spid="164"/>
                                        </p:tgtEl>
                                      </p:cBhvr>
                                    </p:animEffect>
                                    <p:set>
                                      <p:cBhvr>
                                        <p:cTn id="45" dur="1" fill="hold">
                                          <p:stCondLst>
                                            <p:cond delay="499"/>
                                          </p:stCondLst>
                                        </p:cTn>
                                        <p:tgtEl>
                                          <p:spTgt spid="164"/>
                                        </p:tgtEl>
                                        <p:attrNameLst>
                                          <p:attrName>style.visibility</p:attrName>
                                        </p:attrNameLst>
                                      </p:cBhvr>
                                      <p:to>
                                        <p:strVal val="hidden"/>
                                      </p:to>
                                    </p:set>
                                  </p:childTnLst>
                                </p:cTn>
                              </p:par>
                              <p:par>
                                <p:cTn id="46" presetID="10" presetClass="exit" presetSubtype="0" fill="hold" grpId="2" nodeType="withEffect">
                                  <p:stCondLst>
                                    <p:cond delay="0"/>
                                  </p:stCondLst>
                                  <p:childTnLst>
                                    <p:animEffect transition="out" filter="fade">
                                      <p:cBhvr>
                                        <p:cTn id="47" dur="500"/>
                                        <p:tgtEl>
                                          <p:spTgt spid="158"/>
                                        </p:tgtEl>
                                      </p:cBhvr>
                                    </p:animEffect>
                                    <p:set>
                                      <p:cBhvr>
                                        <p:cTn id="48" dur="1" fill="hold">
                                          <p:stCondLst>
                                            <p:cond delay="499"/>
                                          </p:stCondLst>
                                        </p:cTn>
                                        <p:tgtEl>
                                          <p:spTgt spid="158"/>
                                        </p:tgtEl>
                                        <p:attrNameLst>
                                          <p:attrName>style.visibility</p:attrName>
                                        </p:attrNameLst>
                                      </p:cBhvr>
                                      <p:to>
                                        <p:strVal val="hidden"/>
                                      </p:to>
                                    </p:set>
                                  </p:childTnLst>
                                </p:cTn>
                              </p:par>
                              <p:par>
                                <p:cTn id="49" presetID="22" presetClass="entr" presetSubtype="4" fill="hold" grpId="0" nodeType="withEffect">
                                  <p:stCondLst>
                                    <p:cond delay="0"/>
                                  </p:stCondLst>
                                  <p:childTnLst>
                                    <p:set>
                                      <p:cBhvr>
                                        <p:cTn id="50" dur="1" fill="hold">
                                          <p:stCondLst>
                                            <p:cond delay="0"/>
                                          </p:stCondLst>
                                        </p:cTn>
                                        <p:tgtEl>
                                          <p:spTgt spid="165"/>
                                        </p:tgtEl>
                                        <p:attrNameLst>
                                          <p:attrName>style.visibility</p:attrName>
                                        </p:attrNameLst>
                                      </p:cBhvr>
                                      <p:to>
                                        <p:strVal val="visible"/>
                                      </p:to>
                                    </p:set>
                                    <p:animEffect transition="in" filter="wipe(down)">
                                      <p:cBhvr>
                                        <p:cTn id="51" dur="500"/>
                                        <p:tgtEl>
                                          <p:spTgt spid="165"/>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159"/>
                                        </p:tgtEl>
                                        <p:attrNameLst>
                                          <p:attrName>style.visibility</p:attrName>
                                        </p:attrNameLst>
                                      </p:cBhvr>
                                      <p:to>
                                        <p:strVal val="visible"/>
                                      </p:to>
                                    </p:set>
                                    <p:animEffect transition="in" filter="fade">
                                      <p:cBhvr>
                                        <p:cTn id="54" dur="400"/>
                                        <p:tgtEl>
                                          <p:spTgt spid="159"/>
                                        </p:tgtEl>
                                      </p:cBhvr>
                                    </p:animEffect>
                                  </p:childTnLst>
                                </p:cTn>
                              </p:par>
                              <p:par>
                                <p:cTn id="55" presetID="42" presetClass="path" presetSubtype="0" decel="100000" fill="hold" grpId="1" nodeType="withEffect">
                                  <p:stCondLst>
                                    <p:cond delay="500"/>
                                  </p:stCondLst>
                                  <p:childTnLst>
                                    <p:animMotion origin="layout" path="M -4.39112E-6 -5.76487E-7 L -4.39112E-6 0.09623 " pathEditMode="relative" rAng="0" ptsTypes="AA">
                                      <p:cBhvr>
                                        <p:cTn id="56" dur="700" spd="-100000" fill="hold"/>
                                        <p:tgtEl>
                                          <p:spTgt spid="159"/>
                                        </p:tgtEl>
                                        <p:attrNameLst>
                                          <p:attrName>ppt_x</p:attrName>
                                          <p:attrName>ppt_y</p:attrName>
                                        </p:attrNameLst>
                                      </p:cBhvr>
                                      <p:rCtr x="0" y="4812"/>
                                    </p:animMotion>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grpId="2" nodeType="clickEffect">
                                  <p:stCondLst>
                                    <p:cond delay="0"/>
                                  </p:stCondLst>
                                  <p:childTnLst>
                                    <p:animEffect transition="out" filter="fade">
                                      <p:cBhvr>
                                        <p:cTn id="60" dur="500"/>
                                        <p:tgtEl>
                                          <p:spTgt spid="159"/>
                                        </p:tgtEl>
                                      </p:cBhvr>
                                    </p:animEffect>
                                    <p:set>
                                      <p:cBhvr>
                                        <p:cTn id="61" dur="1" fill="hold">
                                          <p:stCondLst>
                                            <p:cond delay="499"/>
                                          </p:stCondLst>
                                        </p:cTn>
                                        <p:tgtEl>
                                          <p:spTgt spid="159"/>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65"/>
                                        </p:tgtEl>
                                      </p:cBhvr>
                                    </p:animEffect>
                                    <p:set>
                                      <p:cBhvr>
                                        <p:cTn id="64" dur="1" fill="hold">
                                          <p:stCondLst>
                                            <p:cond delay="499"/>
                                          </p:stCondLst>
                                        </p:cTn>
                                        <p:tgtEl>
                                          <p:spTgt spid="165"/>
                                        </p:tgtEl>
                                        <p:attrNameLst>
                                          <p:attrName>style.visibility</p:attrName>
                                        </p:attrNameLst>
                                      </p:cBhvr>
                                      <p:to>
                                        <p:strVal val="hidden"/>
                                      </p:to>
                                    </p:set>
                                  </p:childTnLst>
                                </p:cTn>
                              </p:par>
                              <p:par>
                                <p:cTn id="65" presetID="22" presetClass="entr" presetSubtype="4" fill="hold" grpId="0" nodeType="withEffect">
                                  <p:stCondLst>
                                    <p:cond delay="0"/>
                                  </p:stCondLst>
                                  <p:childTnLst>
                                    <p:set>
                                      <p:cBhvr>
                                        <p:cTn id="66" dur="1" fill="hold">
                                          <p:stCondLst>
                                            <p:cond delay="0"/>
                                          </p:stCondLst>
                                        </p:cTn>
                                        <p:tgtEl>
                                          <p:spTgt spid="166"/>
                                        </p:tgtEl>
                                        <p:attrNameLst>
                                          <p:attrName>style.visibility</p:attrName>
                                        </p:attrNameLst>
                                      </p:cBhvr>
                                      <p:to>
                                        <p:strVal val="visible"/>
                                      </p:to>
                                    </p:set>
                                    <p:animEffect transition="in" filter="wipe(down)">
                                      <p:cBhvr>
                                        <p:cTn id="67" dur="500"/>
                                        <p:tgtEl>
                                          <p:spTgt spid="166"/>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162"/>
                                        </p:tgtEl>
                                        <p:attrNameLst>
                                          <p:attrName>style.visibility</p:attrName>
                                        </p:attrNameLst>
                                      </p:cBhvr>
                                      <p:to>
                                        <p:strVal val="visible"/>
                                      </p:to>
                                    </p:set>
                                    <p:animEffect transition="in" filter="fade">
                                      <p:cBhvr>
                                        <p:cTn id="70" dur="400"/>
                                        <p:tgtEl>
                                          <p:spTgt spid="162"/>
                                        </p:tgtEl>
                                      </p:cBhvr>
                                    </p:animEffect>
                                  </p:childTnLst>
                                </p:cTn>
                              </p:par>
                              <p:par>
                                <p:cTn id="71" presetID="42" presetClass="path" presetSubtype="0" decel="100000" fill="hold" grpId="1" nodeType="withEffect">
                                  <p:stCondLst>
                                    <p:cond delay="500"/>
                                  </p:stCondLst>
                                  <p:childTnLst>
                                    <p:animMotion origin="layout" path="M 2.5E-6 -1.48148E-6 L 2.5E-6 0.0963 " pathEditMode="relative" rAng="0" ptsTypes="AA">
                                      <p:cBhvr>
                                        <p:cTn id="72" dur="700" spd="-100000" fill="hold"/>
                                        <p:tgtEl>
                                          <p:spTgt spid="162"/>
                                        </p:tgtEl>
                                        <p:attrNameLst>
                                          <p:attrName>ppt_x</p:attrName>
                                          <p:attrName>ppt_y</p:attrName>
                                        </p:attrNameLst>
                                      </p:cBhvr>
                                      <p:rCtr x="0" y="4815"/>
                                    </p:animMotion>
                                  </p:childTnLst>
                                </p:cTn>
                              </p:par>
                            </p:childTnLst>
                          </p:cTn>
                        </p:par>
                      </p:childTnLst>
                    </p:cTn>
                  </p:par>
                  <p:par>
                    <p:cTn id="73" fill="hold">
                      <p:stCondLst>
                        <p:cond delay="indefinite"/>
                      </p:stCondLst>
                      <p:childTnLst>
                        <p:par>
                          <p:cTn id="74" fill="hold">
                            <p:stCondLst>
                              <p:cond delay="0"/>
                            </p:stCondLst>
                            <p:childTnLst>
                              <p:par>
                                <p:cTn id="75" presetID="10" presetClass="exit" presetSubtype="0" fill="hold" grpId="1" nodeType="clickEffect">
                                  <p:stCondLst>
                                    <p:cond delay="0"/>
                                  </p:stCondLst>
                                  <p:childTnLst>
                                    <p:animEffect transition="out" filter="fade">
                                      <p:cBhvr>
                                        <p:cTn id="76" dur="500"/>
                                        <p:tgtEl>
                                          <p:spTgt spid="166"/>
                                        </p:tgtEl>
                                      </p:cBhvr>
                                    </p:animEffect>
                                    <p:set>
                                      <p:cBhvr>
                                        <p:cTn id="77" dur="1" fill="hold">
                                          <p:stCondLst>
                                            <p:cond delay="499"/>
                                          </p:stCondLst>
                                        </p:cTn>
                                        <p:tgtEl>
                                          <p:spTgt spid="166"/>
                                        </p:tgtEl>
                                        <p:attrNameLst>
                                          <p:attrName>style.visibility</p:attrName>
                                        </p:attrNameLst>
                                      </p:cBhvr>
                                      <p:to>
                                        <p:strVal val="hidden"/>
                                      </p:to>
                                    </p:set>
                                  </p:childTnLst>
                                </p:cTn>
                              </p:par>
                              <p:par>
                                <p:cTn id="78" presetID="10" presetClass="exit" presetSubtype="0" fill="hold" grpId="2" nodeType="withEffect">
                                  <p:stCondLst>
                                    <p:cond delay="0"/>
                                  </p:stCondLst>
                                  <p:childTnLst>
                                    <p:animEffect transition="out" filter="fade">
                                      <p:cBhvr>
                                        <p:cTn id="79" dur="500"/>
                                        <p:tgtEl>
                                          <p:spTgt spid="162"/>
                                        </p:tgtEl>
                                      </p:cBhvr>
                                    </p:animEffect>
                                    <p:set>
                                      <p:cBhvr>
                                        <p:cTn id="80" dur="1" fill="hold">
                                          <p:stCondLst>
                                            <p:cond delay="499"/>
                                          </p:stCondLst>
                                        </p:cTn>
                                        <p:tgtEl>
                                          <p:spTgt spid="162"/>
                                        </p:tgtEl>
                                        <p:attrNameLst>
                                          <p:attrName>style.visibility</p:attrName>
                                        </p:attrNameLst>
                                      </p:cBhvr>
                                      <p:to>
                                        <p:strVal val="hidden"/>
                                      </p:to>
                                    </p:set>
                                  </p:childTnLst>
                                </p:cTn>
                              </p:par>
                              <p:par>
                                <p:cTn id="81" presetID="22" presetClass="entr" presetSubtype="1" fill="hold" grpId="0" nodeType="withEffect">
                                  <p:stCondLst>
                                    <p:cond delay="0"/>
                                  </p:stCondLst>
                                  <p:childTnLst>
                                    <p:set>
                                      <p:cBhvr>
                                        <p:cTn id="82" dur="1" fill="hold">
                                          <p:stCondLst>
                                            <p:cond delay="0"/>
                                          </p:stCondLst>
                                        </p:cTn>
                                        <p:tgtEl>
                                          <p:spTgt spid="167"/>
                                        </p:tgtEl>
                                        <p:attrNameLst>
                                          <p:attrName>style.visibility</p:attrName>
                                        </p:attrNameLst>
                                      </p:cBhvr>
                                      <p:to>
                                        <p:strVal val="visible"/>
                                      </p:to>
                                    </p:set>
                                    <p:animEffect transition="in" filter="wipe(up)">
                                      <p:cBhvr>
                                        <p:cTn id="83" dur="500"/>
                                        <p:tgtEl>
                                          <p:spTgt spid="167"/>
                                        </p:tgtEl>
                                      </p:cBhvr>
                                    </p:animEffect>
                                  </p:childTnLst>
                                </p:cTn>
                              </p:par>
                              <p:par>
                                <p:cTn id="84" presetID="10" presetClass="entr" presetSubtype="0" fill="hold" grpId="0" nodeType="withEffect">
                                  <p:stCondLst>
                                    <p:cond delay="750"/>
                                  </p:stCondLst>
                                  <p:childTnLst>
                                    <p:set>
                                      <p:cBhvr>
                                        <p:cTn id="85" dur="1" fill="hold">
                                          <p:stCondLst>
                                            <p:cond delay="0"/>
                                          </p:stCondLst>
                                        </p:cTn>
                                        <p:tgtEl>
                                          <p:spTgt spid="163"/>
                                        </p:tgtEl>
                                        <p:attrNameLst>
                                          <p:attrName>style.visibility</p:attrName>
                                        </p:attrNameLst>
                                      </p:cBhvr>
                                      <p:to>
                                        <p:strVal val="visible"/>
                                      </p:to>
                                    </p:set>
                                    <p:animEffect transition="in" filter="fade">
                                      <p:cBhvr>
                                        <p:cTn id="86" dur="400"/>
                                        <p:tgtEl>
                                          <p:spTgt spid="163"/>
                                        </p:tgtEl>
                                      </p:cBhvr>
                                    </p:animEffect>
                                  </p:childTnLst>
                                </p:cTn>
                              </p:par>
                              <p:par>
                                <p:cTn id="87" presetID="42" presetClass="path" presetSubtype="0" decel="100000" fill="hold" grpId="1" nodeType="withEffect">
                                  <p:stCondLst>
                                    <p:cond delay="500"/>
                                  </p:stCondLst>
                                  <p:childTnLst>
                                    <p:animMotion origin="layout" path="M 2.70833E-6 -4.44444E-6 L 2.70833E-6 0.0963 " pathEditMode="relative" rAng="0" ptsTypes="AA">
                                      <p:cBhvr>
                                        <p:cTn id="88" dur="700" spd="-100000" fill="hold"/>
                                        <p:tgtEl>
                                          <p:spTgt spid="163"/>
                                        </p:tgtEl>
                                        <p:attrNameLst>
                                          <p:attrName>ppt_x</p:attrName>
                                          <p:attrName>ppt_y</p:attrName>
                                        </p:attrNameLst>
                                      </p:cBhvr>
                                      <p:rCtr x="0" y="4815"/>
                                    </p:animMotion>
                                  </p:childTnLst>
                                </p:cTn>
                              </p:par>
                            </p:childTnLst>
                          </p:cTn>
                        </p:par>
                        <p:par>
                          <p:cTn id="89" fill="hold">
                            <p:stCondLst>
                              <p:cond delay="1200"/>
                            </p:stCondLst>
                            <p:childTnLst>
                              <p:par>
                                <p:cTn id="90" presetID="22" presetClass="entr" presetSubtype="4" fill="hold" grpId="0" nodeType="afterEffect">
                                  <p:stCondLst>
                                    <p:cond delay="0"/>
                                  </p:stCondLst>
                                  <p:childTnLst>
                                    <p:set>
                                      <p:cBhvr>
                                        <p:cTn id="91" dur="1" fill="hold">
                                          <p:stCondLst>
                                            <p:cond delay="0"/>
                                          </p:stCondLst>
                                        </p:cTn>
                                        <p:tgtEl>
                                          <p:spTgt spid="186"/>
                                        </p:tgtEl>
                                        <p:attrNameLst>
                                          <p:attrName>style.visibility</p:attrName>
                                        </p:attrNameLst>
                                      </p:cBhvr>
                                      <p:to>
                                        <p:strVal val="visible"/>
                                      </p:to>
                                    </p:set>
                                    <p:animEffect transition="in" filter="wipe(down)">
                                      <p:cBhvr>
                                        <p:cTn id="92" dur="500"/>
                                        <p:tgtEl>
                                          <p:spTgt spid="186"/>
                                        </p:tgtEl>
                                      </p:cBhvr>
                                    </p:animEffect>
                                  </p:childTnLst>
                                </p:cTn>
                              </p:par>
                              <p:par>
                                <p:cTn id="93" presetID="10" presetClass="entr" presetSubtype="0" fill="hold" grpId="0" nodeType="withEffect">
                                  <p:stCondLst>
                                    <p:cond delay="750"/>
                                  </p:stCondLst>
                                  <p:childTnLst>
                                    <p:set>
                                      <p:cBhvr>
                                        <p:cTn id="94" dur="1" fill="hold">
                                          <p:stCondLst>
                                            <p:cond delay="0"/>
                                          </p:stCondLst>
                                        </p:cTn>
                                        <p:tgtEl>
                                          <p:spTgt spid="185"/>
                                        </p:tgtEl>
                                        <p:attrNameLst>
                                          <p:attrName>style.visibility</p:attrName>
                                        </p:attrNameLst>
                                      </p:cBhvr>
                                      <p:to>
                                        <p:strVal val="visible"/>
                                      </p:to>
                                    </p:set>
                                    <p:animEffect transition="in" filter="fade">
                                      <p:cBhvr>
                                        <p:cTn id="95" dur="400"/>
                                        <p:tgtEl>
                                          <p:spTgt spid="185"/>
                                        </p:tgtEl>
                                      </p:cBhvr>
                                    </p:animEffect>
                                  </p:childTnLst>
                                </p:cTn>
                              </p:par>
                              <p:par>
                                <p:cTn id="96" presetID="42" presetClass="path" presetSubtype="0" decel="100000" fill="hold" grpId="1" nodeType="withEffect">
                                  <p:stCondLst>
                                    <p:cond delay="500"/>
                                  </p:stCondLst>
                                  <p:childTnLst>
                                    <p:animMotion origin="layout" path="M -4.79167E-6 -3.7037E-6 L -4.79167E-6 0.0963 " pathEditMode="relative" rAng="0" ptsTypes="AA">
                                      <p:cBhvr>
                                        <p:cTn id="97" dur="700" spd="-100000" fill="hold"/>
                                        <p:tgtEl>
                                          <p:spTgt spid="185"/>
                                        </p:tgtEl>
                                        <p:attrNameLst>
                                          <p:attrName>ppt_x</p:attrName>
                                          <p:attrName>ppt_y</p:attrName>
                                        </p:attrNameLst>
                                      </p:cBhvr>
                                      <p:rCtr x="0" y="4815"/>
                                    </p:animMotion>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186"/>
                                        </p:tgtEl>
                                      </p:cBhvr>
                                    </p:animEffect>
                                    <p:set>
                                      <p:cBhvr>
                                        <p:cTn id="102" dur="1" fill="hold">
                                          <p:stCondLst>
                                            <p:cond delay="499"/>
                                          </p:stCondLst>
                                        </p:cTn>
                                        <p:tgtEl>
                                          <p:spTgt spid="186"/>
                                        </p:tgtEl>
                                        <p:attrNameLst>
                                          <p:attrName>style.visibility</p:attrName>
                                        </p:attrNameLst>
                                      </p:cBhvr>
                                      <p:to>
                                        <p:strVal val="hidden"/>
                                      </p:to>
                                    </p:set>
                                  </p:childTnLst>
                                </p:cTn>
                              </p:par>
                              <p:par>
                                <p:cTn id="103" presetID="10" presetClass="exit" presetSubtype="0" fill="hold" grpId="2" nodeType="withEffect">
                                  <p:stCondLst>
                                    <p:cond delay="0"/>
                                  </p:stCondLst>
                                  <p:childTnLst>
                                    <p:animEffect transition="out" filter="fade">
                                      <p:cBhvr>
                                        <p:cTn id="104" dur="500"/>
                                        <p:tgtEl>
                                          <p:spTgt spid="185"/>
                                        </p:tgtEl>
                                      </p:cBhvr>
                                    </p:animEffect>
                                    <p:set>
                                      <p:cBhvr>
                                        <p:cTn id="105" dur="1" fill="hold">
                                          <p:stCondLst>
                                            <p:cond delay="499"/>
                                          </p:stCondLst>
                                        </p:cTn>
                                        <p:tgtEl>
                                          <p:spTgt spid="185"/>
                                        </p:tgtEl>
                                        <p:attrNameLst>
                                          <p:attrName>style.visibility</p:attrName>
                                        </p:attrNameLst>
                                      </p:cBhvr>
                                      <p:to>
                                        <p:strVal val="hidden"/>
                                      </p:to>
                                    </p:set>
                                  </p:childTnLst>
                                </p:cTn>
                              </p:par>
                              <p:par>
                                <p:cTn id="106" presetID="22" presetClass="entr" presetSubtype="1" fill="hold" grpId="0" nodeType="withEffect">
                                  <p:stCondLst>
                                    <p:cond delay="0"/>
                                  </p:stCondLst>
                                  <p:childTnLst>
                                    <p:set>
                                      <p:cBhvr>
                                        <p:cTn id="107" dur="1" fill="hold">
                                          <p:stCondLst>
                                            <p:cond delay="0"/>
                                          </p:stCondLst>
                                        </p:cTn>
                                        <p:tgtEl>
                                          <p:spTgt spid="192"/>
                                        </p:tgtEl>
                                        <p:attrNameLst>
                                          <p:attrName>style.visibility</p:attrName>
                                        </p:attrNameLst>
                                      </p:cBhvr>
                                      <p:to>
                                        <p:strVal val="visible"/>
                                      </p:to>
                                    </p:set>
                                    <p:animEffect transition="in" filter="wipe(up)">
                                      <p:cBhvr>
                                        <p:cTn id="108" dur="500"/>
                                        <p:tgtEl>
                                          <p:spTgt spid="192"/>
                                        </p:tgtEl>
                                      </p:cBhvr>
                                    </p:animEffect>
                                  </p:childTnLst>
                                </p:cTn>
                              </p:par>
                              <p:par>
                                <p:cTn id="109" presetID="10" presetClass="entr" presetSubtype="0" fill="hold" grpId="0" nodeType="withEffect">
                                  <p:stCondLst>
                                    <p:cond delay="750"/>
                                  </p:stCondLst>
                                  <p:childTnLst>
                                    <p:set>
                                      <p:cBhvr>
                                        <p:cTn id="110" dur="1" fill="hold">
                                          <p:stCondLst>
                                            <p:cond delay="0"/>
                                          </p:stCondLst>
                                        </p:cTn>
                                        <p:tgtEl>
                                          <p:spTgt spid="191"/>
                                        </p:tgtEl>
                                        <p:attrNameLst>
                                          <p:attrName>style.visibility</p:attrName>
                                        </p:attrNameLst>
                                      </p:cBhvr>
                                      <p:to>
                                        <p:strVal val="visible"/>
                                      </p:to>
                                    </p:set>
                                    <p:animEffect transition="in" filter="fade">
                                      <p:cBhvr>
                                        <p:cTn id="111" dur="400"/>
                                        <p:tgtEl>
                                          <p:spTgt spid="191"/>
                                        </p:tgtEl>
                                      </p:cBhvr>
                                    </p:animEffect>
                                  </p:childTnLst>
                                </p:cTn>
                              </p:par>
                              <p:par>
                                <p:cTn id="112" presetID="42" presetClass="path" presetSubtype="0" decel="100000" fill="hold" grpId="1" nodeType="withEffect">
                                  <p:stCondLst>
                                    <p:cond delay="500"/>
                                  </p:stCondLst>
                                  <p:childTnLst>
                                    <p:animMotion origin="layout" path="M 3.75E-6 1.11111E-6 L 3.75E-6 0.0963 " pathEditMode="relative" rAng="0" ptsTypes="AA">
                                      <p:cBhvr>
                                        <p:cTn id="113" dur="700" spd="-100000" fill="hold"/>
                                        <p:tgtEl>
                                          <p:spTgt spid="191"/>
                                        </p:tgtEl>
                                        <p:attrNameLst>
                                          <p:attrName>ppt_x</p:attrName>
                                          <p:attrName>ppt_y</p:attrName>
                                        </p:attrNameLst>
                                      </p:cBhvr>
                                      <p:rCtr x="0" y="4815"/>
                                    </p:animMotion>
                                  </p:childTnLst>
                                </p:cTn>
                              </p:par>
                              <p:par>
                                <p:cTn id="114" presetID="22" presetClass="entr" presetSubtype="1" fill="hold" grpId="0" nodeType="withEffect">
                                  <p:stCondLst>
                                    <p:cond delay="0"/>
                                  </p:stCondLst>
                                  <p:childTnLst>
                                    <p:set>
                                      <p:cBhvr>
                                        <p:cTn id="115" dur="1" fill="hold">
                                          <p:stCondLst>
                                            <p:cond delay="0"/>
                                          </p:stCondLst>
                                        </p:cTn>
                                        <p:tgtEl>
                                          <p:spTgt spid="194"/>
                                        </p:tgtEl>
                                        <p:attrNameLst>
                                          <p:attrName>style.visibility</p:attrName>
                                        </p:attrNameLst>
                                      </p:cBhvr>
                                      <p:to>
                                        <p:strVal val="visible"/>
                                      </p:to>
                                    </p:set>
                                    <p:animEffect transition="in" filter="wipe(up)">
                                      <p:cBhvr>
                                        <p:cTn id="116" dur="500"/>
                                        <p:tgtEl>
                                          <p:spTgt spid="194"/>
                                        </p:tgtEl>
                                      </p:cBhvr>
                                    </p:animEffect>
                                  </p:childTnLst>
                                </p:cTn>
                              </p:par>
                              <p:par>
                                <p:cTn id="117" presetID="10" presetClass="entr" presetSubtype="0" fill="hold" grpId="0" nodeType="withEffect">
                                  <p:stCondLst>
                                    <p:cond delay="750"/>
                                  </p:stCondLst>
                                  <p:childTnLst>
                                    <p:set>
                                      <p:cBhvr>
                                        <p:cTn id="118" dur="1" fill="hold">
                                          <p:stCondLst>
                                            <p:cond delay="0"/>
                                          </p:stCondLst>
                                        </p:cTn>
                                        <p:tgtEl>
                                          <p:spTgt spid="193"/>
                                        </p:tgtEl>
                                        <p:attrNameLst>
                                          <p:attrName>style.visibility</p:attrName>
                                        </p:attrNameLst>
                                      </p:cBhvr>
                                      <p:to>
                                        <p:strVal val="visible"/>
                                      </p:to>
                                    </p:set>
                                    <p:animEffect transition="in" filter="fade">
                                      <p:cBhvr>
                                        <p:cTn id="119" dur="400"/>
                                        <p:tgtEl>
                                          <p:spTgt spid="193"/>
                                        </p:tgtEl>
                                      </p:cBhvr>
                                    </p:animEffect>
                                  </p:childTnLst>
                                </p:cTn>
                              </p:par>
                              <p:par>
                                <p:cTn id="120" presetID="42" presetClass="path" presetSubtype="0" decel="100000" fill="hold" grpId="1" nodeType="withEffect">
                                  <p:stCondLst>
                                    <p:cond delay="500"/>
                                  </p:stCondLst>
                                  <p:childTnLst>
                                    <p:animMotion origin="layout" path="M -2.91667E-6 -2.22222E-6 L -2.91667E-6 0.0963 " pathEditMode="relative" rAng="0" ptsTypes="AA">
                                      <p:cBhvr>
                                        <p:cTn id="121" dur="700" spd="-100000" fill="hold"/>
                                        <p:tgtEl>
                                          <p:spTgt spid="193"/>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58" grpId="0"/>
      <p:bldP spid="158" grpId="1"/>
      <p:bldP spid="158" grpId="2"/>
      <p:bldP spid="159" grpId="0"/>
      <p:bldP spid="159" grpId="1"/>
      <p:bldP spid="159" grpId="2"/>
      <p:bldP spid="162" grpId="0"/>
      <p:bldP spid="162" grpId="1"/>
      <p:bldP spid="162" grpId="2"/>
      <p:bldP spid="163" grpId="0"/>
      <p:bldP spid="163" grpId="1"/>
      <p:bldP spid="164" grpId="0" animBg="1"/>
      <p:bldP spid="164" grpId="1" animBg="1"/>
      <p:bldP spid="165" grpId="0" animBg="1"/>
      <p:bldP spid="165" grpId="1" animBg="1"/>
      <p:bldP spid="166" grpId="0" animBg="1"/>
      <p:bldP spid="166" grpId="1" animBg="1"/>
      <p:bldP spid="167" grpId="0" animBg="1"/>
      <p:bldP spid="132" grpId="0" animBg="1"/>
      <p:bldP spid="185" grpId="0"/>
      <p:bldP spid="185" grpId="1"/>
      <p:bldP spid="185" grpId="2"/>
      <p:bldP spid="186" grpId="0" animBg="1"/>
      <p:bldP spid="186" grpId="1" animBg="1"/>
      <p:bldP spid="191" grpId="0"/>
      <p:bldP spid="191" grpId="1"/>
      <p:bldP spid="192" grpId="0" animBg="1"/>
      <p:bldP spid="193" grpId="0"/>
      <p:bldP spid="193" grpId="1"/>
      <p:bldP spid="1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 name="Picture 109"/>
          <p:cNvPicPr>
            <a:picLocks noChangeAspect="1"/>
          </p:cNvPicPr>
          <p:nvPr/>
        </p:nvPicPr>
        <p:blipFill>
          <a:blip r:embed="rId3">
            <a:clrChange>
              <a:clrFrom>
                <a:srgbClr val="FFFFFF"/>
              </a:clrFrom>
              <a:clrTo>
                <a:srgbClr val="FFFFFF">
                  <a:alpha val="0"/>
                </a:srgbClr>
              </a:clrTo>
            </a:clrChange>
          </a:blip>
          <a:stretch>
            <a:fillRect/>
          </a:stretch>
        </p:blipFill>
        <p:spPr>
          <a:xfrm>
            <a:off x="974549" y="4706008"/>
            <a:ext cx="1415742" cy="474347"/>
          </a:xfrm>
          <a:prstGeom prst="rect">
            <a:avLst/>
          </a:prstGeom>
        </p:spPr>
      </p:pic>
      <p:pic>
        <p:nvPicPr>
          <p:cNvPr id="111" name="Picture 110"/>
          <p:cNvPicPr>
            <a:picLocks noChangeAspect="1"/>
          </p:cNvPicPr>
          <p:nvPr/>
        </p:nvPicPr>
        <p:blipFill>
          <a:blip r:embed="rId4">
            <a:clrChange>
              <a:clrFrom>
                <a:srgbClr val="FFFFFF"/>
              </a:clrFrom>
              <a:clrTo>
                <a:srgbClr val="FFFFFF">
                  <a:alpha val="0"/>
                </a:srgbClr>
              </a:clrTo>
            </a:clrChange>
          </a:blip>
          <a:stretch>
            <a:fillRect/>
          </a:stretch>
        </p:blipFill>
        <p:spPr>
          <a:xfrm>
            <a:off x="3560437" y="3315874"/>
            <a:ext cx="1608127" cy="379407"/>
          </a:xfrm>
          <a:prstGeom prst="rect">
            <a:avLst/>
          </a:prstGeom>
        </p:spPr>
      </p:pic>
      <p:pic>
        <p:nvPicPr>
          <p:cNvPr id="112" name="Picture 111"/>
          <p:cNvPicPr>
            <a:picLocks noChangeAspect="1"/>
          </p:cNvPicPr>
          <p:nvPr/>
        </p:nvPicPr>
        <p:blipFill>
          <a:blip r:embed="rId5">
            <a:clrChange>
              <a:clrFrom>
                <a:srgbClr val="FFFFFF"/>
              </a:clrFrom>
              <a:clrTo>
                <a:srgbClr val="FFFFFF">
                  <a:alpha val="0"/>
                </a:srgbClr>
              </a:clrTo>
            </a:clrChange>
          </a:blip>
          <a:stretch>
            <a:fillRect/>
          </a:stretch>
        </p:blipFill>
        <p:spPr>
          <a:xfrm>
            <a:off x="1412849" y="5367472"/>
            <a:ext cx="1381457" cy="522305"/>
          </a:xfrm>
          <a:prstGeom prst="rect">
            <a:avLst/>
          </a:prstGeom>
        </p:spPr>
      </p:pic>
      <p:pic>
        <p:nvPicPr>
          <p:cNvPr id="113" name="Picture 112"/>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21745" b="32540"/>
          <a:stretch/>
        </p:blipFill>
        <p:spPr>
          <a:xfrm>
            <a:off x="10761401" y="3047994"/>
            <a:ext cx="1723578" cy="569986"/>
          </a:xfrm>
          <a:prstGeom prst="rect">
            <a:avLst/>
          </a:prstGeom>
        </p:spPr>
      </p:pic>
      <p:pic>
        <p:nvPicPr>
          <p:cNvPr id="114" name="Picture 113"/>
          <p:cNvPicPr>
            <a:picLocks noChangeAspect="1"/>
          </p:cNvPicPr>
          <p:nvPr/>
        </p:nvPicPr>
        <p:blipFill>
          <a:blip r:embed="rId7">
            <a:clrChange>
              <a:clrFrom>
                <a:srgbClr val="FFFFFF"/>
              </a:clrFrom>
              <a:clrTo>
                <a:srgbClr val="FFFFFF">
                  <a:alpha val="0"/>
                </a:srgbClr>
              </a:clrTo>
            </a:clrChange>
          </a:blip>
          <a:stretch>
            <a:fillRect/>
          </a:stretch>
        </p:blipFill>
        <p:spPr>
          <a:xfrm>
            <a:off x="473062" y="2300853"/>
            <a:ext cx="1978291" cy="408472"/>
          </a:xfrm>
          <a:prstGeom prst="rect">
            <a:avLst/>
          </a:prstGeom>
        </p:spPr>
      </p:pic>
      <p:pic>
        <p:nvPicPr>
          <p:cNvPr id="115" name="Picture 114"/>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t="7014" b="6823"/>
          <a:stretch/>
        </p:blipFill>
        <p:spPr>
          <a:xfrm>
            <a:off x="3445352" y="5966294"/>
            <a:ext cx="2029251" cy="739923"/>
          </a:xfrm>
          <a:prstGeom prst="rect">
            <a:avLst/>
          </a:prstGeom>
        </p:spPr>
      </p:pic>
      <p:pic>
        <p:nvPicPr>
          <p:cNvPr id="116" name="Picture 115"/>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91122" y="1915881"/>
            <a:ext cx="1510731" cy="606002"/>
          </a:xfrm>
          <a:prstGeom prst="rect">
            <a:avLst/>
          </a:prstGeom>
        </p:spPr>
      </p:pic>
      <p:pic>
        <p:nvPicPr>
          <p:cNvPr id="117" name="Picture 116"/>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10926" y="1541567"/>
            <a:ext cx="1335941" cy="502936"/>
          </a:xfrm>
          <a:prstGeom prst="rect">
            <a:avLst/>
          </a:prstGeom>
        </p:spPr>
      </p:pic>
      <p:pic>
        <p:nvPicPr>
          <p:cNvPr id="118" name="Picture 117"/>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260449" y="1339769"/>
            <a:ext cx="1615429" cy="626482"/>
          </a:xfrm>
          <a:prstGeom prst="rect">
            <a:avLst/>
          </a:prstGeom>
        </p:spPr>
      </p:pic>
      <p:pic>
        <p:nvPicPr>
          <p:cNvPr id="119" name="Picture 118"/>
          <p:cNvPicPr>
            <a:picLocks noChangeAspect="1"/>
          </p:cNvPicPr>
          <p:nvPr/>
        </p:nvPicPr>
        <p:blipFill>
          <a:blip r:embed="rId12">
            <a:clrChange>
              <a:clrFrom>
                <a:srgbClr val="FFFFFF"/>
              </a:clrFrom>
              <a:clrTo>
                <a:srgbClr val="FFFFFF">
                  <a:alpha val="0"/>
                </a:srgbClr>
              </a:clrTo>
            </a:clrChange>
          </a:blip>
          <a:stretch>
            <a:fillRect/>
          </a:stretch>
        </p:blipFill>
        <p:spPr>
          <a:xfrm>
            <a:off x="875212" y="3049916"/>
            <a:ext cx="1341851" cy="246118"/>
          </a:xfrm>
          <a:prstGeom prst="rect">
            <a:avLst/>
          </a:prstGeom>
        </p:spPr>
      </p:pic>
      <p:pic>
        <p:nvPicPr>
          <p:cNvPr id="120" name="Picture 119"/>
          <p:cNvPicPr>
            <a:picLocks noChangeAspect="1"/>
          </p:cNvPicPr>
          <p:nvPr/>
        </p:nvPicPr>
        <p:blipFill>
          <a:blip r:embed="rId13" cstate="print">
            <a:clrChange>
              <a:clrFrom>
                <a:srgbClr val="FEFDFF"/>
              </a:clrFrom>
              <a:clrTo>
                <a:srgbClr val="FEFDFF">
                  <a:alpha val="0"/>
                </a:srgbClr>
              </a:clrTo>
            </a:clrChange>
            <a:extLst>
              <a:ext uri="{28A0092B-C50C-407E-A947-70E740481C1C}">
                <a14:useLocalDpi xmlns:a14="http://schemas.microsoft.com/office/drawing/2010/main" val="0"/>
              </a:ext>
            </a:extLst>
          </a:blip>
          <a:stretch>
            <a:fillRect/>
          </a:stretch>
        </p:blipFill>
        <p:spPr>
          <a:xfrm>
            <a:off x="11100496" y="1429716"/>
            <a:ext cx="1045386" cy="223703"/>
          </a:xfrm>
          <a:prstGeom prst="rect">
            <a:avLst/>
          </a:prstGeom>
        </p:spPr>
      </p:pic>
      <p:pic>
        <p:nvPicPr>
          <p:cNvPr id="121" name="Picture 120"/>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60727" y="1932055"/>
            <a:ext cx="1594266" cy="380707"/>
          </a:xfrm>
          <a:prstGeom prst="rect">
            <a:avLst/>
          </a:prstGeom>
          <a:noFill/>
          <a:ln>
            <a:noFill/>
          </a:ln>
        </p:spPr>
      </p:pic>
      <p:pic>
        <p:nvPicPr>
          <p:cNvPr id="122" name="Picture 121"/>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9683" y="933318"/>
            <a:ext cx="907509" cy="447226"/>
          </a:xfrm>
          <a:prstGeom prst="rect">
            <a:avLst/>
          </a:prstGeom>
          <a:noFill/>
          <a:ln>
            <a:noFill/>
          </a:ln>
        </p:spPr>
      </p:pic>
      <p:pic>
        <p:nvPicPr>
          <p:cNvPr id="123" name="Picture 122"/>
          <p:cNvPicPr>
            <a:picLocks noChangeAspect="1"/>
          </p:cNvPicPr>
          <p:nvPr/>
        </p:nvPicPr>
        <p:blipFill>
          <a:blip r:embed="rId16">
            <a:clrChange>
              <a:clrFrom>
                <a:srgbClr val="FFFFFF"/>
              </a:clrFrom>
              <a:clrTo>
                <a:srgbClr val="FFFFFF">
                  <a:alpha val="0"/>
                </a:srgbClr>
              </a:clrTo>
            </a:clrChange>
          </a:blip>
          <a:stretch>
            <a:fillRect/>
          </a:stretch>
        </p:blipFill>
        <p:spPr>
          <a:xfrm>
            <a:off x="7740645" y="2582136"/>
            <a:ext cx="1446509" cy="328615"/>
          </a:xfrm>
          <a:prstGeom prst="rect">
            <a:avLst/>
          </a:prstGeom>
        </p:spPr>
      </p:pic>
      <p:pic>
        <p:nvPicPr>
          <p:cNvPr id="125" name="Picture 2"/>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610817" y="994902"/>
            <a:ext cx="1516325" cy="264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6" descr="http://res.cloudinary.com/octopusdeploy/image/upload/v1411729274/Logo-Text-BlueBlackWhite-400_f6zxbu.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0293523" y="3904716"/>
            <a:ext cx="1941229" cy="378540"/>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8" descr="http://himss.eu/sites/default/files/ibm-logo.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93446" y="909479"/>
            <a:ext cx="1085123" cy="423396"/>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127"/>
          <p:cNvPicPr>
            <a:picLocks noChangeAspect="1"/>
          </p:cNvPicPr>
          <p:nvPr/>
        </p:nvPicPr>
        <p:blipFill>
          <a:blip r:embed="rId20" cstate="print">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7701520" y="6472630"/>
            <a:ext cx="1165087" cy="303935"/>
          </a:xfrm>
          <a:prstGeom prst="rect">
            <a:avLst/>
          </a:prstGeom>
        </p:spPr>
      </p:pic>
      <p:pic>
        <p:nvPicPr>
          <p:cNvPr id="129" name="Picture 128"/>
          <p:cNvPicPr>
            <a:picLocks noChangeAspect="1"/>
          </p:cNvPicPr>
          <p:nvPr/>
        </p:nvPicPr>
        <p:blipFill rotWithShape="1">
          <a:blip r:embed="rId21" cstate="print">
            <a:clrChange>
              <a:clrFrom>
                <a:srgbClr val="FFFFFD"/>
              </a:clrFrom>
              <a:clrTo>
                <a:srgbClr val="FFFFFD">
                  <a:alpha val="0"/>
                </a:srgbClr>
              </a:clrTo>
            </a:clrChange>
            <a:extLst>
              <a:ext uri="{28A0092B-C50C-407E-A947-70E740481C1C}">
                <a14:useLocalDpi xmlns:a14="http://schemas.microsoft.com/office/drawing/2010/main" val="0"/>
              </a:ext>
            </a:extLst>
          </a:blip>
          <a:srcRect r="3889"/>
          <a:stretch/>
        </p:blipFill>
        <p:spPr>
          <a:xfrm>
            <a:off x="2300072" y="2801676"/>
            <a:ext cx="1479784" cy="330156"/>
          </a:xfrm>
          <a:prstGeom prst="rect">
            <a:avLst/>
          </a:prstGeom>
        </p:spPr>
      </p:pic>
      <p:pic>
        <p:nvPicPr>
          <p:cNvPr id="130" name="Picture 129"/>
          <p:cNvPicPr>
            <a:picLocks noChangeAspect="1"/>
          </p:cNvPicPr>
          <p:nvPr/>
        </p:nvPicPr>
        <p:blipFill rotWithShape="1">
          <a:blip r:embed="rId22">
            <a:clrChange>
              <a:clrFrom>
                <a:srgbClr val="FFFFFF"/>
              </a:clrFrom>
              <a:clrTo>
                <a:srgbClr val="FFFFFF">
                  <a:alpha val="0"/>
                </a:srgbClr>
              </a:clrTo>
            </a:clrChange>
            <a:extLst>
              <a:ext uri="{28A0092B-C50C-407E-A947-70E740481C1C}">
                <a14:useLocalDpi xmlns:a14="http://schemas.microsoft.com/office/drawing/2010/main" val="0"/>
              </a:ext>
            </a:extLst>
          </a:blip>
          <a:srcRect t="35054" b="34474"/>
          <a:stretch/>
        </p:blipFill>
        <p:spPr>
          <a:xfrm>
            <a:off x="3117743" y="2087280"/>
            <a:ext cx="1494345" cy="455350"/>
          </a:xfrm>
          <a:prstGeom prst="rect">
            <a:avLst/>
          </a:prstGeom>
        </p:spPr>
      </p:pic>
      <p:pic>
        <p:nvPicPr>
          <p:cNvPr id="131" name="Picture 130"/>
          <p:cNvPicPr>
            <a:picLocks noChangeAspect="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31635" y="2617063"/>
            <a:ext cx="1669886" cy="301865"/>
          </a:xfrm>
          <a:prstGeom prst="rect">
            <a:avLst/>
          </a:prstGeom>
        </p:spPr>
      </p:pic>
      <p:pic>
        <p:nvPicPr>
          <p:cNvPr id="132" name="Picture 131"/>
          <p:cNvPicPr>
            <a:picLocks noChangeAspect="1"/>
          </p:cNvPicPr>
          <p:nvPr/>
        </p:nvPicPr>
        <p:blipFill>
          <a:blip r:embed="rId2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304304" y="5540708"/>
            <a:ext cx="1516940" cy="326631"/>
          </a:xfrm>
          <a:prstGeom prst="rect">
            <a:avLst/>
          </a:prstGeom>
        </p:spPr>
      </p:pic>
      <p:pic>
        <p:nvPicPr>
          <p:cNvPr id="133" name="Picture 132"/>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4604" y="4764811"/>
            <a:ext cx="1399018" cy="455660"/>
          </a:xfrm>
          <a:prstGeom prst="rect">
            <a:avLst/>
          </a:prstGeom>
        </p:spPr>
      </p:pic>
      <p:pic>
        <p:nvPicPr>
          <p:cNvPr id="134" name="Picture 133"/>
          <p:cNvPicPr>
            <a:picLocks noChangeAspect="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96644" y="2985415"/>
            <a:ext cx="1456078" cy="408414"/>
          </a:xfrm>
          <a:prstGeom prst="rect">
            <a:avLst/>
          </a:prstGeom>
        </p:spPr>
      </p:pic>
      <p:pic>
        <p:nvPicPr>
          <p:cNvPr id="135" name="Picture 134"/>
          <p:cNvPicPr>
            <a:picLocks noChangeAspect="1"/>
          </p:cNvPicPr>
          <p:nvPr/>
        </p:nvPicPr>
        <p:blipFill>
          <a:blip r:embed="rId2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17306" y="6010881"/>
            <a:ext cx="603226" cy="603226"/>
          </a:xfrm>
          <a:prstGeom prst="rect">
            <a:avLst/>
          </a:prstGeom>
        </p:spPr>
      </p:pic>
      <p:pic>
        <p:nvPicPr>
          <p:cNvPr id="136" name="Picture 135"/>
          <p:cNvPicPr>
            <a:picLocks noChangeAspect="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28630" y="4513711"/>
            <a:ext cx="1958162" cy="542519"/>
          </a:xfrm>
          <a:prstGeom prst="rect">
            <a:avLst/>
          </a:prstGeom>
        </p:spPr>
      </p:pic>
      <p:pic>
        <p:nvPicPr>
          <p:cNvPr id="137" name="Picture 136"/>
          <p:cNvPicPr>
            <a:picLocks noChangeAspect="1"/>
          </p:cNvPicPr>
          <p:nvPr/>
        </p:nvPicPr>
        <p:blipFill rotWithShape="1">
          <a:blip r:embed="rId29" cstate="print">
            <a:clrChange>
              <a:clrFrom>
                <a:srgbClr val="F2FFFF"/>
              </a:clrFrom>
              <a:clrTo>
                <a:srgbClr val="F2FFFF">
                  <a:alpha val="0"/>
                </a:srgbClr>
              </a:clrTo>
            </a:clrChange>
            <a:extLst>
              <a:ext uri="{28A0092B-C50C-407E-A947-70E740481C1C}">
                <a14:useLocalDpi xmlns:a14="http://schemas.microsoft.com/office/drawing/2010/main" val="0"/>
              </a:ext>
            </a:extLst>
          </a:blip>
          <a:srcRect t="26550" b="31411"/>
          <a:stretch/>
        </p:blipFill>
        <p:spPr>
          <a:xfrm>
            <a:off x="9598852" y="1214153"/>
            <a:ext cx="1355312" cy="569760"/>
          </a:xfrm>
          <a:prstGeom prst="rect">
            <a:avLst/>
          </a:prstGeom>
        </p:spPr>
      </p:pic>
      <p:pic>
        <p:nvPicPr>
          <p:cNvPr id="138" name="Picture 137"/>
          <p:cNvPicPr>
            <a:picLocks noChangeAspect="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21184" y="2477367"/>
            <a:ext cx="1686528" cy="524420"/>
          </a:xfrm>
          <a:prstGeom prst="rect">
            <a:avLst/>
          </a:prstGeom>
        </p:spPr>
      </p:pic>
      <p:pic>
        <p:nvPicPr>
          <p:cNvPr id="139" name="Picture 138"/>
          <p:cNvPicPr>
            <a:picLocks noChangeAspect="1"/>
          </p:cNvPicPr>
          <p:nvPr/>
        </p:nvPicPr>
        <p:blipFill>
          <a:blip r:embed="rId3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885489" y="5511754"/>
            <a:ext cx="1366722" cy="347890"/>
          </a:xfrm>
          <a:prstGeom prst="rect">
            <a:avLst/>
          </a:prstGeom>
        </p:spPr>
      </p:pic>
      <p:pic>
        <p:nvPicPr>
          <p:cNvPr id="140" name="Picture 139"/>
          <p:cNvPicPr>
            <a:picLocks noChangeAspect="1"/>
          </p:cNvPicPr>
          <p:nvPr/>
        </p:nvPicPr>
        <p:blipFill>
          <a:blip r:embed="rId3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542" y="1760272"/>
            <a:ext cx="1345778" cy="387550"/>
          </a:xfrm>
          <a:prstGeom prst="rect">
            <a:avLst/>
          </a:prstGeom>
        </p:spPr>
      </p:pic>
      <p:pic>
        <p:nvPicPr>
          <p:cNvPr id="141" name="Picture 140"/>
          <p:cNvPicPr>
            <a:picLocks noChangeAspect="1"/>
          </p:cNvPicPr>
          <p:nvPr/>
        </p:nvPicPr>
        <p:blipFill>
          <a:blip r:embed="rId3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644765" y="1877790"/>
            <a:ext cx="1356527" cy="432395"/>
          </a:xfrm>
          <a:prstGeom prst="rect">
            <a:avLst/>
          </a:prstGeom>
        </p:spPr>
      </p:pic>
      <p:pic>
        <p:nvPicPr>
          <p:cNvPr id="142" name="Picture 141"/>
          <p:cNvPicPr>
            <a:picLocks noChangeAspect="1"/>
          </p:cNvPicPr>
          <p:nvPr/>
        </p:nvPicPr>
        <p:blipFill>
          <a:blip r:embed="rId3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29878" y="2761516"/>
            <a:ext cx="1782674" cy="389735"/>
          </a:xfrm>
          <a:prstGeom prst="rect">
            <a:avLst/>
          </a:prstGeom>
        </p:spPr>
      </p:pic>
      <p:pic>
        <p:nvPicPr>
          <p:cNvPr id="143" name="Picture 142"/>
          <p:cNvPicPr>
            <a:picLocks noChangeAspect="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15709" r="4558" b="24173"/>
          <a:stretch/>
        </p:blipFill>
        <p:spPr>
          <a:xfrm>
            <a:off x="9651414" y="888290"/>
            <a:ext cx="1717641" cy="505854"/>
          </a:xfrm>
          <a:prstGeom prst="rect">
            <a:avLst/>
          </a:prstGeom>
        </p:spPr>
      </p:pic>
      <p:pic>
        <p:nvPicPr>
          <p:cNvPr id="144" name="Picture 143"/>
          <p:cNvPicPr>
            <a:picLocks noChangeAspect="1"/>
          </p:cNvPicPr>
          <p:nvPr/>
        </p:nvPicPr>
        <p:blipFill>
          <a:blip r:embed="rId36"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8089843" y="1319550"/>
            <a:ext cx="1322340" cy="358968"/>
          </a:xfrm>
          <a:prstGeom prst="rect">
            <a:avLst/>
          </a:prstGeom>
        </p:spPr>
      </p:pic>
      <p:pic>
        <p:nvPicPr>
          <p:cNvPr id="145" name="Picture 144"/>
          <p:cNvPicPr>
            <a:picLocks noChangeAspect="1"/>
          </p:cNvPicPr>
          <p:nvPr/>
        </p:nvPicPr>
        <p:blipFill rotWithShape="1">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rcRect t="7295" b="8644"/>
          <a:stretch/>
        </p:blipFill>
        <p:spPr>
          <a:xfrm>
            <a:off x="2307111" y="6060288"/>
            <a:ext cx="1174036" cy="481190"/>
          </a:xfrm>
          <a:prstGeom prst="rect">
            <a:avLst/>
          </a:prstGeom>
        </p:spPr>
      </p:pic>
      <p:pic>
        <p:nvPicPr>
          <p:cNvPr id="146" name="Picture 145"/>
          <p:cNvPicPr>
            <a:picLocks noChangeAspect="1"/>
          </p:cNvPicPr>
          <p:nvPr/>
        </p:nvPicPr>
        <p:blipFill rotWithShape="1">
          <a:blip r:embed="rId38" cstate="print">
            <a:clrChange>
              <a:clrFrom>
                <a:srgbClr val="FFFFFF"/>
              </a:clrFrom>
              <a:clrTo>
                <a:srgbClr val="FFFFFF">
                  <a:alpha val="0"/>
                </a:srgbClr>
              </a:clrTo>
            </a:clrChange>
            <a:extLst>
              <a:ext uri="{28A0092B-C50C-407E-A947-70E740481C1C}">
                <a14:useLocalDpi xmlns:a14="http://schemas.microsoft.com/office/drawing/2010/main" val="0"/>
              </a:ext>
            </a:extLst>
          </a:blip>
          <a:srcRect t="12690" b="17711"/>
          <a:stretch/>
        </p:blipFill>
        <p:spPr>
          <a:xfrm>
            <a:off x="8184670" y="1990282"/>
            <a:ext cx="1456982" cy="417897"/>
          </a:xfrm>
          <a:prstGeom prst="rect">
            <a:avLst/>
          </a:prstGeom>
        </p:spPr>
      </p:pic>
      <p:pic>
        <p:nvPicPr>
          <p:cNvPr id="147" name="Picture 146"/>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4162214" y="4840420"/>
            <a:ext cx="1136098" cy="427634"/>
          </a:xfrm>
          <a:prstGeom prst="rect">
            <a:avLst/>
          </a:prstGeom>
        </p:spPr>
      </p:pic>
      <p:pic>
        <p:nvPicPr>
          <p:cNvPr id="148" name="Picture 2" descr="MyFileBridge"/>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4528836" y="5349271"/>
            <a:ext cx="1439947" cy="531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 name="Picture 148"/>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6356564" y="5967209"/>
            <a:ext cx="1561820" cy="555740"/>
          </a:xfrm>
          <a:prstGeom prst="rect">
            <a:avLst/>
          </a:prstGeom>
        </p:spPr>
      </p:pic>
      <p:pic>
        <p:nvPicPr>
          <p:cNvPr id="150" name="Picture 149"/>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1022713" y="3741874"/>
            <a:ext cx="1736856" cy="312598"/>
          </a:xfrm>
          <a:prstGeom prst="rect">
            <a:avLst/>
          </a:prstGeom>
        </p:spPr>
      </p:pic>
      <p:pic>
        <p:nvPicPr>
          <p:cNvPr id="151" name="Picture 150"/>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967573" y="5880794"/>
            <a:ext cx="1386310" cy="482935"/>
          </a:xfrm>
          <a:prstGeom prst="rect">
            <a:avLst/>
          </a:prstGeom>
        </p:spPr>
      </p:pic>
      <p:pic>
        <p:nvPicPr>
          <p:cNvPr id="152" name="Picture 151"/>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9852378" y="5258207"/>
            <a:ext cx="1185406" cy="640514"/>
          </a:xfrm>
          <a:prstGeom prst="rect">
            <a:avLst/>
          </a:prstGeom>
        </p:spPr>
      </p:pic>
      <p:pic>
        <p:nvPicPr>
          <p:cNvPr id="153" name="Picture 152"/>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57820" y="6297788"/>
            <a:ext cx="1971237" cy="326809"/>
          </a:xfrm>
          <a:prstGeom prst="rect">
            <a:avLst/>
          </a:prstGeom>
        </p:spPr>
      </p:pic>
      <p:pic>
        <p:nvPicPr>
          <p:cNvPr id="154" name="Picture 2" descr="http://www.appzero.com/sites/default/files/content/appzero_logo_.pngforweb.png"/>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222706" y="1621945"/>
            <a:ext cx="1823781" cy="23699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4" descr="http://www.metavistech.com/sites/all/themes/custom/metavistech_design/img/logo.png"/>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1046836" y="2583934"/>
            <a:ext cx="1155585" cy="328784"/>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p:cNvPicPr>
            <a:picLocks noChangeAspect="1"/>
          </p:cNvPicPr>
          <p:nvPr/>
        </p:nvPicPr>
        <p:blipFill>
          <a:blip r:embed="rId4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49529" y="5995599"/>
            <a:ext cx="1449062" cy="348026"/>
          </a:xfrm>
          <a:prstGeom prst="rect">
            <a:avLst/>
          </a:prstGeom>
        </p:spPr>
      </p:pic>
      <p:pic>
        <p:nvPicPr>
          <p:cNvPr id="157" name="Picture 15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837588" y="3629961"/>
            <a:ext cx="855005" cy="844450"/>
          </a:xfrm>
          <a:prstGeom prst="rect">
            <a:avLst/>
          </a:prstGeom>
        </p:spPr>
      </p:pic>
      <p:pic>
        <p:nvPicPr>
          <p:cNvPr id="158" name="Picture 157"/>
          <p:cNvPicPr>
            <a:picLocks noChangeAspect="1"/>
          </p:cNvPicPr>
          <p:nvPr/>
        </p:nvPicPr>
        <p:blipFill rotWithShape="1">
          <a:blip r:embed="rId50" cstate="print">
            <a:clrChange>
              <a:clrFrom>
                <a:srgbClr val="FFFFFF"/>
              </a:clrFrom>
              <a:clrTo>
                <a:srgbClr val="FFFFFF">
                  <a:alpha val="0"/>
                </a:srgbClr>
              </a:clrTo>
            </a:clrChange>
            <a:extLst>
              <a:ext uri="{28A0092B-C50C-407E-A947-70E740481C1C}">
                <a14:useLocalDpi xmlns:a14="http://schemas.microsoft.com/office/drawing/2010/main" val="0"/>
              </a:ext>
            </a:extLst>
          </a:blip>
          <a:srcRect t="25992" b="25674"/>
          <a:stretch/>
        </p:blipFill>
        <p:spPr>
          <a:xfrm>
            <a:off x="6876083" y="4695549"/>
            <a:ext cx="1182122" cy="571370"/>
          </a:xfrm>
          <a:prstGeom prst="rect">
            <a:avLst/>
          </a:prstGeom>
        </p:spPr>
      </p:pic>
      <p:pic>
        <p:nvPicPr>
          <p:cNvPr id="160" name="Picture 74" descr="http://www.filecluster.com/news/wp-content/uploads/2014/05/Symantec-Logo.png"/>
          <p:cNvPicPr>
            <a:picLocks noChangeAspect="1" noChangeArrowheads="1"/>
          </p:cNvPicPr>
          <p:nvPr/>
        </p:nvPicPr>
        <p:blipFill>
          <a:blip r:embed="rId51" cstate="print">
            <a:extLst>
              <a:ext uri="{28A0092B-C50C-407E-A947-70E740481C1C}">
                <a14:useLocalDpi xmlns:a14="http://schemas.microsoft.com/office/drawing/2010/main" val="0"/>
              </a:ext>
            </a:extLst>
          </a:blip>
          <a:srcRect/>
          <a:stretch>
            <a:fillRect/>
          </a:stretch>
        </p:blipFill>
        <p:spPr bwMode="auto">
          <a:xfrm>
            <a:off x="6612755" y="3632495"/>
            <a:ext cx="1567459" cy="495317"/>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78" descr="http://www.kuali.org/sites/default/files/foundation/images/AppDynamics_Logo.png"/>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13257" y="5246347"/>
            <a:ext cx="931630" cy="757723"/>
          </a:xfrm>
          <a:prstGeom prst="rect">
            <a:avLst/>
          </a:prstGeom>
          <a:noFill/>
          <a:extLst>
            <a:ext uri="{909E8E84-426E-40DD-AFC4-6F175D3DCCD1}">
              <a14:hiddenFill xmlns:a14="http://schemas.microsoft.com/office/drawing/2010/main">
                <a:solidFill>
                  <a:srgbClr val="FFFFFF"/>
                </a:solidFill>
              </a14:hiddenFill>
            </a:ext>
          </a:extLst>
        </p:spPr>
      </p:pic>
      <p:pic>
        <p:nvPicPr>
          <p:cNvPr id="162" name="Picture 84" descr="http://ayende.com/blog/Images/Windows-Live-Writer/RavenDB-2.5-is-out--about_BA68/RavenDB_Logo_5.png"/>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9094959" y="3047923"/>
            <a:ext cx="1677206" cy="364470"/>
          </a:xfrm>
          <a:prstGeom prst="rect">
            <a:avLst/>
          </a:prstGeom>
          <a:noFill/>
          <a:extLst>
            <a:ext uri="{909E8E84-426E-40DD-AFC4-6F175D3DCCD1}">
              <a14:hiddenFill xmlns:a14="http://schemas.microsoft.com/office/drawing/2010/main">
                <a:solidFill>
                  <a:srgbClr val="FFFFFF"/>
                </a:solidFill>
              </a14:hiddenFill>
            </a:ext>
          </a:extLst>
        </p:spPr>
      </p:pic>
      <p:pic>
        <p:nvPicPr>
          <p:cNvPr id="163" name="Picture 162" descr="http://wordimpress.com/assets/wordpressIcon2.png"/>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5287526" y="3464220"/>
            <a:ext cx="660113" cy="589386"/>
          </a:xfrm>
          <a:prstGeom prst="rect">
            <a:avLst/>
          </a:prstGeom>
          <a:noFill/>
          <a:extLst>
            <a:ext uri="{909E8E84-426E-40DD-AFC4-6F175D3DCCD1}">
              <a14:hiddenFill xmlns:a14="http://schemas.microsoft.com/office/drawing/2010/main">
                <a:solidFill>
                  <a:srgbClr val="FFFFFF"/>
                </a:solidFill>
              </a14:hiddenFill>
            </a:ext>
          </a:extLst>
        </p:spPr>
      </p:pic>
      <p:pic>
        <p:nvPicPr>
          <p:cNvPr id="164" name="Picture 88" descr="http://www.analystone.com/wp-content/uploads/2013/03/cloudant.png"/>
          <p:cNvPicPr>
            <a:picLocks noChangeAspect="1" noChangeArrowheads="1"/>
          </p:cNvPicPr>
          <p:nvPr/>
        </p:nvPicPr>
        <p:blipFill>
          <a:blip r:embed="rId55" cstate="print">
            <a:extLst>
              <a:ext uri="{28A0092B-C50C-407E-A947-70E740481C1C}">
                <a14:useLocalDpi xmlns:a14="http://schemas.microsoft.com/office/drawing/2010/main" val="0"/>
              </a:ext>
            </a:extLst>
          </a:blip>
          <a:srcRect/>
          <a:stretch>
            <a:fillRect/>
          </a:stretch>
        </p:blipFill>
        <p:spPr bwMode="auto">
          <a:xfrm>
            <a:off x="3776686" y="3831770"/>
            <a:ext cx="614013" cy="615244"/>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90" descr="http://res.cloudinary.com/cloudinary/image/upload/p2ntnbwskfy47lnc6quu.png"/>
          <p:cNvPicPr>
            <a:picLocks noChangeAspect="1" noChangeArrowheads="1"/>
          </p:cNvPicPr>
          <p:nvPr/>
        </p:nvPicPr>
        <p:blipFill>
          <a:blip r:embed="rId56" cstate="print">
            <a:extLst>
              <a:ext uri="{28A0092B-C50C-407E-A947-70E740481C1C}">
                <a14:useLocalDpi xmlns:a14="http://schemas.microsoft.com/office/drawing/2010/main" val="0"/>
              </a:ext>
            </a:extLst>
          </a:blip>
          <a:srcRect/>
          <a:stretch>
            <a:fillRect/>
          </a:stretch>
        </p:blipFill>
        <p:spPr bwMode="auto">
          <a:xfrm>
            <a:off x="9475919" y="3550385"/>
            <a:ext cx="626215" cy="1024403"/>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94" descr="https://www.memcachier.com/assets/logo.png"/>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10632572" y="3582583"/>
            <a:ext cx="1544954" cy="231744"/>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8" descr="https://www.percona.com/live/mysql-conference-2013/sites/default/files/clearDB.png"/>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8209518" y="4698056"/>
            <a:ext cx="1439671" cy="539877"/>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2" descr="http://design.ubuntu.com/wp-content/uploads/logo-ubuntu_st_no%C2%AE-orange-hex.png"/>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4123357" y="3624112"/>
            <a:ext cx="1728669" cy="1222114"/>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14" descr="https://wiki.videolan.org/images/archive/20111228204602!Centos.png"/>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7296719" y="4067168"/>
            <a:ext cx="1406553" cy="537431"/>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16" descr="http://www.lex-web.net/wp2012/wordpress/wp-content/uploads/2011/02/Linux_Logo.png"/>
          <p:cNvPicPr>
            <a:picLocks noChangeAspect="1" noChangeArrowheads="1"/>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9751695" y="1850037"/>
            <a:ext cx="517005" cy="608333"/>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8" descr="http://www.comunidadtic.com.ar/wp/wp-content/subidas/2012/05/suse.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5119341" y="3520922"/>
            <a:ext cx="2261269" cy="1747345"/>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2" descr="http://kinlane-productions.s3.amazonaws.com/api-evangelist-site/company/logos/dreamfactory.png"/>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b="29226"/>
          <a:stretch/>
        </p:blipFill>
        <p:spPr bwMode="auto">
          <a:xfrm>
            <a:off x="7853915" y="3648064"/>
            <a:ext cx="1495818" cy="63519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4" descr="https://d33np9n32j53g7.cloudfront.net/assets/stacks/rubystack/img/rubystack-stack-110x117-cdb307d10e46a746b64be8523a5b228f.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11046835" y="5103525"/>
            <a:ext cx="822051" cy="874365"/>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6" descr="http://www.microwebworld.naukrihire.com/images/tec/cakephp.png"/>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2715937" y="4799023"/>
            <a:ext cx="1433377" cy="423497"/>
          </a:xfrm>
          <a:prstGeom prst="rect">
            <a:avLst/>
          </a:prstGeom>
          <a:noFill/>
          <a:extLst>
            <a:ext uri="{909E8E84-426E-40DD-AFC4-6F175D3DCCD1}">
              <a14:hiddenFill xmlns:a14="http://schemas.microsoft.com/office/drawing/2010/main">
                <a:solidFill>
                  <a:srgbClr val="FFFFFF"/>
                </a:solidFill>
              </a14:hiddenFill>
            </a:ext>
          </a:extLst>
        </p:spPr>
      </p:pic>
      <p:pic>
        <p:nvPicPr>
          <p:cNvPr id="175" name="Picture 2" descr="http://newrelic.com/assets/newrelic/logo_NR-fb.png"/>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6732628" y="501168"/>
            <a:ext cx="1782175" cy="1188118"/>
          </a:xfrm>
          <a:prstGeom prst="rect">
            <a:avLst/>
          </a:prstGeom>
          <a:noFill/>
          <a:extLst>
            <a:ext uri="{909E8E84-426E-40DD-AFC4-6F175D3DCCD1}">
              <a14:hiddenFill xmlns:a14="http://schemas.microsoft.com/office/drawing/2010/main">
                <a:solidFill>
                  <a:srgbClr val="FFFFFF"/>
                </a:solidFill>
              </a14:hiddenFill>
            </a:ext>
          </a:extLst>
        </p:spPr>
      </p:pic>
      <p:pic>
        <p:nvPicPr>
          <p:cNvPr id="176" name="Picture 12" descr="http://www.puppetlabs.com/wp-content/uploads/2010/07/Puppet-Labs-horizontal.png"/>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8005116" y="5268104"/>
            <a:ext cx="1329609" cy="62071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upload.wikimedia.org/wikipedia/en/thumb/e/eb/MongoDB_Logo.png/640px-MongoDB_Logo.png"/>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7225236" y="3005930"/>
            <a:ext cx="1758422" cy="516537"/>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28" descr="http://2yj23r14cytosbxol4cavq337g.wpengine.netdna-cdn.com/wp-content/uploads/2014/12/docker.png"/>
          <p:cNvPicPr>
            <a:picLocks noChangeAspect="1" noChangeArrowheads="1"/>
          </p:cNvPicPr>
          <p:nvPr/>
        </p:nvPicPr>
        <p:blipFill>
          <a:blip r:embed="rId69" cstate="print">
            <a:extLst>
              <a:ext uri="{28A0092B-C50C-407E-A947-70E740481C1C}">
                <a14:useLocalDpi xmlns:a14="http://schemas.microsoft.com/office/drawing/2010/main" val="0"/>
              </a:ext>
            </a:extLst>
          </a:blip>
          <a:srcRect/>
          <a:stretch>
            <a:fillRect/>
          </a:stretch>
        </p:blipFill>
        <p:spPr bwMode="auto">
          <a:xfrm>
            <a:off x="802080" y="4071947"/>
            <a:ext cx="2120340" cy="7183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logonoid.com/images/splunk-logo.png"/>
          <p:cNvPicPr>
            <a:picLocks noChangeAspect="1" noChangeArrowheads="1"/>
          </p:cNvPicPr>
          <p:nvPr/>
        </p:nvPicPr>
        <p:blipFill>
          <a:blip r:embed="rId7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147" y="960868"/>
            <a:ext cx="1458239" cy="50656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Red Hat">
            <a:extLst>
              <a:ext uri="{FF2B5EF4-FFF2-40B4-BE49-F238E27FC236}">
                <a16:creationId xmlns:a16="http://schemas.microsoft.com/office/drawing/2014/main" id="{9A52F72C-1325-44E3-B328-642C6AE7A620}"/>
              </a:ext>
            </a:extLst>
          </p:cNvPr>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11486441" y="6010882"/>
            <a:ext cx="734809" cy="734809"/>
          </a:xfrm>
          <a:prstGeom prst="rect">
            <a:avLst/>
          </a:prstGeom>
          <a:noFill/>
          <a:extLst>
            <a:ext uri="{909E8E84-426E-40DD-AFC4-6F175D3DCCD1}">
              <a14:hiddenFill xmlns:a14="http://schemas.microsoft.com/office/drawing/2010/main">
                <a:solidFill>
                  <a:srgbClr val="FFFFFF"/>
                </a:solidFill>
              </a14:hiddenFill>
            </a:ext>
          </a:extLst>
        </p:spPr>
      </p:pic>
      <p:sp>
        <p:nvSpPr>
          <p:cNvPr id="72" name="Title 1">
            <a:extLst>
              <a:ext uri="{FF2B5EF4-FFF2-40B4-BE49-F238E27FC236}">
                <a16:creationId xmlns:a16="http://schemas.microsoft.com/office/drawing/2014/main" id="{546659CD-4AC9-458A-B0F5-E12C6984E48E}"/>
              </a:ext>
            </a:extLst>
          </p:cNvPr>
          <p:cNvSpPr>
            <a:spLocks noGrp="1"/>
          </p:cNvSpPr>
          <p:nvPr>
            <p:ph type="title"/>
          </p:nvPr>
        </p:nvSpPr>
        <p:spPr>
          <a:xfrm>
            <a:off x="313257" y="-18079"/>
            <a:ext cx="8521546" cy="554387"/>
          </a:xfrm>
        </p:spPr>
        <p:txBody>
          <a:bodyPr/>
          <a:lstStyle/>
          <a:p>
            <a:r>
              <a:rPr lang="en-US" dirty="0"/>
              <a:t>Leverage Azure Marketplace</a:t>
            </a:r>
          </a:p>
        </p:txBody>
      </p:sp>
    </p:spTree>
    <p:extLst>
      <p:ext uri="{BB962C8B-B14F-4D97-AF65-F5344CB8AC3E}">
        <p14:creationId xmlns:p14="http://schemas.microsoft.com/office/powerpoint/2010/main" val="1216385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200"/>
                                        <p:tgtEl>
                                          <p:spTgt spid="122"/>
                                        </p:tgtEl>
                                      </p:cBhvr>
                                    </p:animEffect>
                                  </p:childTnLst>
                                </p:cTn>
                              </p:par>
                            </p:childTnLst>
                          </p:cTn>
                        </p:par>
                        <p:par>
                          <p:cTn id="8" fill="hold">
                            <p:stCondLst>
                              <p:cond delay="200"/>
                            </p:stCondLst>
                            <p:childTnLst>
                              <p:par>
                                <p:cTn id="9" presetID="10" presetClass="entr" presetSubtype="0" fill="hold" nodeType="afterEffect">
                                  <p:stCondLst>
                                    <p:cond delay="0"/>
                                  </p:stCondLst>
                                  <p:childTnLst>
                                    <p:set>
                                      <p:cBhvr>
                                        <p:cTn id="10" dur="1" fill="hold">
                                          <p:stCondLst>
                                            <p:cond delay="0"/>
                                          </p:stCondLst>
                                        </p:cTn>
                                        <p:tgtEl>
                                          <p:spTgt spid="146"/>
                                        </p:tgtEl>
                                        <p:attrNameLst>
                                          <p:attrName>style.visibility</p:attrName>
                                        </p:attrNameLst>
                                      </p:cBhvr>
                                      <p:to>
                                        <p:strVal val="visible"/>
                                      </p:to>
                                    </p:set>
                                    <p:animEffect transition="in" filter="fade">
                                      <p:cBhvr>
                                        <p:cTn id="11" dur="100"/>
                                        <p:tgtEl>
                                          <p:spTgt spid="146"/>
                                        </p:tgtEl>
                                      </p:cBhvr>
                                    </p:animEffect>
                                  </p:childTnLst>
                                </p:cTn>
                              </p:par>
                            </p:childTnLst>
                          </p:cTn>
                        </p:par>
                        <p:par>
                          <p:cTn id="12" fill="hold">
                            <p:stCondLst>
                              <p:cond delay="300"/>
                            </p:stCondLst>
                            <p:childTnLst>
                              <p:par>
                                <p:cTn id="13" presetID="10" presetClass="entr" presetSubtype="0" fill="hold"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fade">
                                      <p:cBhvr>
                                        <p:cTn id="15" dur="100"/>
                                        <p:tgtEl>
                                          <p:spTgt spid="134"/>
                                        </p:tgtEl>
                                      </p:cBhvr>
                                    </p:animEffect>
                                  </p:childTnLst>
                                </p:cTn>
                              </p:par>
                            </p:childTnLst>
                          </p:cTn>
                        </p:par>
                        <p:par>
                          <p:cTn id="16" fill="hold">
                            <p:stCondLst>
                              <p:cond delay="400"/>
                            </p:stCondLst>
                            <p:childTnLst>
                              <p:par>
                                <p:cTn id="17" presetID="10" presetClass="entr" presetSubtype="0" fill="hold" nodeType="after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100"/>
                                        <p:tgtEl>
                                          <p:spTgt spid="133"/>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50"/>
                                        </p:tgtEl>
                                        <p:attrNameLst>
                                          <p:attrName>style.visibility</p:attrName>
                                        </p:attrNameLst>
                                      </p:cBhvr>
                                      <p:to>
                                        <p:strVal val="visible"/>
                                      </p:to>
                                    </p:set>
                                    <p:animEffect transition="in" filter="fade">
                                      <p:cBhvr>
                                        <p:cTn id="23" dur="100"/>
                                        <p:tgtEl>
                                          <p:spTgt spid="150"/>
                                        </p:tgtEl>
                                      </p:cBhvr>
                                    </p:animEffect>
                                  </p:childTnLst>
                                </p:cTn>
                              </p:par>
                            </p:childTnLst>
                          </p:cTn>
                        </p:par>
                        <p:par>
                          <p:cTn id="24" fill="hold">
                            <p:stCondLst>
                              <p:cond delay="600"/>
                            </p:stCondLst>
                            <p:childTnLst>
                              <p:par>
                                <p:cTn id="25" presetID="10" presetClass="entr" presetSubtype="0" fill="hold" nodeType="afterEffect">
                                  <p:stCondLst>
                                    <p:cond delay="0"/>
                                  </p:stCondLst>
                                  <p:childTnLst>
                                    <p:set>
                                      <p:cBhvr>
                                        <p:cTn id="26" dur="1" fill="hold">
                                          <p:stCondLst>
                                            <p:cond delay="0"/>
                                          </p:stCondLst>
                                        </p:cTn>
                                        <p:tgtEl>
                                          <p:spTgt spid="156"/>
                                        </p:tgtEl>
                                        <p:attrNameLst>
                                          <p:attrName>style.visibility</p:attrName>
                                        </p:attrNameLst>
                                      </p:cBhvr>
                                      <p:to>
                                        <p:strVal val="visible"/>
                                      </p:to>
                                    </p:set>
                                    <p:animEffect transition="in" filter="fade">
                                      <p:cBhvr>
                                        <p:cTn id="27" dur="100"/>
                                        <p:tgtEl>
                                          <p:spTgt spid="156"/>
                                        </p:tgtEl>
                                      </p:cBhvr>
                                    </p:animEffect>
                                  </p:childTnLst>
                                </p:cTn>
                              </p:par>
                            </p:childTnLst>
                          </p:cTn>
                        </p:par>
                        <p:par>
                          <p:cTn id="28" fill="hold">
                            <p:stCondLst>
                              <p:cond delay="700"/>
                            </p:stCondLst>
                            <p:childTnLst>
                              <p:par>
                                <p:cTn id="29" presetID="10" presetClass="entr" presetSubtype="0" fill="hold" nodeType="afterEffect">
                                  <p:stCondLst>
                                    <p:cond delay="0"/>
                                  </p:stCondLst>
                                  <p:childTnLst>
                                    <p:set>
                                      <p:cBhvr>
                                        <p:cTn id="30" dur="1" fill="hold">
                                          <p:stCondLst>
                                            <p:cond delay="0"/>
                                          </p:stCondLst>
                                        </p:cTn>
                                        <p:tgtEl>
                                          <p:spTgt spid="158"/>
                                        </p:tgtEl>
                                        <p:attrNameLst>
                                          <p:attrName>style.visibility</p:attrName>
                                        </p:attrNameLst>
                                      </p:cBhvr>
                                      <p:to>
                                        <p:strVal val="visible"/>
                                      </p:to>
                                    </p:set>
                                    <p:animEffect transition="in" filter="fade">
                                      <p:cBhvr>
                                        <p:cTn id="31" dur="100"/>
                                        <p:tgtEl>
                                          <p:spTgt spid="158"/>
                                        </p:tgtEl>
                                      </p:cBhvr>
                                    </p:animEffect>
                                  </p:childTnLst>
                                </p:cTn>
                              </p:par>
                            </p:childTnLst>
                          </p:cTn>
                        </p:par>
                        <p:par>
                          <p:cTn id="32" fill="hold">
                            <p:stCondLst>
                              <p:cond delay="800"/>
                            </p:stCondLst>
                            <p:childTnLst>
                              <p:par>
                                <p:cTn id="33" presetID="10" presetClass="entr" presetSubtype="0" fill="hold" nodeType="afterEffect">
                                  <p:stCondLst>
                                    <p:cond delay="0"/>
                                  </p:stCondLst>
                                  <p:childTnLst>
                                    <p:set>
                                      <p:cBhvr>
                                        <p:cTn id="34" dur="1" fill="hold">
                                          <p:stCondLst>
                                            <p:cond delay="0"/>
                                          </p:stCondLst>
                                        </p:cTn>
                                        <p:tgtEl>
                                          <p:spTgt spid="173"/>
                                        </p:tgtEl>
                                        <p:attrNameLst>
                                          <p:attrName>style.visibility</p:attrName>
                                        </p:attrNameLst>
                                      </p:cBhvr>
                                      <p:to>
                                        <p:strVal val="visible"/>
                                      </p:to>
                                    </p:set>
                                    <p:animEffect transition="in" filter="fade">
                                      <p:cBhvr>
                                        <p:cTn id="35" dur="100"/>
                                        <p:tgtEl>
                                          <p:spTgt spid="173"/>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Effect transition="in" filter="fade">
                                      <p:cBhvr>
                                        <p:cTn id="39" dur="100"/>
                                        <p:tgtEl>
                                          <p:spTgt spid="136"/>
                                        </p:tgtEl>
                                      </p:cBhvr>
                                    </p:animEffec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100"/>
                                        <p:tgtEl>
                                          <p:spTgt spid="127"/>
                                        </p:tgtEl>
                                      </p:cBhvr>
                                    </p:animEffect>
                                  </p:childTnLst>
                                </p:cTn>
                              </p:par>
                            </p:childTnLst>
                          </p:cTn>
                        </p:par>
                        <p:par>
                          <p:cTn id="44" fill="hold">
                            <p:stCondLst>
                              <p:cond delay="1100"/>
                            </p:stCondLst>
                            <p:childTnLst>
                              <p:par>
                                <p:cTn id="45" presetID="10" presetClass="entr" presetSubtype="0" fill="hold" nodeType="afterEffect">
                                  <p:stCondLst>
                                    <p:cond delay="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100"/>
                                        <p:tgtEl>
                                          <p:spTgt spid="117"/>
                                        </p:tgtEl>
                                      </p:cBhvr>
                                    </p:animEffect>
                                  </p:childTnLst>
                                </p:cTn>
                              </p:par>
                            </p:childTnLst>
                          </p:cTn>
                        </p:par>
                        <p:par>
                          <p:cTn id="48" fill="hold">
                            <p:stCondLst>
                              <p:cond delay="1200"/>
                            </p:stCondLst>
                            <p:childTnLst>
                              <p:par>
                                <p:cTn id="49" presetID="10" presetClass="entr" presetSubtype="0" fill="hold" nodeType="afterEffect">
                                  <p:stCondLst>
                                    <p:cond delay="0"/>
                                  </p:stCondLst>
                                  <p:childTnLst>
                                    <p:set>
                                      <p:cBhvr>
                                        <p:cTn id="50" dur="1" fill="hold">
                                          <p:stCondLst>
                                            <p:cond delay="0"/>
                                          </p:stCondLst>
                                        </p:cTn>
                                        <p:tgtEl>
                                          <p:spTgt spid="128"/>
                                        </p:tgtEl>
                                        <p:attrNameLst>
                                          <p:attrName>style.visibility</p:attrName>
                                        </p:attrNameLst>
                                      </p:cBhvr>
                                      <p:to>
                                        <p:strVal val="visible"/>
                                      </p:to>
                                    </p:set>
                                    <p:animEffect transition="in" filter="fade">
                                      <p:cBhvr>
                                        <p:cTn id="51" dur="100"/>
                                        <p:tgtEl>
                                          <p:spTgt spid="128"/>
                                        </p:tgtEl>
                                      </p:cBhvr>
                                    </p:animEffect>
                                  </p:childTnLst>
                                </p:cTn>
                              </p:par>
                            </p:childTnLst>
                          </p:cTn>
                        </p:par>
                        <p:par>
                          <p:cTn id="52" fill="hold">
                            <p:stCondLst>
                              <p:cond delay="1300"/>
                            </p:stCondLst>
                            <p:childTnLst>
                              <p:par>
                                <p:cTn id="53" presetID="10" presetClass="entr" presetSubtype="0" fill="hold" nodeType="afterEffect">
                                  <p:stCondLst>
                                    <p:cond delay="0"/>
                                  </p:stCondLst>
                                  <p:childTnLst>
                                    <p:set>
                                      <p:cBhvr>
                                        <p:cTn id="54" dur="1" fill="hold">
                                          <p:stCondLst>
                                            <p:cond delay="0"/>
                                          </p:stCondLst>
                                        </p:cTn>
                                        <p:tgtEl>
                                          <p:spTgt spid="121"/>
                                        </p:tgtEl>
                                        <p:attrNameLst>
                                          <p:attrName>style.visibility</p:attrName>
                                        </p:attrNameLst>
                                      </p:cBhvr>
                                      <p:to>
                                        <p:strVal val="visible"/>
                                      </p:to>
                                    </p:set>
                                    <p:animEffect transition="in" filter="fade">
                                      <p:cBhvr>
                                        <p:cTn id="55" dur="100"/>
                                        <p:tgtEl>
                                          <p:spTgt spid="121"/>
                                        </p:tgtEl>
                                      </p:cBhvr>
                                    </p:animEffect>
                                  </p:childTnLst>
                                </p:cTn>
                              </p:par>
                            </p:childTnLst>
                          </p:cTn>
                        </p:par>
                        <p:par>
                          <p:cTn id="56" fill="hold">
                            <p:stCondLst>
                              <p:cond delay="1400"/>
                            </p:stCondLst>
                            <p:childTnLst>
                              <p:par>
                                <p:cTn id="57" presetID="10" presetClass="entr" presetSubtype="0" fill="hold" nodeType="afterEffect">
                                  <p:stCondLst>
                                    <p:cond delay="0"/>
                                  </p:stCondLst>
                                  <p:childTnLst>
                                    <p:set>
                                      <p:cBhvr>
                                        <p:cTn id="58" dur="1" fill="hold">
                                          <p:stCondLst>
                                            <p:cond delay="0"/>
                                          </p:stCondLst>
                                        </p:cTn>
                                        <p:tgtEl>
                                          <p:spTgt spid="144"/>
                                        </p:tgtEl>
                                        <p:attrNameLst>
                                          <p:attrName>style.visibility</p:attrName>
                                        </p:attrNameLst>
                                      </p:cBhvr>
                                      <p:to>
                                        <p:strVal val="visible"/>
                                      </p:to>
                                    </p:set>
                                    <p:animEffect transition="in" filter="fade">
                                      <p:cBhvr>
                                        <p:cTn id="59" dur="100"/>
                                        <p:tgtEl>
                                          <p:spTgt spid="144"/>
                                        </p:tgtEl>
                                      </p:cBhvr>
                                    </p:animEffect>
                                  </p:childTnLst>
                                </p:cTn>
                              </p:par>
                            </p:childTnLst>
                          </p:cTn>
                        </p:par>
                        <p:par>
                          <p:cTn id="60" fill="hold">
                            <p:stCondLst>
                              <p:cond delay="1500"/>
                            </p:stCondLst>
                            <p:childTnLst>
                              <p:par>
                                <p:cTn id="61" presetID="10" presetClass="entr" presetSubtype="0" fill="hold"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100"/>
                                        <p:tgtEl>
                                          <p:spTgt spid="175"/>
                                        </p:tgtEl>
                                      </p:cBhvr>
                                    </p:animEffect>
                                  </p:childTnLst>
                                </p:cTn>
                              </p:par>
                            </p:childTnLst>
                          </p:cTn>
                        </p:par>
                        <p:par>
                          <p:cTn id="64" fill="hold">
                            <p:stCondLst>
                              <p:cond delay="1600"/>
                            </p:stCondLst>
                            <p:childTnLst>
                              <p:par>
                                <p:cTn id="65" presetID="10" presetClass="entr" presetSubtype="0" fill="hold" nodeType="afterEffect">
                                  <p:stCondLst>
                                    <p:cond delay="0"/>
                                  </p:stCondLst>
                                  <p:childTnLst>
                                    <p:set>
                                      <p:cBhvr>
                                        <p:cTn id="66" dur="1" fill="hold">
                                          <p:stCondLst>
                                            <p:cond delay="0"/>
                                          </p:stCondLst>
                                        </p:cTn>
                                        <p:tgtEl>
                                          <p:spTgt spid="168"/>
                                        </p:tgtEl>
                                        <p:attrNameLst>
                                          <p:attrName>style.visibility</p:attrName>
                                        </p:attrNameLst>
                                      </p:cBhvr>
                                      <p:to>
                                        <p:strVal val="visible"/>
                                      </p:to>
                                    </p:set>
                                    <p:animEffect transition="in" filter="fade">
                                      <p:cBhvr>
                                        <p:cTn id="67" dur="100"/>
                                        <p:tgtEl>
                                          <p:spTgt spid="168"/>
                                        </p:tgtEl>
                                      </p:cBhvr>
                                    </p:animEffect>
                                  </p:childTnLst>
                                </p:cTn>
                              </p:par>
                            </p:childTnLst>
                          </p:cTn>
                        </p:par>
                        <p:par>
                          <p:cTn id="68" fill="hold">
                            <p:stCondLst>
                              <p:cond delay="1700"/>
                            </p:stCondLst>
                            <p:childTnLst>
                              <p:par>
                                <p:cTn id="69" presetID="10" presetClass="entr" presetSubtype="0" fill="hold" nodeType="afterEffect">
                                  <p:stCondLst>
                                    <p:cond delay="0"/>
                                  </p:stCondLst>
                                  <p:childTnLst>
                                    <p:set>
                                      <p:cBhvr>
                                        <p:cTn id="70" dur="1" fill="hold">
                                          <p:stCondLst>
                                            <p:cond delay="0"/>
                                          </p:stCondLst>
                                        </p:cTn>
                                        <p:tgtEl>
                                          <p:spTgt spid="164"/>
                                        </p:tgtEl>
                                        <p:attrNameLst>
                                          <p:attrName>style.visibility</p:attrName>
                                        </p:attrNameLst>
                                      </p:cBhvr>
                                      <p:to>
                                        <p:strVal val="visible"/>
                                      </p:to>
                                    </p:set>
                                    <p:animEffect transition="in" filter="fade">
                                      <p:cBhvr>
                                        <p:cTn id="71" dur="100"/>
                                        <p:tgtEl>
                                          <p:spTgt spid="164"/>
                                        </p:tgtEl>
                                      </p:cBhvr>
                                    </p:animEffect>
                                  </p:childTnLst>
                                </p:cTn>
                              </p:par>
                            </p:childTnLst>
                          </p:cTn>
                        </p:par>
                        <p:par>
                          <p:cTn id="72" fill="hold">
                            <p:stCondLst>
                              <p:cond delay="1800"/>
                            </p:stCondLst>
                            <p:childTnLst>
                              <p:par>
                                <p:cTn id="73" presetID="10" presetClass="entr" presetSubtype="0" fill="hold" nodeType="afterEffect">
                                  <p:stCondLst>
                                    <p:cond delay="0"/>
                                  </p:stCondLst>
                                  <p:childTnLst>
                                    <p:set>
                                      <p:cBhvr>
                                        <p:cTn id="74" dur="1" fill="hold">
                                          <p:stCondLst>
                                            <p:cond delay="0"/>
                                          </p:stCondLst>
                                        </p:cTn>
                                        <p:tgtEl>
                                          <p:spTgt spid="137"/>
                                        </p:tgtEl>
                                        <p:attrNameLst>
                                          <p:attrName>style.visibility</p:attrName>
                                        </p:attrNameLst>
                                      </p:cBhvr>
                                      <p:to>
                                        <p:strVal val="visible"/>
                                      </p:to>
                                    </p:set>
                                    <p:animEffect transition="in" filter="fade">
                                      <p:cBhvr>
                                        <p:cTn id="75" dur="100"/>
                                        <p:tgtEl>
                                          <p:spTgt spid="137"/>
                                        </p:tgtEl>
                                      </p:cBhvr>
                                    </p:animEffect>
                                  </p:childTnLst>
                                </p:cTn>
                              </p:par>
                            </p:childTnLst>
                          </p:cTn>
                        </p:par>
                        <p:par>
                          <p:cTn id="76" fill="hold">
                            <p:stCondLst>
                              <p:cond delay="1900"/>
                            </p:stCondLst>
                            <p:childTnLst>
                              <p:par>
                                <p:cTn id="77" presetID="10" presetClass="entr" presetSubtype="0" fill="hold" nodeType="afterEffect">
                                  <p:stCondLst>
                                    <p:cond delay="0"/>
                                  </p:stCondLst>
                                  <p:childTnLst>
                                    <p:set>
                                      <p:cBhvr>
                                        <p:cTn id="78" dur="1" fill="hold">
                                          <p:stCondLst>
                                            <p:cond delay="0"/>
                                          </p:stCondLst>
                                        </p:cTn>
                                        <p:tgtEl>
                                          <p:spTgt spid="130"/>
                                        </p:tgtEl>
                                        <p:attrNameLst>
                                          <p:attrName>style.visibility</p:attrName>
                                        </p:attrNameLst>
                                      </p:cBhvr>
                                      <p:to>
                                        <p:strVal val="visible"/>
                                      </p:to>
                                    </p:set>
                                    <p:animEffect transition="in" filter="fade">
                                      <p:cBhvr>
                                        <p:cTn id="79" dur="100"/>
                                        <p:tgtEl>
                                          <p:spTgt spid="130"/>
                                        </p:tgtEl>
                                      </p:cBhvr>
                                    </p:animEffect>
                                  </p:childTnLst>
                                </p:cTn>
                              </p:par>
                            </p:childTnLst>
                          </p:cTn>
                        </p:par>
                        <p:par>
                          <p:cTn id="80" fill="hold">
                            <p:stCondLst>
                              <p:cond delay="2000"/>
                            </p:stCondLst>
                            <p:childTnLst>
                              <p:par>
                                <p:cTn id="81" presetID="10" presetClass="entr" presetSubtype="0" fill="hold" nodeType="afterEffect">
                                  <p:stCondLst>
                                    <p:cond delay="0"/>
                                  </p:stCondLst>
                                  <p:childTnLst>
                                    <p:set>
                                      <p:cBhvr>
                                        <p:cTn id="82" dur="1" fill="hold">
                                          <p:stCondLst>
                                            <p:cond delay="0"/>
                                          </p:stCondLst>
                                        </p:cTn>
                                        <p:tgtEl>
                                          <p:spTgt spid="145"/>
                                        </p:tgtEl>
                                        <p:attrNameLst>
                                          <p:attrName>style.visibility</p:attrName>
                                        </p:attrNameLst>
                                      </p:cBhvr>
                                      <p:to>
                                        <p:strVal val="visible"/>
                                      </p:to>
                                    </p:set>
                                    <p:animEffect transition="in" filter="fade">
                                      <p:cBhvr>
                                        <p:cTn id="83" dur="100"/>
                                        <p:tgtEl>
                                          <p:spTgt spid="145"/>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112"/>
                                        </p:tgtEl>
                                        <p:attrNameLst>
                                          <p:attrName>style.visibility</p:attrName>
                                        </p:attrNameLst>
                                      </p:cBhvr>
                                      <p:to>
                                        <p:strVal val="visible"/>
                                      </p:to>
                                    </p:set>
                                    <p:animEffect transition="in" filter="fade">
                                      <p:cBhvr>
                                        <p:cTn id="87" dur="100"/>
                                        <p:tgtEl>
                                          <p:spTgt spid="112"/>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119"/>
                                        </p:tgtEl>
                                        <p:attrNameLst>
                                          <p:attrName>style.visibility</p:attrName>
                                        </p:attrNameLst>
                                      </p:cBhvr>
                                      <p:to>
                                        <p:strVal val="visible"/>
                                      </p:to>
                                    </p:set>
                                    <p:animEffect transition="in" filter="fade">
                                      <p:cBhvr>
                                        <p:cTn id="91" dur="100"/>
                                        <p:tgtEl>
                                          <p:spTgt spid="119"/>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154"/>
                                        </p:tgtEl>
                                        <p:attrNameLst>
                                          <p:attrName>style.visibility</p:attrName>
                                        </p:attrNameLst>
                                      </p:cBhvr>
                                      <p:to>
                                        <p:strVal val="visible"/>
                                      </p:to>
                                    </p:set>
                                    <p:animEffect transition="in" filter="fade">
                                      <p:cBhvr>
                                        <p:cTn id="95" dur="100"/>
                                        <p:tgtEl>
                                          <p:spTgt spid="154"/>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125"/>
                                        </p:tgtEl>
                                        <p:attrNameLst>
                                          <p:attrName>style.visibility</p:attrName>
                                        </p:attrNameLst>
                                      </p:cBhvr>
                                      <p:to>
                                        <p:strVal val="visible"/>
                                      </p:to>
                                    </p:set>
                                    <p:animEffect transition="in" filter="fade">
                                      <p:cBhvr>
                                        <p:cTn id="99" dur="100"/>
                                        <p:tgtEl>
                                          <p:spTgt spid="125"/>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129"/>
                                        </p:tgtEl>
                                        <p:attrNameLst>
                                          <p:attrName>style.visibility</p:attrName>
                                        </p:attrNameLst>
                                      </p:cBhvr>
                                      <p:to>
                                        <p:strVal val="visible"/>
                                      </p:to>
                                    </p:set>
                                    <p:animEffect transition="in" filter="fade">
                                      <p:cBhvr>
                                        <p:cTn id="103" dur="100"/>
                                        <p:tgtEl>
                                          <p:spTgt spid="129"/>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160"/>
                                        </p:tgtEl>
                                        <p:attrNameLst>
                                          <p:attrName>style.visibility</p:attrName>
                                        </p:attrNameLst>
                                      </p:cBhvr>
                                      <p:to>
                                        <p:strVal val="visible"/>
                                      </p:to>
                                    </p:set>
                                    <p:animEffect transition="in" filter="fade">
                                      <p:cBhvr>
                                        <p:cTn id="107" dur="100"/>
                                        <p:tgtEl>
                                          <p:spTgt spid="160"/>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177"/>
                                        </p:tgtEl>
                                        <p:attrNameLst>
                                          <p:attrName>style.visibility</p:attrName>
                                        </p:attrNameLst>
                                      </p:cBhvr>
                                      <p:to>
                                        <p:strVal val="visible"/>
                                      </p:to>
                                    </p:set>
                                    <p:animEffect transition="in" filter="fade">
                                      <p:cBhvr>
                                        <p:cTn id="111" dur="100"/>
                                        <p:tgtEl>
                                          <p:spTgt spid="17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138"/>
                                        </p:tgtEl>
                                        <p:attrNameLst>
                                          <p:attrName>style.visibility</p:attrName>
                                        </p:attrNameLst>
                                      </p:cBhvr>
                                      <p:to>
                                        <p:strVal val="visible"/>
                                      </p:to>
                                    </p:set>
                                    <p:animEffect transition="in" filter="fade">
                                      <p:cBhvr>
                                        <p:cTn id="115" dur="100"/>
                                        <p:tgtEl>
                                          <p:spTgt spid="1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111"/>
                                        </p:tgtEl>
                                        <p:attrNameLst>
                                          <p:attrName>style.visibility</p:attrName>
                                        </p:attrNameLst>
                                      </p:cBhvr>
                                      <p:to>
                                        <p:strVal val="visible"/>
                                      </p:to>
                                    </p:set>
                                    <p:animEffect transition="in" filter="fade">
                                      <p:cBhvr>
                                        <p:cTn id="119" dur="100"/>
                                        <p:tgtEl>
                                          <p:spTgt spid="111"/>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118"/>
                                        </p:tgtEl>
                                        <p:attrNameLst>
                                          <p:attrName>style.visibility</p:attrName>
                                        </p:attrNameLst>
                                      </p:cBhvr>
                                      <p:to>
                                        <p:strVal val="visible"/>
                                      </p:to>
                                    </p:set>
                                    <p:animEffect transition="in" filter="fade">
                                      <p:cBhvr>
                                        <p:cTn id="123" dur="100"/>
                                        <p:tgtEl>
                                          <p:spTgt spid="118"/>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132"/>
                                        </p:tgtEl>
                                        <p:attrNameLst>
                                          <p:attrName>style.visibility</p:attrName>
                                        </p:attrNameLst>
                                      </p:cBhvr>
                                      <p:to>
                                        <p:strVal val="visible"/>
                                      </p:to>
                                    </p:set>
                                    <p:animEffect transition="in" filter="fade">
                                      <p:cBhvr>
                                        <p:cTn id="127" dur="100"/>
                                        <p:tgtEl>
                                          <p:spTgt spid="132"/>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fade">
                                      <p:cBhvr>
                                        <p:cTn id="131" dur="100"/>
                                        <p:tgtEl>
                                          <p:spTgt spid="123"/>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151"/>
                                        </p:tgtEl>
                                        <p:attrNameLst>
                                          <p:attrName>style.visibility</p:attrName>
                                        </p:attrNameLst>
                                      </p:cBhvr>
                                      <p:to>
                                        <p:strVal val="visible"/>
                                      </p:to>
                                    </p:set>
                                    <p:animEffect transition="in" filter="fade">
                                      <p:cBhvr>
                                        <p:cTn id="135" dur="100"/>
                                        <p:tgtEl>
                                          <p:spTgt spid="151"/>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155"/>
                                        </p:tgtEl>
                                        <p:attrNameLst>
                                          <p:attrName>style.visibility</p:attrName>
                                        </p:attrNameLst>
                                      </p:cBhvr>
                                      <p:to>
                                        <p:strVal val="visible"/>
                                      </p:to>
                                    </p:set>
                                    <p:animEffect transition="in" filter="fade">
                                      <p:cBhvr>
                                        <p:cTn id="139" dur="100"/>
                                        <p:tgtEl>
                                          <p:spTgt spid="155"/>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113"/>
                                        </p:tgtEl>
                                        <p:attrNameLst>
                                          <p:attrName>style.visibility</p:attrName>
                                        </p:attrNameLst>
                                      </p:cBhvr>
                                      <p:to>
                                        <p:strVal val="visible"/>
                                      </p:to>
                                    </p:set>
                                    <p:animEffect transition="in" filter="fade">
                                      <p:cBhvr>
                                        <p:cTn id="143" dur="100"/>
                                        <p:tgtEl>
                                          <p:spTgt spid="113"/>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110"/>
                                        </p:tgtEl>
                                        <p:attrNameLst>
                                          <p:attrName>style.visibility</p:attrName>
                                        </p:attrNameLst>
                                      </p:cBhvr>
                                      <p:to>
                                        <p:strVal val="visible"/>
                                      </p:to>
                                    </p:set>
                                    <p:animEffect transition="in" filter="fade">
                                      <p:cBhvr>
                                        <p:cTn id="147" dur="100"/>
                                        <p:tgtEl>
                                          <p:spTgt spid="110"/>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120"/>
                                        </p:tgtEl>
                                        <p:attrNameLst>
                                          <p:attrName>style.visibility</p:attrName>
                                        </p:attrNameLst>
                                      </p:cBhvr>
                                      <p:to>
                                        <p:strVal val="visible"/>
                                      </p:to>
                                    </p:set>
                                    <p:animEffect transition="in" filter="fade">
                                      <p:cBhvr>
                                        <p:cTn id="151" dur="100"/>
                                        <p:tgtEl>
                                          <p:spTgt spid="120"/>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167"/>
                                        </p:tgtEl>
                                        <p:attrNameLst>
                                          <p:attrName>style.visibility</p:attrName>
                                        </p:attrNameLst>
                                      </p:cBhvr>
                                      <p:to>
                                        <p:strVal val="visible"/>
                                      </p:to>
                                    </p:set>
                                    <p:animEffect transition="in" filter="fade">
                                      <p:cBhvr>
                                        <p:cTn id="155" dur="100"/>
                                        <p:tgtEl>
                                          <p:spTgt spid="167"/>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163"/>
                                        </p:tgtEl>
                                        <p:attrNameLst>
                                          <p:attrName>style.visibility</p:attrName>
                                        </p:attrNameLst>
                                      </p:cBhvr>
                                      <p:to>
                                        <p:strVal val="visible"/>
                                      </p:to>
                                    </p:set>
                                    <p:animEffect transition="in" filter="fade">
                                      <p:cBhvr>
                                        <p:cTn id="159" dur="100"/>
                                        <p:tgtEl>
                                          <p:spTgt spid="163"/>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157"/>
                                        </p:tgtEl>
                                        <p:attrNameLst>
                                          <p:attrName>style.visibility</p:attrName>
                                        </p:attrNameLst>
                                      </p:cBhvr>
                                      <p:to>
                                        <p:strVal val="visible"/>
                                      </p:to>
                                    </p:set>
                                    <p:animEffect transition="in" filter="fade">
                                      <p:cBhvr>
                                        <p:cTn id="163" dur="100"/>
                                        <p:tgtEl>
                                          <p:spTgt spid="157"/>
                                        </p:tgtEl>
                                      </p:cBhvr>
                                    </p:animEffect>
                                  </p:childTnLst>
                                </p:cTn>
                              </p:par>
                            </p:childTnLst>
                          </p:cTn>
                        </p:par>
                        <p:par>
                          <p:cTn id="164" fill="hold">
                            <p:stCondLst>
                              <p:cond delay="4100"/>
                            </p:stCondLst>
                            <p:childTnLst>
                              <p:par>
                                <p:cTn id="165" presetID="10" presetClass="entr" presetSubtype="0" fill="hold" nodeType="afterEffect">
                                  <p:stCondLst>
                                    <p:cond delay="0"/>
                                  </p:stCondLst>
                                  <p:childTnLst>
                                    <p:set>
                                      <p:cBhvr>
                                        <p:cTn id="166" dur="1" fill="hold">
                                          <p:stCondLst>
                                            <p:cond delay="0"/>
                                          </p:stCondLst>
                                        </p:cTn>
                                        <p:tgtEl>
                                          <p:spTgt spid="174"/>
                                        </p:tgtEl>
                                        <p:attrNameLst>
                                          <p:attrName>style.visibility</p:attrName>
                                        </p:attrNameLst>
                                      </p:cBhvr>
                                      <p:to>
                                        <p:strVal val="visible"/>
                                      </p:to>
                                    </p:set>
                                    <p:animEffect transition="in" filter="fade">
                                      <p:cBhvr>
                                        <p:cTn id="167" dur="100"/>
                                        <p:tgtEl>
                                          <p:spTgt spid="174"/>
                                        </p:tgtEl>
                                      </p:cBhvr>
                                    </p:animEffect>
                                  </p:childTnLst>
                                </p:cTn>
                              </p:par>
                            </p:childTnLst>
                          </p:cTn>
                        </p:par>
                        <p:par>
                          <p:cTn id="168" fill="hold">
                            <p:stCondLst>
                              <p:cond delay="4200"/>
                            </p:stCondLst>
                            <p:childTnLst>
                              <p:par>
                                <p:cTn id="169" presetID="10" presetClass="entr" presetSubtype="0" fill="hold" nodeType="afterEffect">
                                  <p:stCondLst>
                                    <p:cond delay="0"/>
                                  </p:stCondLst>
                                  <p:childTnLst>
                                    <p:set>
                                      <p:cBhvr>
                                        <p:cTn id="170" dur="1" fill="hold">
                                          <p:stCondLst>
                                            <p:cond delay="0"/>
                                          </p:stCondLst>
                                        </p:cTn>
                                        <p:tgtEl>
                                          <p:spTgt spid="162"/>
                                        </p:tgtEl>
                                        <p:attrNameLst>
                                          <p:attrName>style.visibility</p:attrName>
                                        </p:attrNameLst>
                                      </p:cBhvr>
                                      <p:to>
                                        <p:strVal val="visible"/>
                                      </p:to>
                                    </p:set>
                                    <p:animEffect transition="in" filter="fade">
                                      <p:cBhvr>
                                        <p:cTn id="171" dur="100"/>
                                        <p:tgtEl>
                                          <p:spTgt spid="162"/>
                                        </p:tgtEl>
                                      </p:cBhvr>
                                    </p:animEffect>
                                  </p:childTnLst>
                                </p:cTn>
                              </p:par>
                            </p:childTnLst>
                          </p:cTn>
                        </p:par>
                        <p:par>
                          <p:cTn id="172" fill="hold">
                            <p:stCondLst>
                              <p:cond delay="4300"/>
                            </p:stCondLst>
                            <p:childTnLst>
                              <p:par>
                                <p:cTn id="173" presetID="10" presetClass="entr" presetSubtype="0" fill="hold" nodeType="afterEffect">
                                  <p:stCondLst>
                                    <p:cond delay="0"/>
                                  </p:stCondLst>
                                  <p:childTnLst>
                                    <p:set>
                                      <p:cBhvr>
                                        <p:cTn id="174" dur="1" fill="hold">
                                          <p:stCondLst>
                                            <p:cond delay="0"/>
                                          </p:stCondLst>
                                        </p:cTn>
                                        <p:tgtEl>
                                          <p:spTgt spid="115"/>
                                        </p:tgtEl>
                                        <p:attrNameLst>
                                          <p:attrName>style.visibility</p:attrName>
                                        </p:attrNameLst>
                                      </p:cBhvr>
                                      <p:to>
                                        <p:strVal val="visible"/>
                                      </p:to>
                                    </p:set>
                                    <p:animEffect transition="in" filter="fade">
                                      <p:cBhvr>
                                        <p:cTn id="175" dur="100"/>
                                        <p:tgtEl>
                                          <p:spTgt spid="115"/>
                                        </p:tgtEl>
                                      </p:cBhvr>
                                    </p:animEffect>
                                  </p:childTnLst>
                                </p:cTn>
                              </p:par>
                            </p:childTnLst>
                          </p:cTn>
                        </p:par>
                        <p:par>
                          <p:cTn id="176" fill="hold">
                            <p:stCondLst>
                              <p:cond delay="4400"/>
                            </p:stCondLst>
                            <p:childTnLst>
                              <p:par>
                                <p:cTn id="177" presetID="10" presetClass="entr" presetSubtype="0" fill="hold" nodeType="afterEffect">
                                  <p:stCondLst>
                                    <p:cond delay="0"/>
                                  </p:stCondLst>
                                  <p:childTnLst>
                                    <p:set>
                                      <p:cBhvr>
                                        <p:cTn id="178" dur="1" fill="hold">
                                          <p:stCondLst>
                                            <p:cond delay="0"/>
                                          </p:stCondLst>
                                        </p:cTn>
                                        <p:tgtEl>
                                          <p:spTgt spid="116"/>
                                        </p:tgtEl>
                                        <p:attrNameLst>
                                          <p:attrName>style.visibility</p:attrName>
                                        </p:attrNameLst>
                                      </p:cBhvr>
                                      <p:to>
                                        <p:strVal val="visible"/>
                                      </p:to>
                                    </p:set>
                                    <p:animEffect transition="in" filter="fade">
                                      <p:cBhvr>
                                        <p:cTn id="179" dur="100"/>
                                        <p:tgtEl>
                                          <p:spTgt spid="116"/>
                                        </p:tgtEl>
                                      </p:cBhvr>
                                    </p:animEffect>
                                  </p:childTnLst>
                                </p:cTn>
                              </p:par>
                              <p:par>
                                <p:cTn id="180" presetID="10" presetClass="entr" presetSubtype="0" fill="hold" nodeType="withEffect">
                                  <p:stCondLst>
                                    <p:cond delay="0"/>
                                  </p:stCondLst>
                                  <p:childTnLst>
                                    <p:set>
                                      <p:cBhvr>
                                        <p:cTn id="181" dur="1" fill="hold">
                                          <p:stCondLst>
                                            <p:cond delay="0"/>
                                          </p:stCondLst>
                                        </p:cTn>
                                        <p:tgtEl>
                                          <p:spTgt spid="1026"/>
                                        </p:tgtEl>
                                        <p:attrNameLst>
                                          <p:attrName>style.visibility</p:attrName>
                                        </p:attrNameLst>
                                      </p:cBhvr>
                                      <p:to>
                                        <p:strVal val="visible"/>
                                      </p:to>
                                    </p:set>
                                    <p:animEffect transition="in" filter="fade">
                                      <p:cBhvr>
                                        <p:cTn id="182" dur="100"/>
                                        <p:tgtEl>
                                          <p:spTgt spid="1026"/>
                                        </p:tgtEl>
                                      </p:cBhvr>
                                    </p:animEffect>
                                  </p:childTnLst>
                                </p:cTn>
                              </p:par>
                            </p:childTnLst>
                          </p:cTn>
                        </p:par>
                        <p:par>
                          <p:cTn id="183" fill="hold">
                            <p:stCondLst>
                              <p:cond delay="4500"/>
                            </p:stCondLst>
                            <p:childTnLst>
                              <p:par>
                                <p:cTn id="184" presetID="10" presetClass="entr" presetSubtype="0" fill="hold" nodeType="afterEffect">
                                  <p:stCondLst>
                                    <p:cond delay="0"/>
                                  </p:stCondLst>
                                  <p:childTnLst>
                                    <p:set>
                                      <p:cBhvr>
                                        <p:cTn id="185" dur="1" fill="hold">
                                          <p:stCondLst>
                                            <p:cond delay="0"/>
                                          </p:stCondLst>
                                        </p:cTn>
                                        <p:tgtEl>
                                          <p:spTgt spid="126"/>
                                        </p:tgtEl>
                                        <p:attrNameLst>
                                          <p:attrName>style.visibility</p:attrName>
                                        </p:attrNameLst>
                                      </p:cBhvr>
                                      <p:to>
                                        <p:strVal val="visible"/>
                                      </p:to>
                                    </p:set>
                                    <p:animEffect transition="in" filter="fade">
                                      <p:cBhvr>
                                        <p:cTn id="186" dur="100"/>
                                        <p:tgtEl>
                                          <p:spTgt spid="126"/>
                                        </p:tgtEl>
                                      </p:cBhvr>
                                    </p:animEffect>
                                  </p:childTnLst>
                                </p:cTn>
                              </p:par>
                            </p:childTnLst>
                          </p:cTn>
                        </p:par>
                        <p:par>
                          <p:cTn id="187" fill="hold">
                            <p:stCondLst>
                              <p:cond delay="4600"/>
                            </p:stCondLst>
                            <p:childTnLst>
                              <p:par>
                                <p:cTn id="188" presetID="10" presetClass="entr" presetSubtype="0" fill="hold" nodeType="afterEffect">
                                  <p:stCondLst>
                                    <p:cond delay="0"/>
                                  </p:stCondLst>
                                  <p:childTnLst>
                                    <p:set>
                                      <p:cBhvr>
                                        <p:cTn id="189" dur="1" fill="hold">
                                          <p:stCondLst>
                                            <p:cond delay="0"/>
                                          </p:stCondLst>
                                        </p:cTn>
                                        <p:tgtEl>
                                          <p:spTgt spid="131"/>
                                        </p:tgtEl>
                                        <p:attrNameLst>
                                          <p:attrName>style.visibility</p:attrName>
                                        </p:attrNameLst>
                                      </p:cBhvr>
                                      <p:to>
                                        <p:strVal val="visible"/>
                                      </p:to>
                                    </p:set>
                                    <p:animEffect transition="in" filter="fade">
                                      <p:cBhvr>
                                        <p:cTn id="190" dur="100"/>
                                        <p:tgtEl>
                                          <p:spTgt spid="131"/>
                                        </p:tgtEl>
                                      </p:cBhvr>
                                    </p:animEffect>
                                  </p:childTnLst>
                                </p:cTn>
                              </p:par>
                            </p:childTnLst>
                          </p:cTn>
                        </p:par>
                        <p:par>
                          <p:cTn id="191" fill="hold">
                            <p:stCondLst>
                              <p:cond delay="4700"/>
                            </p:stCondLst>
                            <p:childTnLst>
                              <p:par>
                                <p:cTn id="192" presetID="10" presetClass="entr" presetSubtype="0" fill="hold" nodeType="afterEffect">
                                  <p:stCondLst>
                                    <p:cond delay="0"/>
                                  </p:stCondLst>
                                  <p:childTnLst>
                                    <p:set>
                                      <p:cBhvr>
                                        <p:cTn id="193" dur="1" fill="hold">
                                          <p:stCondLst>
                                            <p:cond delay="0"/>
                                          </p:stCondLst>
                                        </p:cTn>
                                        <p:tgtEl>
                                          <p:spTgt spid="140"/>
                                        </p:tgtEl>
                                        <p:attrNameLst>
                                          <p:attrName>style.visibility</p:attrName>
                                        </p:attrNameLst>
                                      </p:cBhvr>
                                      <p:to>
                                        <p:strVal val="visible"/>
                                      </p:to>
                                    </p:set>
                                    <p:animEffect transition="in" filter="fade">
                                      <p:cBhvr>
                                        <p:cTn id="194" dur="100"/>
                                        <p:tgtEl>
                                          <p:spTgt spid="140"/>
                                        </p:tgtEl>
                                      </p:cBhvr>
                                    </p:animEffect>
                                  </p:childTnLst>
                                </p:cTn>
                              </p:par>
                            </p:childTnLst>
                          </p:cTn>
                        </p:par>
                        <p:par>
                          <p:cTn id="195" fill="hold">
                            <p:stCondLst>
                              <p:cond delay="4800"/>
                            </p:stCondLst>
                            <p:childTnLst>
                              <p:par>
                                <p:cTn id="196" presetID="10" presetClass="entr" presetSubtype="0" fill="hold" nodeType="afterEffect">
                                  <p:stCondLst>
                                    <p:cond delay="0"/>
                                  </p:stCondLst>
                                  <p:childTnLst>
                                    <p:set>
                                      <p:cBhvr>
                                        <p:cTn id="197" dur="1" fill="hold">
                                          <p:stCondLst>
                                            <p:cond delay="0"/>
                                          </p:stCondLst>
                                        </p:cTn>
                                        <p:tgtEl>
                                          <p:spTgt spid="169"/>
                                        </p:tgtEl>
                                        <p:attrNameLst>
                                          <p:attrName>style.visibility</p:attrName>
                                        </p:attrNameLst>
                                      </p:cBhvr>
                                      <p:to>
                                        <p:strVal val="visible"/>
                                      </p:to>
                                    </p:set>
                                    <p:animEffect transition="in" filter="fade">
                                      <p:cBhvr>
                                        <p:cTn id="198" dur="100"/>
                                        <p:tgtEl>
                                          <p:spTgt spid="169"/>
                                        </p:tgtEl>
                                      </p:cBhvr>
                                    </p:animEffect>
                                  </p:childTnLst>
                                </p:cTn>
                              </p:par>
                            </p:childTnLst>
                          </p:cTn>
                        </p:par>
                        <p:par>
                          <p:cTn id="199" fill="hold">
                            <p:stCondLst>
                              <p:cond delay="4900"/>
                            </p:stCondLst>
                            <p:childTnLst>
                              <p:par>
                                <p:cTn id="200" presetID="10" presetClass="entr" presetSubtype="0" fill="hold" nodeType="afterEffect">
                                  <p:stCondLst>
                                    <p:cond delay="0"/>
                                  </p:stCondLst>
                                  <p:childTnLst>
                                    <p:set>
                                      <p:cBhvr>
                                        <p:cTn id="201" dur="1" fill="hold">
                                          <p:stCondLst>
                                            <p:cond delay="0"/>
                                          </p:stCondLst>
                                        </p:cTn>
                                        <p:tgtEl>
                                          <p:spTgt spid="161"/>
                                        </p:tgtEl>
                                        <p:attrNameLst>
                                          <p:attrName>style.visibility</p:attrName>
                                        </p:attrNameLst>
                                      </p:cBhvr>
                                      <p:to>
                                        <p:strVal val="visible"/>
                                      </p:to>
                                    </p:set>
                                    <p:animEffect transition="in" filter="fade">
                                      <p:cBhvr>
                                        <p:cTn id="202" dur="100"/>
                                        <p:tgtEl>
                                          <p:spTgt spid="161"/>
                                        </p:tgtEl>
                                      </p:cBhvr>
                                    </p:animEffect>
                                  </p:childTnLst>
                                </p:cTn>
                              </p:par>
                            </p:childTnLst>
                          </p:cTn>
                        </p:par>
                        <p:par>
                          <p:cTn id="203" fill="hold">
                            <p:stCondLst>
                              <p:cond delay="5000"/>
                            </p:stCondLst>
                            <p:childTnLst>
                              <p:par>
                                <p:cTn id="204" presetID="10" presetClass="entr" presetSubtype="0" fill="hold" nodeType="afterEffect">
                                  <p:stCondLst>
                                    <p:cond delay="0"/>
                                  </p:stCondLst>
                                  <p:childTnLst>
                                    <p:set>
                                      <p:cBhvr>
                                        <p:cTn id="205" dur="1" fill="hold">
                                          <p:stCondLst>
                                            <p:cond delay="0"/>
                                          </p:stCondLst>
                                        </p:cTn>
                                        <p:tgtEl>
                                          <p:spTgt spid="141"/>
                                        </p:tgtEl>
                                        <p:attrNameLst>
                                          <p:attrName>style.visibility</p:attrName>
                                        </p:attrNameLst>
                                      </p:cBhvr>
                                      <p:to>
                                        <p:strVal val="visible"/>
                                      </p:to>
                                    </p:set>
                                    <p:animEffect transition="in" filter="fade">
                                      <p:cBhvr>
                                        <p:cTn id="206" dur="100"/>
                                        <p:tgtEl>
                                          <p:spTgt spid="141"/>
                                        </p:tgtEl>
                                      </p:cBhvr>
                                    </p:animEffect>
                                  </p:childTnLst>
                                </p:cTn>
                              </p:par>
                            </p:childTnLst>
                          </p:cTn>
                        </p:par>
                        <p:par>
                          <p:cTn id="207" fill="hold">
                            <p:stCondLst>
                              <p:cond delay="5100"/>
                            </p:stCondLst>
                            <p:childTnLst>
                              <p:par>
                                <p:cTn id="208" presetID="10" presetClass="entr" presetSubtype="0" fill="hold" nodeType="afterEffect">
                                  <p:stCondLst>
                                    <p:cond delay="0"/>
                                  </p:stCondLst>
                                  <p:childTnLst>
                                    <p:set>
                                      <p:cBhvr>
                                        <p:cTn id="209" dur="1" fill="hold">
                                          <p:stCondLst>
                                            <p:cond delay="0"/>
                                          </p:stCondLst>
                                        </p:cTn>
                                        <p:tgtEl>
                                          <p:spTgt spid="152"/>
                                        </p:tgtEl>
                                        <p:attrNameLst>
                                          <p:attrName>style.visibility</p:attrName>
                                        </p:attrNameLst>
                                      </p:cBhvr>
                                      <p:to>
                                        <p:strVal val="visible"/>
                                      </p:to>
                                    </p:set>
                                    <p:animEffect transition="in" filter="fade">
                                      <p:cBhvr>
                                        <p:cTn id="210" dur="100"/>
                                        <p:tgtEl>
                                          <p:spTgt spid="152"/>
                                        </p:tgtEl>
                                      </p:cBhvr>
                                    </p:animEffect>
                                  </p:childTnLst>
                                </p:cTn>
                              </p:par>
                            </p:childTnLst>
                          </p:cTn>
                        </p:par>
                        <p:par>
                          <p:cTn id="211" fill="hold">
                            <p:stCondLst>
                              <p:cond delay="5200"/>
                            </p:stCondLst>
                            <p:childTnLst>
                              <p:par>
                                <p:cTn id="212" presetID="10" presetClass="entr" presetSubtype="0" fill="hold" nodeType="afterEffect">
                                  <p:stCondLst>
                                    <p:cond delay="0"/>
                                  </p:stCondLst>
                                  <p:childTnLst>
                                    <p:set>
                                      <p:cBhvr>
                                        <p:cTn id="213" dur="1" fill="hold">
                                          <p:stCondLst>
                                            <p:cond delay="0"/>
                                          </p:stCondLst>
                                        </p:cTn>
                                        <p:tgtEl>
                                          <p:spTgt spid="153"/>
                                        </p:tgtEl>
                                        <p:attrNameLst>
                                          <p:attrName>style.visibility</p:attrName>
                                        </p:attrNameLst>
                                      </p:cBhvr>
                                      <p:to>
                                        <p:strVal val="visible"/>
                                      </p:to>
                                    </p:set>
                                    <p:animEffect transition="in" filter="fade">
                                      <p:cBhvr>
                                        <p:cTn id="214" dur="100"/>
                                        <p:tgtEl>
                                          <p:spTgt spid="153"/>
                                        </p:tgtEl>
                                      </p:cBhvr>
                                    </p:animEffect>
                                  </p:childTnLst>
                                </p:cTn>
                              </p:par>
                            </p:childTnLst>
                          </p:cTn>
                        </p:par>
                        <p:par>
                          <p:cTn id="215" fill="hold">
                            <p:stCondLst>
                              <p:cond delay="5300"/>
                            </p:stCondLst>
                            <p:childTnLst>
                              <p:par>
                                <p:cTn id="216" presetID="10" presetClass="entr" presetSubtype="0" fill="hold" nodeType="afterEffect">
                                  <p:stCondLst>
                                    <p:cond delay="0"/>
                                  </p:stCondLst>
                                  <p:childTnLst>
                                    <p:set>
                                      <p:cBhvr>
                                        <p:cTn id="217" dur="1" fill="hold">
                                          <p:stCondLst>
                                            <p:cond delay="0"/>
                                          </p:stCondLst>
                                        </p:cTn>
                                        <p:tgtEl>
                                          <p:spTgt spid="149"/>
                                        </p:tgtEl>
                                        <p:attrNameLst>
                                          <p:attrName>style.visibility</p:attrName>
                                        </p:attrNameLst>
                                      </p:cBhvr>
                                      <p:to>
                                        <p:strVal val="visible"/>
                                      </p:to>
                                    </p:set>
                                    <p:animEffect transition="in" filter="fade">
                                      <p:cBhvr>
                                        <p:cTn id="218" dur="100"/>
                                        <p:tgtEl>
                                          <p:spTgt spid="149"/>
                                        </p:tgtEl>
                                      </p:cBhvr>
                                    </p:animEffect>
                                  </p:childTnLst>
                                </p:cTn>
                              </p:par>
                            </p:childTnLst>
                          </p:cTn>
                        </p:par>
                        <p:par>
                          <p:cTn id="219" fill="hold">
                            <p:stCondLst>
                              <p:cond delay="5400"/>
                            </p:stCondLst>
                            <p:childTnLst>
                              <p:par>
                                <p:cTn id="220" presetID="10" presetClass="entr" presetSubtype="0" fill="hold" nodeType="afterEffect">
                                  <p:stCondLst>
                                    <p:cond delay="0"/>
                                  </p:stCondLst>
                                  <p:childTnLst>
                                    <p:set>
                                      <p:cBhvr>
                                        <p:cTn id="221" dur="1" fill="hold">
                                          <p:stCondLst>
                                            <p:cond delay="0"/>
                                          </p:stCondLst>
                                        </p:cTn>
                                        <p:tgtEl>
                                          <p:spTgt spid="176"/>
                                        </p:tgtEl>
                                        <p:attrNameLst>
                                          <p:attrName>style.visibility</p:attrName>
                                        </p:attrNameLst>
                                      </p:cBhvr>
                                      <p:to>
                                        <p:strVal val="visible"/>
                                      </p:to>
                                    </p:set>
                                    <p:animEffect transition="in" filter="fade">
                                      <p:cBhvr>
                                        <p:cTn id="222" dur="100"/>
                                        <p:tgtEl>
                                          <p:spTgt spid="176"/>
                                        </p:tgtEl>
                                      </p:cBhvr>
                                    </p:animEffect>
                                  </p:childTnLst>
                                </p:cTn>
                              </p:par>
                            </p:childTnLst>
                          </p:cTn>
                        </p:par>
                        <p:par>
                          <p:cTn id="223" fill="hold">
                            <p:stCondLst>
                              <p:cond delay="5500"/>
                            </p:stCondLst>
                            <p:childTnLst>
                              <p:par>
                                <p:cTn id="224" presetID="10" presetClass="entr" presetSubtype="0" fill="hold" nodeType="afterEffect">
                                  <p:stCondLst>
                                    <p:cond delay="0"/>
                                  </p:stCondLst>
                                  <p:childTnLst>
                                    <p:set>
                                      <p:cBhvr>
                                        <p:cTn id="225" dur="1" fill="hold">
                                          <p:stCondLst>
                                            <p:cond delay="0"/>
                                          </p:stCondLst>
                                        </p:cTn>
                                        <p:tgtEl>
                                          <p:spTgt spid="135"/>
                                        </p:tgtEl>
                                        <p:attrNameLst>
                                          <p:attrName>style.visibility</p:attrName>
                                        </p:attrNameLst>
                                      </p:cBhvr>
                                      <p:to>
                                        <p:strVal val="visible"/>
                                      </p:to>
                                    </p:set>
                                    <p:animEffect transition="in" filter="fade">
                                      <p:cBhvr>
                                        <p:cTn id="226" dur="100"/>
                                        <p:tgtEl>
                                          <p:spTgt spid="135"/>
                                        </p:tgtEl>
                                      </p:cBhvr>
                                    </p:animEffect>
                                  </p:childTnLst>
                                </p:cTn>
                              </p:par>
                            </p:childTnLst>
                          </p:cTn>
                        </p:par>
                        <p:par>
                          <p:cTn id="227" fill="hold">
                            <p:stCondLst>
                              <p:cond delay="5600"/>
                            </p:stCondLst>
                            <p:childTnLst>
                              <p:par>
                                <p:cTn id="228" presetID="10" presetClass="entr" presetSubtype="0" fill="hold" nodeType="afterEffect">
                                  <p:stCondLst>
                                    <p:cond delay="0"/>
                                  </p:stCondLst>
                                  <p:childTnLst>
                                    <p:set>
                                      <p:cBhvr>
                                        <p:cTn id="229" dur="1" fill="hold">
                                          <p:stCondLst>
                                            <p:cond delay="0"/>
                                          </p:stCondLst>
                                        </p:cTn>
                                        <p:tgtEl>
                                          <p:spTgt spid="147"/>
                                        </p:tgtEl>
                                        <p:attrNameLst>
                                          <p:attrName>style.visibility</p:attrName>
                                        </p:attrNameLst>
                                      </p:cBhvr>
                                      <p:to>
                                        <p:strVal val="visible"/>
                                      </p:to>
                                    </p:set>
                                    <p:animEffect transition="in" filter="fade">
                                      <p:cBhvr>
                                        <p:cTn id="230" dur="100"/>
                                        <p:tgtEl>
                                          <p:spTgt spid="147"/>
                                        </p:tgtEl>
                                      </p:cBhvr>
                                    </p:animEffect>
                                  </p:childTnLst>
                                </p:cTn>
                              </p:par>
                            </p:childTnLst>
                          </p:cTn>
                        </p:par>
                        <p:par>
                          <p:cTn id="231" fill="hold">
                            <p:stCondLst>
                              <p:cond delay="5700"/>
                            </p:stCondLst>
                            <p:childTnLst>
                              <p:par>
                                <p:cTn id="232" presetID="10" presetClass="entr" presetSubtype="0" fill="hold" nodeType="afterEffect">
                                  <p:stCondLst>
                                    <p:cond delay="0"/>
                                  </p:stCondLst>
                                  <p:childTnLst>
                                    <p:set>
                                      <p:cBhvr>
                                        <p:cTn id="233" dur="1" fill="hold">
                                          <p:stCondLst>
                                            <p:cond delay="0"/>
                                          </p:stCondLst>
                                        </p:cTn>
                                        <p:tgtEl>
                                          <p:spTgt spid="114"/>
                                        </p:tgtEl>
                                        <p:attrNameLst>
                                          <p:attrName>style.visibility</p:attrName>
                                        </p:attrNameLst>
                                      </p:cBhvr>
                                      <p:to>
                                        <p:strVal val="visible"/>
                                      </p:to>
                                    </p:set>
                                    <p:animEffect transition="in" filter="fade">
                                      <p:cBhvr>
                                        <p:cTn id="234" dur="100"/>
                                        <p:tgtEl>
                                          <p:spTgt spid="114"/>
                                        </p:tgtEl>
                                      </p:cBhvr>
                                    </p:animEffect>
                                  </p:childTnLst>
                                </p:cTn>
                              </p:par>
                            </p:childTnLst>
                          </p:cTn>
                        </p:par>
                        <p:par>
                          <p:cTn id="235" fill="hold">
                            <p:stCondLst>
                              <p:cond delay="5800"/>
                            </p:stCondLst>
                            <p:childTnLst>
                              <p:par>
                                <p:cTn id="236" presetID="10" presetClass="entr" presetSubtype="0" fill="hold" nodeType="afterEffect">
                                  <p:stCondLst>
                                    <p:cond delay="0"/>
                                  </p:stCondLst>
                                  <p:childTnLst>
                                    <p:set>
                                      <p:cBhvr>
                                        <p:cTn id="237" dur="1" fill="hold">
                                          <p:stCondLst>
                                            <p:cond delay="0"/>
                                          </p:stCondLst>
                                        </p:cTn>
                                        <p:tgtEl>
                                          <p:spTgt spid="142"/>
                                        </p:tgtEl>
                                        <p:attrNameLst>
                                          <p:attrName>style.visibility</p:attrName>
                                        </p:attrNameLst>
                                      </p:cBhvr>
                                      <p:to>
                                        <p:strVal val="visible"/>
                                      </p:to>
                                    </p:set>
                                    <p:animEffect transition="in" filter="fade">
                                      <p:cBhvr>
                                        <p:cTn id="238" dur="100"/>
                                        <p:tgtEl>
                                          <p:spTgt spid="142"/>
                                        </p:tgtEl>
                                      </p:cBhvr>
                                    </p:animEffect>
                                  </p:childTnLst>
                                </p:cTn>
                              </p:par>
                            </p:childTnLst>
                          </p:cTn>
                        </p:par>
                        <p:par>
                          <p:cTn id="239" fill="hold">
                            <p:stCondLst>
                              <p:cond delay="5900"/>
                            </p:stCondLst>
                            <p:childTnLst>
                              <p:par>
                                <p:cTn id="240" presetID="10" presetClass="entr" presetSubtype="0" fill="hold" nodeType="afterEffect">
                                  <p:stCondLst>
                                    <p:cond delay="0"/>
                                  </p:stCondLst>
                                  <p:childTnLst>
                                    <p:set>
                                      <p:cBhvr>
                                        <p:cTn id="241" dur="1" fill="hold">
                                          <p:stCondLst>
                                            <p:cond delay="0"/>
                                          </p:stCondLst>
                                        </p:cTn>
                                        <p:tgtEl>
                                          <p:spTgt spid="143"/>
                                        </p:tgtEl>
                                        <p:attrNameLst>
                                          <p:attrName>style.visibility</p:attrName>
                                        </p:attrNameLst>
                                      </p:cBhvr>
                                      <p:to>
                                        <p:strVal val="visible"/>
                                      </p:to>
                                    </p:set>
                                    <p:animEffect transition="in" filter="fade">
                                      <p:cBhvr>
                                        <p:cTn id="242" dur="100"/>
                                        <p:tgtEl>
                                          <p:spTgt spid="143"/>
                                        </p:tgtEl>
                                      </p:cBhvr>
                                    </p:animEffect>
                                  </p:childTnLst>
                                </p:cTn>
                              </p:par>
                            </p:childTnLst>
                          </p:cTn>
                        </p:par>
                        <p:par>
                          <p:cTn id="243" fill="hold">
                            <p:stCondLst>
                              <p:cond delay="6000"/>
                            </p:stCondLst>
                            <p:childTnLst>
                              <p:par>
                                <p:cTn id="244" presetID="10" presetClass="entr" presetSubtype="0" fill="hold" nodeType="afterEffect">
                                  <p:stCondLst>
                                    <p:cond delay="0"/>
                                  </p:stCondLst>
                                  <p:childTnLst>
                                    <p:set>
                                      <p:cBhvr>
                                        <p:cTn id="245" dur="1" fill="hold">
                                          <p:stCondLst>
                                            <p:cond delay="0"/>
                                          </p:stCondLst>
                                        </p:cTn>
                                        <p:tgtEl>
                                          <p:spTgt spid="170"/>
                                        </p:tgtEl>
                                        <p:attrNameLst>
                                          <p:attrName>style.visibility</p:attrName>
                                        </p:attrNameLst>
                                      </p:cBhvr>
                                      <p:to>
                                        <p:strVal val="visible"/>
                                      </p:to>
                                    </p:set>
                                    <p:animEffect transition="in" filter="fade">
                                      <p:cBhvr>
                                        <p:cTn id="246" dur="100"/>
                                        <p:tgtEl>
                                          <p:spTgt spid="170"/>
                                        </p:tgtEl>
                                      </p:cBhvr>
                                    </p:animEffect>
                                  </p:childTnLst>
                                </p:cTn>
                              </p:par>
                            </p:childTnLst>
                          </p:cTn>
                        </p:par>
                        <p:par>
                          <p:cTn id="247" fill="hold">
                            <p:stCondLst>
                              <p:cond delay="6100"/>
                            </p:stCondLst>
                            <p:childTnLst>
                              <p:par>
                                <p:cTn id="248" presetID="10" presetClass="entr" presetSubtype="0" fill="hold" nodeType="after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100"/>
                                        <p:tgtEl>
                                          <p:spTgt spid="139"/>
                                        </p:tgtEl>
                                      </p:cBhvr>
                                    </p:animEffect>
                                  </p:childTnLst>
                                </p:cTn>
                              </p:par>
                            </p:childTnLst>
                          </p:cTn>
                        </p:par>
                        <p:par>
                          <p:cTn id="251" fill="hold">
                            <p:stCondLst>
                              <p:cond delay="6200"/>
                            </p:stCondLst>
                            <p:childTnLst>
                              <p:par>
                                <p:cTn id="252" presetID="10" presetClass="entr" presetSubtype="0" fill="hold" nodeType="afterEffect">
                                  <p:stCondLst>
                                    <p:cond delay="0"/>
                                  </p:stCondLst>
                                  <p:childTnLst>
                                    <p:set>
                                      <p:cBhvr>
                                        <p:cTn id="253" dur="1" fill="hold">
                                          <p:stCondLst>
                                            <p:cond delay="0"/>
                                          </p:stCondLst>
                                        </p:cTn>
                                        <p:tgtEl>
                                          <p:spTgt spid="148"/>
                                        </p:tgtEl>
                                        <p:attrNameLst>
                                          <p:attrName>style.visibility</p:attrName>
                                        </p:attrNameLst>
                                      </p:cBhvr>
                                      <p:to>
                                        <p:strVal val="visible"/>
                                      </p:to>
                                    </p:set>
                                    <p:animEffect transition="in" filter="fade">
                                      <p:cBhvr>
                                        <p:cTn id="254" dur="100"/>
                                        <p:tgtEl>
                                          <p:spTgt spid="148"/>
                                        </p:tgtEl>
                                      </p:cBhvr>
                                    </p:animEffect>
                                  </p:childTnLst>
                                </p:cTn>
                              </p:par>
                            </p:childTnLst>
                          </p:cTn>
                        </p:par>
                        <p:par>
                          <p:cTn id="255" fill="hold">
                            <p:stCondLst>
                              <p:cond delay="6300"/>
                            </p:stCondLst>
                            <p:childTnLst>
                              <p:par>
                                <p:cTn id="256" presetID="10" presetClass="entr" presetSubtype="0" fill="hold" nodeType="afterEffect">
                                  <p:stCondLst>
                                    <p:cond delay="0"/>
                                  </p:stCondLst>
                                  <p:childTnLst>
                                    <p:set>
                                      <p:cBhvr>
                                        <p:cTn id="257" dur="1" fill="hold">
                                          <p:stCondLst>
                                            <p:cond delay="0"/>
                                          </p:stCondLst>
                                        </p:cTn>
                                        <p:tgtEl>
                                          <p:spTgt spid="166"/>
                                        </p:tgtEl>
                                        <p:attrNameLst>
                                          <p:attrName>style.visibility</p:attrName>
                                        </p:attrNameLst>
                                      </p:cBhvr>
                                      <p:to>
                                        <p:strVal val="visible"/>
                                      </p:to>
                                    </p:set>
                                    <p:animEffect transition="in" filter="fade">
                                      <p:cBhvr>
                                        <p:cTn id="258" dur="100"/>
                                        <p:tgtEl>
                                          <p:spTgt spid="166"/>
                                        </p:tgtEl>
                                      </p:cBhvr>
                                    </p:animEffect>
                                  </p:childTnLst>
                                </p:cTn>
                              </p:par>
                            </p:childTnLst>
                          </p:cTn>
                        </p:par>
                        <p:par>
                          <p:cTn id="259" fill="hold">
                            <p:stCondLst>
                              <p:cond delay="6400"/>
                            </p:stCondLst>
                            <p:childTnLst>
                              <p:par>
                                <p:cTn id="260" presetID="10" presetClass="entr" presetSubtype="0" fill="hold" nodeType="afterEffect">
                                  <p:stCondLst>
                                    <p:cond delay="0"/>
                                  </p:stCondLst>
                                  <p:childTnLst>
                                    <p:set>
                                      <p:cBhvr>
                                        <p:cTn id="261" dur="1" fill="hold">
                                          <p:stCondLst>
                                            <p:cond delay="0"/>
                                          </p:stCondLst>
                                        </p:cTn>
                                        <p:tgtEl>
                                          <p:spTgt spid="171"/>
                                        </p:tgtEl>
                                        <p:attrNameLst>
                                          <p:attrName>style.visibility</p:attrName>
                                        </p:attrNameLst>
                                      </p:cBhvr>
                                      <p:to>
                                        <p:strVal val="visible"/>
                                      </p:to>
                                    </p:set>
                                    <p:animEffect transition="in" filter="fade">
                                      <p:cBhvr>
                                        <p:cTn id="262" dur="100"/>
                                        <p:tgtEl>
                                          <p:spTgt spid="171"/>
                                        </p:tgtEl>
                                      </p:cBhvr>
                                    </p:animEffect>
                                  </p:childTnLst>
                                </p:cTn>
                              </p:par>
                            </p:childTnLst>
                          </p:cTn>
                        </p:par>
                        <p:par>
                          <p:cTn id="263" fill="hold">
                            <p:stCondLst>
                              <p:cond delay="6500"/>
                            </p:stCondLst>
                            <p:childTnLst>
                              <p:par>
                                <p:cTn id="264" presetID="10" presetClass="entr" presetSubtype="0" fill="hold" nodeType="afterEffect">
                                  <p:stCondLst>
                                    <p:cond delay="0"/>
                                  </p:stCondLst>
                                  <p:childTnLst>
                                    <p:set>
                                      <p:cBhvr>
                                        <p:cTn id="265" dur="1" fill="hold">
                                          <p:stCondLst>
                                            <p:cond delay="0"/>
                                          </p:stCondLst>
                                        </p:cTn>
                                        <p:tgtEl>
                                          <p:spTgt spid="165"/>
                                        </p:tgtEl>
                                        <p:attrNameLst>
                                          <p:attrName>style.visibility</p:attrName>
                                        </p:attrNameLst>
                                      </p:cBhvr>
                                      <p:to>
                                        <p:strVal val="visible"/>
                                      </p:to>
                                    </p:set>
                                    <p:animEffect transition="in" filter="fade">
                                      <p:cBhvr>
                                        <p:cTn id="266" dur="100"/>
                                        <p:tgtEl>
                                          <p:spTgt spid="165"/>
                                        </p:tgtEl>
                                      </p:cBhvr>
                                    </p:animEffect>
                                  </p:childTnLst>
                                </p:cTn>
                              </p:par>
                            </p:childTnLst>
                          </p:cTn>
                        </p:par>
                        <p:par>
                          <p:cTn id="267" fill="hold">
                            <p:stCondLst>
                              <p:cond delay="6600"/>
                            </p:stCondLst>
                            <p:childTnLst>
                              <p:par>
                                <p:cTn id="268" presetID="10" presetClass="entr" presetSubtype="0" fill="hold" nodeType="afterEffect">
                                  <p:stCondLst>
                                    <p:cond delay="0"/>
                                  </p:stCondLst>
                                  <p:childTnLst>
                                    <p:set>
                                      <p:cBhvr>
                                        <p:cTn id="269" dur="1" fill="hold">
                                          <p:stCondLst>
                                            <p:cond delay="0"/>
                                          </p:stCondLst>
                                        </p:cTn>
                                        <p:tgtEl>
                                          <p:spTgt spid="172"/>
                                        </p:tgtEl>
                                        <p:attrNameLst>
                                          <p:attrName>style.visibility</p:attrName>
                                        </p:attrNameLst>
                                      </p:cBhvr>
                                      <p:to>
                                        <p:strVal val="visible"/>
                                      </p:to>
                                    </p:set>
                                    <p:animEffect transition="in" filter="fade">
                                      <p:cBhvr>
                                        <p:cTn id="270" dur="100"/>
                                        <p:tgtEl>
                                          <p:spTgt spid="172"/>
                                        </p:tgtEl>
                                      </p:cBhvr>
                                    </p:animEffect>
                                  </p:childTnLst>
                                </p:cTn>
                              </p:par>
                            </p:childTnLst>
                          </p:cTn>
                        </p:par>
                        <p:par>
                          <p:cTn id="271" fill="hold">
                            <p:stCondLst>
                              <p:cond delay="6700"/>
                            </p:stCondLst>
                            <p:childTnLst>
                              <p:par>
                                <p:cTn id="272" presetID="10" presetClass="entr" presetSubtype="0" fill="hold" nodeType="afterEffect">
                                  <p:stCondLst>
                                    <p:cond delay="0"/>
                                  </p:stCondLst>
                                  <p:childTnLst>
                                    <p:set>
                                      <p:cBhvr>
                                        <p:cTn id="273" dur="1" fill="hold">
                                          <p:stCondLst>
                                            <p:cond delay="0"/>
                                          </p:stCondLst>
                                        </p:cTn>
                                        <p:tgtEl>
                                          <p:spTgt spid="179"/>
                                        </p:tgtEl>
                                        <p:attrNameLst>
                                          <p:attrName>style.visibility</p:attrName>
                                        </p:attrNameLst>
                                      </p:cBhvr>
                                      <p:to>
                                        <p:strVal val="visible"/>
                                      </p:to>
                                    </p:set>
                                    <p:animEffect transition="in" filter="fade">
                                      <p:cBhvr>
                                        <p:cTn id="274"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323232"/>
        </a:solidFill>
        <a:effectLst/>
      </p:bgPr>
    </p:bg>
    <p:spTree>
      <p:nvGrpSpPr>
        <p:cNvPr id="1" name=""/>
        <p:cNvGrpSpPr/>
        <p:nvPr/>
      </p:nvGrpSpPr>
      <p:grpSpPr>
        <a:xfrm>
          <a:off x="0" y="0"/>
          <a:ext cx="0" cy="0"/>
          <a:chOff x="0" y="0"/>
          <a:chExt cx="0" cy="0"/>
        </a:xfrm>
      </p:grpSpPr>
      <p:sp>
        <p:nvSpPr>
          <p:cNvPr id="22" name="Rounded Rectangle 21"/>
          <p:cNvSpPr/>
          <p:nvPr/>
        </p:nvSpPr>
        <p:spPr bwMode="auto">
          <a:xfrm>
            <a:off x="7434676" y="1200476"/>
            <a:ext cx="4614208" cy="4614208"/>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Content Placeholder 2"/>
          <p:cNvSpPr txBox="1">
            <a:spLocks/>
          </p:cNvSpPr>
          <p:nvPr/>
        </p:nvSpPr>
        <p:spPr>
          <a:xfrm>
            <a:off x="289468" y="3014100"/>
            <a:ext cx="7548495" cy="2963604"/>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High performance provisioning of 1000+ VMs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Auto-configuration at scale</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Auto-scale based on schedule and resource metrics</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Easy updates at scale</a:t>
            </a:r>
          </a:p>
          <a:p>
            <a:pPr marL="0" indent="0" defTabSz="932324">
              <a:lnSpc>
                <a:spcPct val="100000"/>
              </a:lnSpc>
              <a:spcBef>
                <a:spcPts val="0"/>
              </a:spcBef>
              <a:spcAft>
                <a:spcPts val="1199"/>
              </a:spcAft>
              <a:buClr>
                <a:srgbClr val="FFFFFF"/>
              </a:buClr>
              <a:buNone/>
              <a:defRPr/>
            </a:pPr>
            <a:r>
              <a:rPr lang="en-US" sz="2000" dirty="0">
                <a:gradFill>
                  <a:gsLst>
                    <a:gs pos="1250">
                      <a:srgbClr val="FFFFFF"/>
                    </a:gs>
                    <a:gs pos="100000">
                      <a:srgbClr val="FFFFFF"/>
                    </a:gs>
                  </a:gsLst>
                  <a:lin ang="5400000" scaled="0"/>
                </a:gradFill>
                <a:latin typeface="Segoe UI Light"/>
                <a:cs typeface="Segoe UI Semibold" panose="020B0702040204020203" pitchFamily="34" charset="0"/>
              </a:rPr>
              <a:t>Simple Portal Integration</a:t>
            </a:r>
          </a:p>
          <a:p>
            <a:pPr marL="0" indent="0" defTabSz="932324">
              <a:lnSpc>
                <a:spcPct val="100000"/>
              </a:lnSpc>
              <a:spcBef>
                <a:spcPts val="0"/>
              </a:spcBef>
              <a:spcAft>
                <a:spcPts val="1199"/>
              </a:spcAft>
              <a:buClr>
                <a:srgbClr val="FFFFFF"/>
              </a:buClr>
              <a:buNone/>
              <a:defRPr/>
            </a:pPr>
            <a:endParaRPr lang="en-US" sz="20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262003" y="1473488"/>
            <a:ext cx="11181828"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gradFill>
                  <a:gsLst>
                    <a:gs pos="1250">
                      <a:srgbClr val="FFFFFF"/>
                    </a:gs>
                    <a:gs pos="100000">
                      <a:srgbClr val="FFFFFF"/>
                    </a:gs>
                  </a:gsLst>
                  <a:lin ang="5400000" scaled="0"/>
                </a:gradFill>
                <a:latin typeface="Segoe UI Light"/>
              </a:rPr>
              <a:t>VM Scale Sets</a:t>
            </a:r>
          </a:p>
        </p:txBody>
      </p:sp>
      <p:sp>
        <p:nvSpPr>
          <p:cNvPr id="6" name="AutoShape 3"/>
          <p:cNvSpPr>
            <a:spLocks noChangeAspect="1" noChangeArrowheads="1" noTextEdit="1"/>
          </p:cNvSpPr>
          <p:nvPr/>
        </p:nvSpPr>
        <p:spPr bwMode="auto">
          <a:xfrm>
            <a:off x="8100746" y="957625"/>
            <a:ext cx="4044377" cy="3828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a:solidFill>
                <a:sysClr val="windowText" lastClr="000000"/>
              </a:solidFill>
              <a:latin typeface="Segoe UI" panose="020B0502040204020203" pitchFamily="34" charset="0"/>
              <a:ea typeface="MS PGothic" panose="020B0600070205080204" pitchFamily="34" charset="-128"/>
            </a:endParaRPr>
          </a:p>
        </p:txBody>
      </p:sp>
      <p:sp>
        <p:nvSpPr>
          <p:cNvPr id="7" name="Freeform 5"/>
          <p:cNvSpPr>
            <a:spLocks/>
          </p:cNvSpPr>
          <p:nvPr/>
        </p:nvSpPr>
        <p:spPr bwMode="auto">
          <a:xfrm>
            <a:off x="7860302" y="624033"/>
            <a:ext cx="3704215" cy="224784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ysClr val="windowText" lastClr="000000"/>
              </a:solidFill>
              <a:latin typeface="Segoe UI" panose="020B0502040204020203" pitchFamily="34" charset="0"/>
              <a:ea typeface="MS PGothic" panose="020B0600070205080204" pitchFamily="34" charset="-128"/>
            </a:endParaRPr>
          </a:p>
        </p:txBody>
      </p:sp>
      <p:pic>
        <p:nvPicPr>
          <p:cNvPr id="34" name="Picture 3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776372" y="1982287"/>
            <a:ext cx="1930815" cy="1779180"/>
          </a:xfrm>
          <a:prstGeom prst="rect">
            <a:avLst/>
          </a:prstGeom>
        </p:spPr>
      </p:pic>
      <p:pic>
        <p:nvPicPr>
          <p:cNvPr id="35" name="Picture 3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8890" y="3788764"/>
            <a:ext cx="1050383" cy="967892"/>
          </a:xfrm>
          <a:prstGeom prst="rect">
            <a:avLst/>
          </a:prstGeom>
        </p:spPr>
      </p:pic>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026" y="3788763"/>
            <a:ext cx="1050383" cy="967892"/>
          </a:xfrm>
          <a:prstGeom prst="rect">
            <a:avLst/>
          </a:prstGeom>
        </p:spPr>
      </p:pic>
      <p:pic>
        <p:nvPicPr>
          <p:cNvPr id="10" name="Picture 9"/>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162" y="3789026"/>
            <a:ext cx="1050383" cy="967892"/>
          </a:xfrm>
          <a:prstGeom prst="rect">
            <a:avLst/>
          </a:prstGeom>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298" y="3775680"/>
            <a:ext cx="1050383" cy="967892"/>
          </a:xfrm>
          <a:prstGeom prst="rect">
            <a:avLst/>
          </a:prstGeom>
        </p:spPr>
      </p:pic>
      <p:pic>
        <p:nvPicPr>
          <p:cNvPr id="12" name="Picture 11"/>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7558890" y="4782553"/>
            <a:ext cx="1050383" cy="967892"/>
          </a:xfrm>
          <a:prstGeom prst="rect">
            <a:avLst/>
          </a:prstGeom>
        </p:spPr>
      </p:pic>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8662026" y="4782552"/>
            <a:ext cx="1050383" cy="967892"/>
          </a:xfrm>
          <a:prstGeom prst="rect">
            <a:avLst/>
          </a:prstGeom>
        </p:spPr>
      </p:pic>
      <p:pic>
        <p:nvPicPr>
          <p:cNvPr id="14" name="Picture 13"/>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9765162" y="4782815"/>
            <a:ext cx="1050383" cy="967892"/>
          </a:xfrm>
          <a:prstGeom prst="rect">
            <a:avLst/>
          </a:prstGeom>
        </p:spPr>
      </p:pic>
      <p:pic>
        <p:nvPicPr>
          <p:cNvPr id="15" name="Picture 14"/>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Lst>
          </a:blip>
          <a:stretch>
            <a:fillRect/>
          </a:stretch>
        </p:blipFill>
        <p:spPr>
          <a:xfrm>
            <a:off x="10868298" y="4769470"/>
            <a:ext cx="1050383" cy="967892"/>
          </a:xfrm>
          <a:prstGeom prst="rect">
            <a:avLst/>
          </a:prstGeom>
        </p:spPr>
      </p:pic>
    </p:spTree>
    <p:extLst>
      <p:ext uri="{BB962C8B-B14F-4D97-AF65-F5344CB8AC3E}">
        <p14:creationId xmlns:p14="http://schemas.microsoft.com/office/powerpoint/2010/main" val="2902312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7.96528E-7 -1.87018E-6 L -0.05285 -1.87018E-6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3.0508E-6 1.53881E-6 L -0.05284 1.53881E-6 " pathEditMode="relative" rAng="0" ptsTypes="AA">
                                      <p:cBhvr>
                                        <p:cTn id="14" dur="750" spd="-100000" fill="hold"/>
                                        <p:tgtEl>
                                          <p:spTgt spid="4"/>
                                        </p:tgtEl>
                                        <p:attrNameLst>
                                          <p:attrName>ppt_x</p:attrName>
                                          <p:attrName>ppt_y</p:attrName>
                                        </p:attrNameLst>
                                      </p:cBhvr>
                                      <p:rCtr x="-2642" y="0"/>
                                    </p:animMotion>
                                  </p:childTnLst>
                                </p:cTn>
                              </p:par>
                            </p:childTnLst>
                          </p:cTn>
                        </p:par>
                        <p:par>
                          <p:cTn id="15" fill="hold">
                            <p:stCondLst>
                              <p:cond delay="750"/>
                            </p:stCondLst>
                            <p:childTnLst>
                              <p:par>
                                <p:cTn id="16" presetID="42"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par>
                          <p:cTn id="21" fill="hold">
                            <p:stCondLst>
                              <p:cond delay="1750"/>
                            </p:stCondLst>
                            <p:childTnLst>
                              <p:par>
                                <p:cTn id="22" presetID="22" presetClass="entr" presetSubtype="4"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down)">
                                      <p:cBhvr>
                                        <p:cTn id="24" dur="300"/>
                                        <p:tgtEl>
                                          <p:spTgt spid="35"/>
                                        </p:tgtEl>
                                      </p:cBhvr>
                                    </p:animEffect>
                                  </p:childTnLst>
                                </p:cTn>
                              </p:par>
                            </p:childTnLst>
                          </p:cTn>
                        </p:par>
                        <p:par>
                          <p:cTn id="25" fill="hold">
                            <p:stCondLst>
                              <p:cond delay="2050"/>
                            </p:stCondLst>
                            <p:childTnLst>
                              <p:par>
                                <p:cTn id="26" presetID="22" presetClass="entr" presetSubtype="4"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300"/>
                                        <p:tgtEl>
                                          <p:spTgt spid="9"/>
                                        </p:tgtEl>
                                      </p:cBhvr>
                                    </p:animEffect>
                                  </p:childTnLst>
                                </p:cTn>
                              </p:par>
                            </p:childTnLst>
                          </p:cTn>
                        </p:par>
                        <p:par>
                          <p:cTn id="29" fill="hold">
                            <p:stCondLst>
                              <p:cond delay="2350"/>
                            </p:stCondLst>
                            <p:childTnLst>
                              <p:par>
                                <p:cTn id="30" presetID="22" presetClass="entr" presetSubtype="4" fill="hold"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300"/>
                                        <p:tgtEl>
                                          <p:spTgt spid="10"/>
                                        </p:tgtEl>
                                      </p:cBhvr>
                                    </p:animEffect>
                                  </p:childTnLst>
                                </p:cTn>
                              </p:par>
                            </p:childTnLst>
                          </p:cTn>
                        </p:par>
                        <p:par>
                          <p:cTn id="33" fill="hold">
                            <p:stCondLst>
                              <p:cond delay="265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300"/>
                                        <p:tgtEl>
                                          <p:spTgt spid="11"/>
                                        </p:tgtEl>
                                      </p:cBhvr>
                                    </p:animEffect>
                                  </p:childTnLst>
                                </p:cTn>
                              </p:par>
                            </p:childTnLst>
                          </p:cTn>
                        </p:par>
                        <p:par>
                          <p:cTn id="37" fill="hold">
                            <p:stCondLst>
                              <p:cond delay="2950"/>
                            </p:stCondLst>
                            <p:childTnLst>
                              <p:par>
                                <p:cTn id="38" presetID="2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300"/>
                                        <p:tgtEl>
                                          <p:spTgt spid="12"/>
                                        </p:tgtEl>
                                      </p:cBhvr>
                                    </p:animEffect>
                                  </p:childTnLst>
                                </p:cTn>
                              </p:par>
                            </p:childTnLst>
                          </p:cTn>
                        </p:par>
                        <p:par>
                          <p:cTn id="41" fill="hold">
                            <p:stCondLst>
                              <p:cond delay="3250"/>
                            </p:stCondLst>
                            <p:childTnLst>
                              <p:par>
                                <p:cTn id="42" presetID="22" presetClass="entr" presetSubtype="4" fill="hold" nodeType="after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wipe(down)">
                                      <p:cBhvr>
                                        <p:cTn id="44" dur="300"/>
                                        <p:tgtEl>
                                          <p:spTgt spid="13"/>
                                        </p:tgtEl>
                                      </p:cBhvr>
                                    </p:animEffect>
                                  </p:childTnLst>
                                </p:cTn>
                              </p:par>
                            </p:childTnLst>
                          </p:cTn>
                        </p:par>
                        <p:par>
                          <p:cTn id="45" fill="hold">
                            <p:stCondLst>
                              <p:cond delay="3550"/>
                            </p:stCondLst>
                            <p:childTnLst>
                              <p:par>
                                <p:cTn id="46" presetID="22" presetClass="entr" presetSubtype="4" fill="hold"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down)">
                                      <p:cBhvr>
                                        <p:cTn id="48" dur="300"/>
                                        <p:tgtEl>
                                          <p:spTgt spid="14"/>
                                        </p:tgtEl>
                                      </p:cBhvr>
                                    </p:animEffect>
                                  </p:childTnLst>
                                </p:cTn>
                              </p:par>
                            </p:childTnLst>
                          </p:cTn>
                        </p:par>
                        <p:par>
                          <p:cTn id="49" fill="hold">
                            <p:stCondLst>
                              <p:cond delay="3850"/>
                            </p:stCondLst>
                            <p:childTnLst>
                              <p:par>
                                <p:cTn id="50" presetID="22" presetClass="entr" presetSubtype="4"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down)">
                                      <p:cBhvr>
                                        <p:cTn id="52" dur="3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VM Scale Sets?</a:t>
            </a:r>
          </a:p>
        </p:txBody>
      </p:sp>
      <p:sp>
        <p:nvSpPr>
          <p:cNvPr id="2" name="Text Placeholder 1"/>
          <p:cNvSpPr>
            <a:spLocks noGrp="1"/>
          </p:cNvSpPr>
          <p:nvPr>
            <p:ph type="body" sz="quarter" idx="10"/>
          </p:nvPr>
        </p:nvSpPr>
        <p:spPr>
          <a:xfrm>
            <a:off x="275482" y="1213174"/>
            <a:ext cx="6628459" cy="3171865"/>
          </a:xfrm>
        </p:spPr>
        <p:txBody>
          <a:bodyPr/>
          <a:lstStyle/>
          <a:p>
            <a:pPr marL="342834" indent="-342834">
              <a:buFont typeface="Arial" panose="020B0604020202020204" pitchFamily="34" charset="0"/>
              <a:buChar char="•"/>
            </a:pPr>
            <a:r>
              <a:rPr lang="en-US" sz="2000" dirty="0"/>
              <a:t>Manually </a:t>
            </a:r>
            <a:r>
              <a:rPr lang="en-US" sz="2000" b="1" dirty="0"/>
              <a:t>scale</a:t>
            </a:r>
            <a:r>
              <a:rPr lang="en-US" sz="2000" dirty="0"/>
              <a:t> with ‘capacity’ property</a:t>
            </a:r>
          </a:p>
          <a:p>
            <a:pPr marL="342834" indent="-342834">
              <a:buFont typeface="Arial" panose="020B0604020202020204" pitchFamily="34" charset="0"/>
              <a:buChar char="•"/>
            </a:pPr>
            <a:r>
              <a:rPr lang="en-US" sz="2000" b="1" dirty="0" err="1"/>
              <a:t>Autoscale</a:t>
            </a:r>
            <a:r>
              <a:rPr lang="en-US" sz="2000" dirty="0"/>
              <a:t> with host metrics (MDM pipeline) or diagnostic extensions​</a:t>
            </a:r>
          </a:p>
          <a:p>
            <a:pPr marL="342834" indent="-342834">
              <a:buFont typeface="Arial" panose="020B0604020202020204" pitchFamily="34" charset="0"/>
              <a:buChar char="•"/>
            </a:pPr>
            <a:r>
              <a:rPr lang="en-US" sz="2000" dirty="0"/>
              <a:t>Small buy-in: Deploy/manage sets of 0-&gt;100 identically configured VMs ​</a:t>
            </a:r>
          </a:p>
          <a:p>
            <a:pPr marL="342834" indent="-342834">
              <a:buFont typeface="Arial" panose="020B0604020202020204" pitchFamily="34" charset="0"/>
              <a:buChar char="•"/>
            </a:pPr>
            <a:r>
              <a:rPr lang="en-US" sz="2000" b="1" dirty="0"/>
              <a:t>Guest OS patching</a:t>
            </a:r>
            <a:r>
              <a:rPr lang="en-US" sz="2000" dirty="0"/>
              <a:t>: Patching primitives allow manually triggered rolling upgrades​​</a:t>
            </a:r>
          </a:p>
          <a:p>
            <a:pPr marL="342834" indent="-342834">
              <a:buFont typeface="Arial" panose="020B0604020202020204" pitchFamily="34" charset="0"/>
              <a:buChar char="•"/>
            </a:pPr>
            <a:r>
              <a:rPr lang="en-US" sz="2000" b="1" dirty="0"/>
              <a:t>High-availability</a:t>
            </a:r>
            <a:r>
              <a:rPr lang="en-US" sz="2000" dirty="0"/>
              <a:t> – implicit availability set with 5 FDs/5 UDs​</a:t>
            </a:r>
            <a:endParaRPr lang="en-US" sz="1800" dirty="0"/>
          </a:p>
          <a:p>
            <a:pPr marL="399973" lvl="1" indent="-171417">
              <a:buFont typeface="Arial" panose="020B0604020202020204" pitchFamily="34" charset="0"/>
              <a:buChar char="•"/>
            </a:pPr>
            <a:endParaRPr lang="en-US" sz="1099" dirty="0"/>
          </a:p>
        </p:txBody>
      </p:sp>
      <p:sp>
        <p:nvSpPr>
          <p:cNvPr id="5" name="Rectangle 4"/>
          <p:cNvSpPr/>
          <p:nvPr/>
        </p:nvSpPr>
        <p:spPr>
          <a:xfrm>
            <a:off x="275482" y="4411532"/>
            <a:ext cx="11049798" cy="1600908"/>
          </a:xfrm>
          <a:prstGeom prst="rect">
            <a:avLst/>
          </a:prstGeom>
        </p:spPr>
        <p:txBody>
          <a:bodyPr wrap="square">
            <a:spAutoFit/>
          </a:bodyPr>
          <a:lstStyle/>
          <a:p>
            <a:pPr defTabSz="932563"/>
            <a:r>
              <a:rPr lang="en-US" sz="2400" b="1" dirty="0">
                <a:gradFill>
                  <a:gsLst>
                    <a:gs pos="1250">
                      <a:srgbClr val="353535"/>
                    </a:gs>
                    <a:gs pos="100000">
                      <a:srgbClr val="353535"/>
                    </a:gs>
                  </a:gsLst>
                  <a:lin ang="5400000" scaled="0"/>
                </a:gradFill>
                <a:latin typeface="Segoe UI Light"/>
              </a:rPr>
              <a:t>Availability Sets vs Scale Sets</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Avail Set: Multiple different VMs (image, size, </a:t>
            </a:r>
            <a:r>
              <a:rPr lang="en-US" sz="2400" dirty="0" err="1">
                <a:gradFill>
                  <a:gsLst>
                    <a:gs pos="1250">
                      <a:srgbClr val="353535"/>
                    </a:gs>
                    <a:gs pos="100000">
                      <a:srgbClr val="353535"/>
                    </a:gs>
                  </a:gsLst>
                  <a:lin ang="5400000" scaled="0"/>
                </a:gradFill>
                <a:latin typeface="Segoe UI Light"/>
              </a:rPr>
              <a:t>etc</a:t>
            </a:r>
            <a:r>
              <a:rPr lang="en-US" sz="2400" dirty="0">
                <a:gradFill>
                  <a:gsLst>
                    <a:gs pos="1250">
                      <a:srgbClr val="353535"/>
                    </a:gs>
                    <a:gs pos="100000">
                      <a:srgbClr val="353535"/>
                    </a:gs>
                  </a:gsLst>
                  <a:lin ang="5400000" scaled="0"/>
                </a:gradFill>
                <a:latin typeface="Segoe UI Light"/>
              </a:rPr>
              <a:t>); managed separately</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Large count of the same VMs; managed together</a:t>
            </a:r>
          </a:p>
          <a:p>
            <a:pPr marL="285695" indent="-285695" defTabSz="932563">
              <a:buFont typeface="Arial" panose="020B0604020202020204" pitchFamily="34" charset="0"/>
              <a:buChar char="•"/>
            </a:pPr>
            <a:r>
              <a:rPr lang="en-US" sz="2400" dirty="0">
                <a:gradFill>
                  <a:gsLst>
                    <a:gs pos="1250">
                      <a:srgbClr val="353535"/>
                    </a:gs>
                    <a:gs pos="100000">
                      <a:srgbClr val="353535"/>
                    </a:gs>
                  </a:gsLst>
                  <a:lin ang="5400000" scaled="0"/>
                </a:gradFill>
                <a:latin typeface="Segoe UI Light"/>
              </a:rPr>
              <a:t>Scale set: Reliable rapid provisioning and scale utilizing similarity of the VMs</a:t>
            </a:r>
          </a:p>
        </p:txBody>
      </p:sp>
      <p:pic>
        <p:nvPicPr>
          <p:cNvPr id="7" name="Picture 6">
            <a:extLst>
              <a:ext uri="{FF2B5EF4-FFF2-40B4-BE49-F238E27FC236}">
                <a16:creationId xmlns:a16="http://schemas.microsoft.com/office/drawing/2014/main" id="{D0AB1631-C294-4DC1-9825-86DF7A64B899}"/>
              </a:ext>
            </a:extLst>
          </p:cNvPr>
          <p:cNvPicPr>
            <a:picLocks noChangeAspect="1"/>
          </p:cNvPicPr>
          <p:nvPr/>
        </p:nvPicPr>
        <p:blipFill>
          <a:blip r:embed="rId3"/>
          <a:stretch>
            <a:fillRect/>
          </a:stretch>
        </p:blipFill>
        <p:spPr>
          <a:xfrm>
            <a:off x="6751562" y="308406"/>
            <a:ext cx="5919396" cy="3787153"/>
          </a:xfrm>
          <a:prstGeom prst="rect">
            <a:avLst/>
          </a:prstGeom>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57124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hidden="1"/>
          <p:cNvGrpSpPr/>
          <p:nvPr/>
        </p:nvGrpSpPr>
        <p:grpSpPr>
          <a:xfrm>
            <a:off x="-8078634" y="-3620264"/>
            <a:ext cx="6042609" cy="1829926"/>
            <a:chOff x="688527" y="-2216605"/>
            <a:chExt cx="5925505" cy="1794463"/>
          </a:xfrm>
        </p:grpSpPr>
        <p:grpSp>
          <p:nvGrpSpPr>
            <p:cNvPr id="3" name="Group 2"/>
            <p:cNvGrpSpPr/>
            <p:nvPr/>
          </p:nvGrpSpPr>
          <p:grpSpPr>
            <a:xfrm>
              <a:off x="4785232" y="-1245102"/>
              <a:ext cx="1828800" cy="822960"/>
              <a:chOff x="8153068" y="-1245102"/>
              <a:chExt cx="1828800" cy="822960"/>
            </a:xfrm>
          </p:grpSpPr>
          <p:sp>
            <p:nvSpPr>
              <p:cNvPr id="23" name="Rectangle 22"/>
              <p:cNvSpPr/>
              <p:nvPr/>
            </p:nvSpPr>
            <p:spPr bwMode="auto">
              <a:xfrm>
                <a:off x="815306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Azure</a:t>
                </a:r>
              </a:p>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functions</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0326" y="-1045357"/>
                <a:ext cx="474228" cy="407836"/>
              </a:xfrm>
              <a:prstGeom prst="rect">
                <a:avLst/>
              </a:prstGeom>
            </p:spPr>
          </p:pic>
        </p:grpSp>
        <p:grpSp>
          <p:nvGrpSpPr>
            <p:cNvPr id="7" name="Group 6"/>
            <p:cNvGrpSpPr/>
            <p:nvPr/>
          </p:nvGrpSpPr>
          <p:grpSpPr>
            <a:xfrm>
              <a:off x="688527" y="-2216605"/>
              <a:ext cx="1828800" cy="822960"/>
              <a:chOff x="688527" y="-2216605"/>
              <a:chExt cx="1828800" cy="822960"/>
            </a:xfrm>
          </p:grpSpPr>
          <p:sp>
            <p:nvSpPr>
              <p:cNvPr id="17" name="Rectangle 16"/>
              <p:cNvSpPr/>
              <p:nvPr/>
            </p:nvSpPr>
            <p:spPr bwMode="auto">
              <a:xfrm>
                <a:off x="688527"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APIM</a:t>
                </a:r>
              </a:p>
            </p:txBody>
          </p:sp>
          <p:pic>
            <p:nvPicPr>
              <p:cNvPr id="25" name="Picture 2" descr="https://az213233.vo.msecnd.net/Content/6.0.00298.4.160413-1548/ApiManagement/Images/ApiManagement.png"/>
              <p:cNvPicPr>
                <a:picLocks noChangeAspect="1" noChangeArrowheads="1"/>
              </p:cNvPicPr>
              <p:nvPr/>
            </p:nvPicPr>
            <p:blipFill rotWithShape="1">
              <a:blip r:embed="rId4">
                <a:extLst>
                  <a:ext uri="{28A0092B-C50C-407E-A947-70E740481C1C}">
                    <a14:useLocalDpi xmlns:a14="http://schemas.microsoft.com/office/drawing/2010/main" val="0"/>
                  </a:ext>
                </a:extLst>
              </a:blip>
              <a:srcRect l="49976" t="-11700"/>
              <a:stretch/>
            </p:blipFill>
            <p:spPr bwMode="auto">
              <a:xfrm>
                <a:off x="837578" y="-2154255"/>
                <a:ext cx="538003" cy="6170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2748488" y="-1245102"/>
              <a:ext cx="1828800" cy="822960"/>
              <a:chOff x="3396188" y="-1245102"/>
              <a:chExt cx="1828800" cy="822960"/>
            </a:xfrm>
          </p:grpSpPr>
          <p:sp>
            <p:nvSpPr>
              <p:cNvPr id="22" name="Rectangle 21"/>
              <p:cNvSpPr/>
              <p:nvPr/>
            </p:nvSpPr>
            <p:spPr bwMode="auto">
              <a:xfrm>
                <a:off x="3396188"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978" tIns="146262" rIns="0" bIns="146262" numCol="1" spcCol="0" rtlCol="0" fromWordArt="0" anchor="t" anchorCtr="0" forceAA="0" compatLnSpc="1">
                <a:prstTxWarp prst="textNoShape">
                  <a:avLst/>
                </a:prstTxWarp>
                <a:noAutofit/>
              </a:bodyPr>
              <a:lstStyle/>
              <a:p>
                <a:pPr defTabSz="914049">
                  <a:defRPr/>
                </a:pP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Notification </a:t>
                </a:r>
                <a:b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spc="-2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hubs</a:t>
                </a:r>
              </a:p>
            </p:txBody>
          </p:sp>
          <p:pic>
            <p:nvPicPr>
              <p:cNvPr id="26" name="Picture 2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31274" y="-1087597"/>
                <a:ext cx="508831" cy="506193"/>
              </a:xfrm>
              <a:prstGeom prst="rect">
                <a:avLst/>
              </a:prstGeom>
            </p:spPr>
          </p:pic>
        </p:grpSp>
        <p:grpSp>
          <p:nvGrpSpPr>
            <p:cNvPr id="5" name="Group 4"/>
            <p:cNvGrpSpPr/>
            <p:nvPr/>
          </p:nvGrpSpPr>
          <p:grpSpPr>
            <a:xfrm>
              <a:off x="2748488" y="-2216605"/>
              <a:ext cx="1828800" cy="822960"/>
              <a:chOff x="3396188" y="-2216605"/>
              <a:chExt cx="1828800" cy="822960"/>
            </a:xfrm>
          </p:grpSpPr>
          <p:sp>
            <p:nvSpPr>
              <p:cNvPr id="18" name="Rectangle 17"/>
              <p:cNvSpPr/>
              <p:nvPr/>
            </p:nvSpPr>
            <p:spPr bwMode="auto">
              <a:xfrm>
                <a:off x="339618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Mobile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28" name="Picture 27"/>
              <p:cNvPicPr>
                <a:picLocks noChangeAspect="1"/>
              </p:cNvPicPr>
              <p:nvPr/>
            </p:nvPicPr>
            <p:blipFill>
              <a:blip r:embed="rId6"/>
              <a:stretch>
                <a:fillRect/>
              </a:stretch>
            </p:blipFill>
            <p:spPr>
              <a:xfrm>
                <a:off x="3604132" y="-2075453"/>
                <a:ext cx="366268" cy="525923"/>
              </a:xfrm>
              <a:prstGeom prst="rect">
                <a:avLst/>
              </a:prstGeom>
            </p:spPr>
          </p:pic>
        </p:grpSp>
        <p:grpSp>
          <p:nvGrpSpPr>
            <p:cNvPr id="8" name="Group 7"/>
            <p:cNvGrpSpPr/>
            <p:nvPr/>
          </p:nvGrpSpPr>
          <p:grpSpPr>
            <a:xfrm>
              <a:off x="688527" y="-1245102"/>
              <a:ext cx="1828800" cy="822960"/>
              <a:chOff x="688527" y="-1245102"/>
              <a:chExt cx="1828800" cy="822960"/>
            </a:xfrm>
          </p:grpSpPr>
          <p:sp>
            <p:nvSpPr>
              <p:cNvPr id="21" name="Rectangle 20"/>
              <p:cNvSpPr/>
              <p:nvPr/>
            </p:nvSpPr>
            <p:spPr bwMode="auto">
              <a:xfrm>
                <a:off x="688527" y="-1245102"/>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224"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API apps</a:t>
                </a:r>
              </a:p>
            </p:txBody>
          </p:sp>
          <p:pic>
            <p:nvPicPr>
              <p:cNvPr id="29" name="Picture 2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7578" y="-1074798"/>
                <a:ext cx="492704" cy="493394"/>
              </a:xfrm>
              <a:prstGeom prst="rect">
                <a:avLst/>
              </a:prstGeom>
              <a:noFill/>
            </p:spPr>
          </p:pic>
        </p:grpSp>
        <p:grpSp>
          <p:nvGrpSpPr>
            <p:cNvPr id="4" name="Group 3"/>
            <p:cNvGrpSpPr/>
            <p:nvPr/>
          </p:nvGrpSpPr>
          <p:grpSpPr>
            <a:xfrm>
              <a:off x="4785232" y="-2216605"/>
              <a:ext cx="1828800" cy="822960"/>
              <a:chOff x="8153068" y="-2216605"/>
              <a:chExt cx="1828800" cy="822960"/>
            </a:xfrm>
          </p:grpSpPr>
          <p:sp>
            <p:nvSpPr>
              <p:cNvPr id="19" name="Rectangle 18"/>
              <p:cNvSpPr/>
              <p:nvPr/>
            </p:nvSpPr>
            <p:spPr bwMode="auto">
              <a:xfrm>
                <a:off x="8153068" y="-2216605"/>
                <a:ext cx="1828800" cy="8229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601" tIns="146262" rIns="0" bIns="146262" numCol="1" spcCol="0" rtlCol="0" fromWordArt="0" anchor="t" anchorCtr="0" forceAA="0" compatLnSpc="1">
                <a:prstTxWarp prst="textNoShape">
                  <a:avLst/>
                </a:prstTxWarp>
                <a:noAutofit/>
              </a:bodyPr>
              <a:lstStyle/>
              <a:p>
                <a:pPr defTabSz="914049">
                  <a:defRPr/>
                </a:pP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Logic </a:t>
                </a:r>
                <a:b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br>
                <a:r>
                  <a:rPr lang="en-US" sz="1632" kern="0" dirty="0">
                    <a:gradFill>
                      <a:gsLst>
                        <a:gs pos="9023">
                          <a:srgbClr val="FFFFFF"/>
                        </a:gs>
                        <a:gs pos="20301">
                          <a:srgbClr val="FFFFFF"/>
                        </a:gs>
                      </a:gsLst>
                      <a:lin ang="5400000" scaled="1"/>
                    </a:gradFill>
                    <a:latin typeface="Segoe UI" panose="020B0502040204020203" pitchFamily="34" charset="0"/>
                    <a:cs typeface="Segoe UI" panose="020B0502040204020203" pitchFamily="34" charset="0"/>
                  </a:rPr>
                  <a:t>apps</a:t>
                </a:r>
              </a:p>
            </p:txBody>
          </p:sp>
          <p:pic>
            <p:nvPicPr>
              <p:cNvPr id="31" name="Picture 30"/>
              <p:cNvPicPr>
                <a:picLocks noChangeAspect="1"/>
              </p:cNvPicPr>
              <p:nvPr/>
            </p:nvPicPr>
            <p:blipFill>
              <a:blip r:embed="rId8"/>
              <a:stretch>
                <a:fillRect/>
              </a:stretch>
            </p:blipFill>
            <p:spPr>
              <a:xfrm>
                <a:off x="8319436" y="-2043984"/>
                <a:ext cx="435118" cy="434630"/>
              </a:xfrm>
              <a:prstGeom prst="rect">
                <a:avLst/>
              </a:prstGeom>
            </p:spPr>
          </p:pic>
        </p:grpSp>
      </p:grpSp>
      <p:sp>
        <p:nvSpPr>
          <p:cNvPr id="38" name="Text Placeholder 5"/>
          <p:cNvSpPr txBox="1">
            <a:spLocks/>
          </p:cNvSpPr>
          <p:nvPr/>
        </p:nvSpPr>
        <p:spPr>
          <a:xfrm>
            <a:off x="4389697" y="1592533"/>
            <a:ext cx="6819771" cy="3114234"/>
          </a:xfrm>
          <a:prstGeom prst="rect">
            <a:avLst/>
          </a:prstGeom>
        </p:spPr>
        <p:txBody>
          <a:bodyPr vert="horz" wrap="square" lIns="182828" tIns="146262" rIns="182828" bIns="146262" rtlCol="0">
            <a:sp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2800" kern="1200" spc="0" baseline="0">
                <a:gradFill>
                  <a:gsLst>
                    <a:gs pos="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384">
              <a:spcBef>
                <a:spcPts val="1224"/>
              </a:spcBef>
              <a:defRPr/>
            </a:pPr>
            <a:r>
              <a:rPr lang="en-US" sz="2400" dirty="0">
                <a:solidFill>
                  <a:srgbClr val="353535"/>
                </a:solidFill>
                <a:latin typeface="Segoe UI Light"/>
                <a:cs typeface="Segoe UI Semibold" panose="020B0702040204020203" pitchFamily="34" charset="0"/>
              </a:rPr>
              <a:t>Compute pools for job processing</a:t>
            </a:r>
          </a:p>
          <a:p>
            <a:pPr defTabSz="932384">
              <a:spcBef>
                <a:spcPts val="1224"/>
              </a:spcBef>
              <a:defRPr/>
            </a:pPr>
            <a:r>
              <a:rPr lang="en-US" sz="2400" dirty="0">
                <a:solidFill>
                  <a:srgbClr val="353535"/>
                </a:solidFill>
                <a:latin typeface="Segoe UI Light"/>
                <a:cs typeface="Segoe UI Semibold" panose="020B0702040204020203" pitchFamily="34" charset="0"/>
              </a:rPr>
              <a:t>Automatic scaling and regional coverage</a:t>
            </a:r>
          </a:p>
          <a:p>
            <a:pPr defTabSz="932384">
              <a:spcBef>
                <a:spcPts val="1224"/>
              </a:spcBef>
              <a:defRPr/>
            </a:pPr>
            <a:r>
              <a:rPr lang="en-US" sz="2400" dirty="0">
                <a:solidFill>
                  <a:srgbClr val="353535"/>
                </a:solidFill>
                <a:latin typeface="Segoe UI Light"/>
                <a:cs typeface="Segoe UI Semibold" panose="020B0702040204020203" pitchFamily="34" charset="0"/>
              </a:rPr>
              <a:t>Linux and Windows</a:t>
            </a:r>
          </a:p>
          <a:p>
            <a:pPr defTabSz="932384">
              <a:spcBef>
                <a:spcPts val="1224"/>
              </a:spcBef>
              <a:defRPr/>
            </a:pPr>
            <a:r>
              <a:rPr lang="en-US" sz="2400" dirty="0">
                <a:solidFill>
                  <a:srgbClr val="353535"/>
                </a:solidFill>
                <a:latin typeface="Segoe UI Light"/>
                <a:cs typeface="Segoe UI Semibold" panose="020B0702040204020203" pitchFamily="34" charset="0"/>
              </a:rPr>
              <a:t>Automatically recover failed tasks</a:t>
            </a:r>
          </a:p>
          <a:p>
            <a:pPr defTabSz="932384">
              <a:spcBef>
                <a:spcPts val="1224"/>
              </a:spcBef>
              <a:defRPr/>
            </a:pPr>
            <a:r>
              <a:rPr lang="en-US" sz="2400" dirty="0" err="1">
                <a:solidFill>
                  <a:srgbClr val="353535"/>
                </a:solidFill>
                <a:latin typeface="Segoe UI Light"/>
                <a:cs typeface="Segoe UI Semibold" panose="020B0702040204020203" pitchFamily="34" charset="0"/>
              </a:rPr>
              <a:t>Input/Output</a:t>
            </a:r>
            <a:r>
              <a:rPr lang="en-US" sz="2400" dirty="0">
                <a:solidFill>
                  <a:srgbClr val="353535"/>
                </a:solidFill>
                <a:latin typeface="Segoe UI Light"/>
                <a:cs typeface="Segoe UI Semibold" panose="020B0702040204020203" pitchFamily="34" charset="0"/>
              </a:rPr>
              <a:t> handling</a:t>
            </a:r>
          </a:p>
          <a:p>
            <a:pPr defTabSz="932384">
              <a:spcBef>
                <a:spcPts val="1224"/>
              </a:spcBef>
              <a:defRPr/>
            </a:pPr>
            <a:r>
              <a:rPr lang="en-US" sz="2400" dirty="0">
                <a:solidFill>
                  <a:srgbClr val="353535"/>
                </a:solidFill>
                <a:latin typeface="Segoe UI Light"/>
                <a:cs typeface="Segoe UI Semibold" panose="020B0702040204020203" pitchFamily="34" charset="0"/>
              </a:rPr>
              <a:t>Low-</a:t>
            </a:r>
            <a:r>
              <a:rPr lang="en-US" sz="2400" dirty="0" err="1">
                <a:solidFill>
                  <a:srgbClr val="353535"/>
                </a:solidFill>
                <a:latin typeface="Segoe UI Light"/>
                <a:cs typeface="Segoe UI Semibold" panose="020B0702040204020203" pitchFamily="34" charset="0"/>
              </a:rPr>
              <a:t>Pri</a:t>
            </a:r>
            <a:r>
              <a:rPr lang="en-US" sz="2400" dirty="0">
                <a:solidFill>
                  <a:srgbClr val="353535"/>
                </a:solidFill>
                <a:latin typeface="Segoe UI Light"/>
                <a:cs typeface="Segoe UI Semibold" panose="020B0702040204020203" pitchFamily="34" charset="0"/>
              </a:rPr>
              <a:t> (discounted) option</a:t>
            </a:r>
          </a:p>
        </p:txBody>
      </p:sp>
      <p:pic>
        <p:nvPicPr>
          <p:cNvPr id="39" name="Picture 38"/>
          <p:cNvPicPr>
            <a:picLocks noChangeAspect="1"/>
          </p:cNvPicPr>
          <p:nvPr/>
        </p:nvPicPr>
        <p:blipFill>
          <a:blip r:embed="rId9"/>
          <a:stretch>
            <a:fillRect/>
          </a:stretch>
        </p:blipFill>
        <p:spPr>
          <a:xfrm>
            <a:off x="143371" y="1147995"/>
            <a:ext cx="3690359" cy="4483881"/>
          </a:xfrm>
          <a:prstGeom prst="rect">
            <a:avLst/>
          </a:prstGeom>
        </p:spPr>
      </p:pic>
      <p:sp>
        <p:nvSpPr>
          <p:cNvPr id="2" name="Title 1">
            <a:extLst>
              <a:ext uri="{FF2B5EF4-FFF2-40B4-BE49-F238E27FC236}">
                <a16:creationId xmlns:a16="http://schemas.microsoft.com/office/drawing/2014/main" id="{D67D1655-C74A-4B5C-B045-AA74BB263FE2}"/>
              </a:ext>
            </a:extLst>
          </p:cNvPr>
          <p:cNvSpPr>
            <a:spLocks noGrp="1"/>
          </p:cNvSpPr>
          <p:nvPr>
            <p:ph type="title"/>
          </p:nvPr>
        </p:nvSpPr>
        <p:spPr/>
        <p:txBody>
          <a:bodyPr/>
          <a:lstStyle/>
          <a:p>
            <a:r>
              <a:rPr lang="en-US" dirty="0">
                <a:solidFill>
                  <a:schemeClr val="tx1"/>
                </a:solidFill>
              </a:rPr>
              <a:t>Azure Batch</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252351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41992" y="1837077"/>
            <a:ext cx="7548495" cy="1896332"/>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Standard Docker tooling and API support</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Streamlined provisioning of DCOS and Docker Swarm</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Azure and Azure Stack</a:t>
            </a:r>
          </a:p>
        </p:txBody>
      </p:sp>
      <p:sp>
        <p:nvSpPr>
          <p:cNvPr id="5" name="Title 1"/>
          <p:cNvSpPr txBox="1">
            <a:spLocks/>
          </p:cNvSpPr>
          <p:nvPr/>
        </p:nvSpPr>
        <p:spPr>
          <a:xfrm>
            <a:off x="169351" y="-360222"/>
            <a:ext cx="66744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solidFill>
                  <a:srgbClr val="353535"/>
                </a:solidFill>
                <a:latin typeface="Segoe UI Light"/>
              </a:rPr>
              <a:t> </a:t>
            </a:r>
            <a:br>
              <a:rPr lang="en-US" sz="4399" dirty="0">
                <a:solidFill>
                  <a:srgbClr val="353535"/>
                </a:solidFill>
                <a:latin typeface="Segoe UI Light"/>
              </a:rPr>
            </a:br>
            <a:r>
              <a:rPr lang="en-US" sz="4799" dirty="0">
                <a:solidFill>
                  <a:srgbClr val="353535"/>
                </a:solidFill>
                <a:latin typeface="Segoe UI Light"/>
              </a:rPr>
              <a:t>Azure Container Service</a:t>
            </a:r>
            <a:endParaRPr lang="en-US" sz="5399" dirty="0">
              <a:solidFill>
                <a:srgbClr val="353535"/>
              </a:solidFill>
              <a:latin typeface="Segoe UI Light"/>
            </a:endParaRPr>
          </a:p>
        </p:txBody>
      </p:sp>
      <p:grpSp>
        <p:nvGrpSpPr>
          <p:cNvPr id="34" name="Group 33"/>
          <p:cNvGrpSpPr/>
          <p:nvPr/>
        </p:nvGrpSpPr>
        <p:grpSpPr>
          <a:xfrm>
            <a:off x="6284872" y="1088342"/>
            <a:ext cx="6033061" cy="5188576"/>
            <a:chOff x="6417613" y="1088000"/>
            <a:chExt cx="6033917" cy="5189312"/>
          </a:xfrm>
        </p:grpSpPr>
        <p:sp>
          <p:nvSpPr>
            <p:cNvPr id="36" name="Rounded Rectangle 21"/>
            <p:cNvSpPr/>
            <p:nvPr/>
          </p:nvSpPr>
          <p:spPr bwMode="auto">
            <a:xfrm>
              <a:off x="6503686" y="1644137"/>
              <a:ext cx="5851606" cy="4633175"/>
            </a:xfrm>
            <a:prstGeom prst="roundRect">
              <a:avLst>
                <a:gd name="adj" fmla="val 5367"/>
              </a:avLst>
            </a:pr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 name="AutoShape 3"/>
            <p:cNvSpPr>
              <a:spLocks noChangeAspect="1" noChangeArrowheads="1" noTextEdit="1"/>
            </p:cNvSpPr>
            <p:nvPr/>
          </p:nvSpPr>
          <p:spPr bwMode="auto">
            <a:xfrm>
              <a:off x="8390529" y="1404516"/>
              <a:ext cx="4061001" cy="3844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38" name="Freeform 5"/>
            <p:cNvSpPr>
              <a:spLocks/>
            </p:cNvSpPr>
            <p:nvPr/>
          </p:nvSpPr>
          <p:spPr bwMode="auto">
            <a:xfrm>
              <a:off x="6503685" y="1088000"/>
              <a:ext cx="5851605" cy="2257085"/>
            </a:xfrm>
            <a:custGeom>
              <a:avLst/>
              <a:gdLst>
                <a:gd name="T0" fmla="*/ 1309 w 1309"/>
                <a:gd name="T1" fmla="*/ 660 h 812"/>
                <a:gd name="T2" fmla="*/ 1157 w 1309"/>
                <a:gd name="T3" fmla="*/ 509 h 812"/>
                <a:gd name="T4" fmla="*/ 1139 w 1309"/>
                <a:gd name="T5" fmla="*/ 510 h 812"/>
                <a:gd name="T6" fmla="*/ 1153 w 1309"/>
                <a:gd name="T7" fmla="*/ 403 h 812"/>
                <a:gd name="T8" fmla="*/ 749 w 1309"/>
                <a:gd name="T9" fmla="*/ 0 h 812"/>
                <a:gd name="T10" fmla="*/ 367 w 1309"/>
                <a:gd name="T11" fmla="*/ 275 h 812"/>
                <a:gd name="T12" fmla="*/ 276 w 1309"/>
                <a:gd name="T13" fmla="*/ 260 h 812"/>
                <a:gd name="T14" fmla="*/ 0 w 1309"/>
                <a:gd name="T15" fmla="*/ 536 h 812"/>
                <a:gd name="T16" fmla="*/ 276 w 1309"/>
                <a:gd name="T17" fmla="*/ 812 h 812"/>
                <a:gd name="T18" fmla="*/ 277 w 1309"/>
                <a:gd name="T19" fmla="*/ 812 h 812"/>
                <a:gd name="T20" fmla="*/ 277 w 1309"/>
                <a:gd name="T21" fmla="*/ 812 h 812"/>
                <a:gd name="T22" fmla="*/ 1170 w 1309"/>
                <a:gd name="T23" fmla="*/ 812 h 812"/>
                <a:gd name="T24" fmla="*/ 1169 w 1309"/>
                <a:gd name="T25" fmla="*/ 811 h 812"/>
                <a:gd name="T26" fmla="*/ 1309 w 1309"/>
                <a:gd name="T27" fmla="*/ 660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9" h="812">
                  <a:moveTo>
                    <a:pt x="1309" y="660"/>
                  </a:moveTo>
                  <a:cubicBezTo>
                    <a:pt x="1309" y="577"/>
                    <a:pt x="1241" y="509"/>
                    <a:pt x="1157" y="509"/>
                  </a:cubicBezTo>
                  <a:cubicBezTo>
                    <a:pt x="1151" y="509"/>
                    <a:pt x="1145" y="509"/>
                    <a:pt x="1139" y="510"/>
                  </a:cubicBezTo>
                  <a:cubicBezTo>
                    <a:pt x="1148" y="476"/>
                    <a:pt x="1153" y="440"/>
                    <a:pt x="1153" y="403"/>
                  </a:cubicBezTo>
                  <a:cubicBezTo>
                    <a:pt x="1153" y="180"/>
                    <a:pt x="972" y="0"/>
                    <a:pt x="749" y="0"/>
                  </a:cubicBezTo>
                  <a:cubicBezTo>
                    <a:pt x="571" y="0"/>
                    <a:pt x="420" y="115"/>
                    <a:pt x="367" y="275"/>
                  </a:cubicBezTo>
                  <a:cubicBezTo>
                    <a:pt x="338" y="265"/>
                    <a:pt x="308" y="260"/>
                    <a:pt x="276" y="260"/>
                  </a:cubicBezTo>
                  <a:cubicBezTo>
                    <a:pt x="124" y="260"/>
                    <a:pt x="0" y="383"/>
                    <a:pt x="0" y="536"/>
                  </a:cubicBezTo>
                  <a:cubicBezTo>
                    <a:pt x="0" y="688"/>
                    <a:pt x="124" y="812"/>
                    <a:pt x="276" y="812"/>
                  </a:cubicBezTo>
                  <a:cubicBezTo>
                    <a:pt x="277" y="812"/>
                    <a:pt x="277" y="812"/>
                    <a:pt x="277" y="812"/>
                  </a:cubicBezTo>
                  <a:cubicBezTo>
                    <a:pt x="277" y="812"/>
                    <a:pt x="277" y="812"/>
                    <a:pt x="277" y="812"/>
                  </a:cubicBezTo>
                  <a:cubicBezTo>
                    <a:pt x="1170" y="812"/>
                    <a:pt x="1170" y="812"/>
                    <a:pt x="1170" y="812"/>
                  </a:cubicBezTo>
                  <a:cubicBezTo>
                    <a:pt x="1169" y="811"/>
                    <a:pt x="1169" y="811"/>
                    <a:pt x="1169" y="811"/>
                  </a:cubicBezTo>
                  <a:cubicBezTo>
                    <a:pt x="1247" y="805"/>
                    <a:pt x="1309" y="740"/>
                    <a:pt x="1309" y="6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defTabSz="914049">
                <a:defRPr/>
              </a:pPr>
              <a:endParaRPr lang="en-US" kern="0" dirty="0">
                <a:solidFill>
                  <a:sysClr val="windowText" lastClr="000000"/>
                </a:solidFill>
                <a:latin typeface="Segoe UI Semilight"/>
              </a:endParaRPr>
            </a:p>
            <a:p>
              <a:pPr algn="ctr" defTabSz="914049">
                <a:defRPr/>
              </a:pPr>
              <a:r>
                <a:rPr lang="en-US" sz="3199" kern="0" dirty="0">
                  <a:solidFill>
                    <a:sysClr val="windowText" lastClr="000000"/>
                  </a:solidFill>
                  <a:latin typeface="Segoe UI Semilight"/>
                </a:rPr>
                <a:t>Azure Container Service</a:t>
              </a:r>
            </a:p>
          </p:txBody>
        </p:sp>
        <p:sp>
          <p:nvSpPr>
            <p:cNvPr id="39" name="Freeform 17"/>
            <p:cNvSpPr>
              <a:spLocks/>
            </p:cNvSpPr>
            <p:nvPr/>
          </p:nvSpPr>
          <p:spPr bwMode="auto">
            <a:xfrm>
              <a:off x="10178085" y="3946175"/>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40" name="Freeform 18"/>
            <p:cNvSpPr>
              <a:spLocks/>
            </p:cNvSpPr>
            <p:nvPr/>
          </p:nvSpPr>
          <p:spPr bwMode="auto">
            <a:xfrm>
              <a:off x="8978423" y="394617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41" name="Picture 10" descr="http://devopscube.com/wp-content/uploads/2015/01/SWAR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2072" y="4159110"/>
              <a:ext cx="1143000" cy="951730"/>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10930233" y="5449739"/>
              <a:ext cx="1075940"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Swarm</a:t>
              </a:r>
              <a:endParaRPr lang="en-US" kern="0" dirty="0">
                <a:solidFill>
                  <a:srgbClr val="F1F1F1"/>
                </a:solidFill>
                <a:latin typeface="Segoe UI Semilight"/>
              </a:endParaRPr>
            </a:p>
          </p:txBody>
        </p:sp>
        <p:sp>
          <p:nvSpPr>
            <p:cNvPr id="43" name="Freeform 17"/>
            <p:cNvSpPr>
              <a:spLocks/>
            </p:cNvSpPr>
            <p:nvPr/>
          </p:nvSpPr>
          <p:spPr bwMode="auto">
            <a:xfrm>
              <a:off x="11954184" y="3971046"/>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44" name="Freeform 18"/>
            <p:cNvSpPr>
              <a:spLocks/>
            </p:cNvSpPr>
            <p:nvPr/>
          </p:nvSpPr>
          <p:spPr bwMode="auto">
            <a:xfrm>
              <a:off x="10868455" y="3973117"/>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nvGrpSpPr>
            <p:cNvPr id="45" name="Group 44"/>
            <p:cNvGrpSpPr/>
            <p:nvPr/>
          </p:nvGrpSpPr>
          <p:grpSpPr>
            <a:xfrm>
              <a:off x="9127045" y="4185901"/>
              <a:ext cx="990174" cy="978311"/>
              <a:chOff x="8667280" y="4271101"/>
              <a:chExt cx="990174" cy="978311"/>
            </a:xfrm>
          </p:grpSpPr>
          <p:sp>
            <p:nvSpPr>
              <p:cNvPr id="71" name="Oval 14"/>
              <p:cNvSpPr>
                <a:spLocks noChangeArrowheads="1"/>
              </p:cNvSpPr>
              <p:nvPr/>
            </p:nvSpPr>
            <p:spPr bwMode="auto">
              <a:xfrm>
                <a:off x="8667280" y="4271101"/>
                <a:ext cx="990174" cy="9783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72" name="Picture 2" descr="https://mesosphere.com/wp-content/uploads/2016/04/logo-horizontal-styled.png"/>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8972" t="28232" r="59508" b="22874"/>
              <a:stretch/>
            </p:blipFill>
            <p:spPr bwMode="auto">
              <a:xfrm>
                <a:off x="8763542" y="4296264"/>
                <a:ext cx="797650" cy="92798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Rectangle 45"/>
            <p:cNvSpPr/>
            <p:nvPr/>
          </p:nvSpPr>
          <p:spPr>
            <a:xfrm>
              <a:off x="9087920" y="5449739"/>
              <a:ext cx="1068424"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DC/OS</a:t>
              </a:r>
              <a:endParaRPr lang="en-US" kern="0" dirty="0">
                <a:solidFill>
                  <a:srgbClr val="F1F1F1"/>
                </a:solidFill>
                <a:latin typeface="Segoe UI Semilight"/>
              </a:endParaRPr>
            </a:p>
          </p:txBody>
        </p:sp>
        <p:sp>
          <p:nvSpPr>
            <p:cNvPr id="47" name="Rectangle 46"/>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48" name="Rectangle 47"/>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49" name="Rectangle 48"/>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0" name="Rectangle 49"/>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1" name="Rectangle 50"/>
            <p:cNvSpPr/>
            <p:nvPr/>
          </p:nvSpPr>
          <p:spPr>
            <a:xfrm>
              <a:off x="6417613" y="2879286"/>
              <a:ext cx="207221" cy="383880"/>
            </a:xfrm>
            <a:prstGeom prst="rect">
              <a:avLst/>
            </a:prstGeom>
          </p:spPr>
          <p:txBody>
            <a:bodyPr wrap="square">
              <a:spAutoFit/>
            </a:bodyPr>
            <a:lstStyle/>
            <a:p>
              <a:pPr defTabSz="932563"/>
              <a:r>
                <a:rPr lang="en-US" sz="1836" dirty="0">
                  <a:solidFill>
                    <a:srgbClr val="353535"/>
                  </a:solidFill>
                  <a:latin typeface="Segoe UI Semilight"/>
                </a:rPr>
                <a:t> </a:t>
              </a:r>
            </a:p>
          </p:txBody>
        </p:sp>
        <p:sp>
          <p:nvSpPr>
            <p:cNvPr id="52" name="Freeform 51"/>
            <p:cNvSpPr>
              <a:spLocks/>
            </p:cNvSpPr>
            <p:nvPr/>
          </p:nvSpPr>
          <p:spPr bwMode="auto">
            <a:xfrm>
              <a:off x="6987755" y="3960724"/>
              <a:ext cx="183264" cy="1410513"/>
            </a:xfrm>
            <a:custGeom>
              <a:avLst/>
              <a:gdLst>
                <a:gd name="T0" fmla="*/ 135 w 135"/>
                <a:gd name="T1" fmla="*/ 0 h 885"/>
                <a:gd name="T2" fmla="*/ 0 w 135"/>
                <a:gd name="T3" fmla="*/ 0 h 885"/>
                <a:gd name="T4" fmla="*/ 0 w 135"/>
                <a:gd name="T5" fmla="*/ 885 h 885"/>
                <a:gd name="T6" fmla="*/ 135 w 135"/>
                <a:gd name="T7" fmla="*/ 885 h 885"/>
              </a:gdLst>
              <a:ahLst/>
              <a:cxnLst>
                <a:cxn ang="0">
                  <a:pos x="T0" y="T1"/>
                </a:cxn>
                <a:cxn ang="0">
                  <a:pos x="T2" y="T3"/>
                </a:cxn>
                <a:cxn ang="0">
                  <a:pos x="T4" y="T5"/>
                </a:cxn>
                <a:cxn ang="0">
                  <a:pos x="T6" y="T7"/>
                </a:cxn>
              </a:cxnLst>
              <a:rect l="0" t="0" r="r" b="b"/>
              <a:pathLst>
                <a:path w="135" h="885">
                  <a:moveTo>
                    <a:pt x="135" y="0"/>
                  </a:moveTo>
                  <a:lnTo>
                    <a:pt x="0" y="0"/>
                  </a:lnTo>
                  <a:lnTo>
                    <a:pt x="0" y="885"/>
                  </a:lnTo>
                  <a:lnTo>
                    <a:pt x="135"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53" name="Freeform 17"/>
            <p:cNvSpPr>
              <a:spLocks/>
            </p:cNvSpPr>
            <p:nvPr/>
          </p:nvSpPr>
          <p:spPr bwMode="auto">
            <a:xfrm>
              <a:off x="8068326" y="3960724"/>
              <a:ext cx="181906" cy="1410513"/>
            </a:xfrm>
            <a:custGeom>
              <a:avLst/>
              <a:gdLst>
                <a:gd name="T0" fmla="*/ 0 w 134"/>
                <a:gd name="T1" fmla="*/ 0 h 885"/>
                <a:gd name="T2" fmla="*/ 134 w 134"/>
                <a:gd name="T3" fmla="*/ 0 h 885"/>
                <a:gd name="T4" fmla="*/ 134 w 134"/>
                <a:gd name="T5" fmla="*/ 885 h 885"/>
                <a:gd name="T6" fmla="*/ 0 w 134"/>
                <a:gd name="T7" fmla="*/ 885 h 885"/>
              </a:gdLst>
              <a:ahLst/>
              <a:cxnLst>
                <a:cxn ang="0">
                  <a:pos x="T0" y="T1"/>
                </a:cxn>
                <a:cxn ang="0">
                  <a:pos x="T2" y="T3"/>
                </a:cxn>
                <a:cxn ang="0">
                  <a:pos x="T4" y="T5"/>
                </a:cxn>
                <a:cxn ang="0">
                  <a:pos x="T6" y="T7"/>
                </a:cxn>
              </a:cxnLst>
              <a:rect l="0" t="0" r="r" b="b"/>
              <a:pathLst>
                <a:path w="134" h="885">
                  <a:moveTo>
                    <a:pt x="0" y="0"/>
                  </a:moveTo>
                  <a:lnTo>
                    <a:pt x="134" y="0"/>
                  </a:lnTo>
                  <a:lnTo>
                    <a:pt x="134" y="885"/>
                  </a:lnTo>
                  <a:lnTo>
                    <a:pt x="0" y="885"/>
                  </a:lnTo>
                </a:path>
              </a:pathLst>
            </a:custGeom>
            <a:noFill/>
            <a:ln w="889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pic>
          <p:nvPicPr>
            <p:cNvPr id="54" name="Picture 5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06313" y="4177775"/>
              <a:ext cx="942409" cy="914400"/>
            </a:xfrm>
            <a:prstGeom prst="rect">
              <a:avLst/>
            </a:prstGeom>
          </p:spPr>
        </p:pic>
        <p:sp>
          <p:nvSpPr>
            <p:cNvPr id="55" name="Rectangle 54"/>
            <p:cNvSpPr/>
            <p:nvPr/>
          </p:nvSpPr>
          <p:spPr>
            <a:xfrm>
              <a:off x="6939727" y="5455525"/>
              <a:ext cx="1406272" cy="376738"/>
            </a:xfrm>
            <a:prstGeom prst="rect">
              <a:avLst/>
            </a:prstGeom>
          </p:spPr>
          <p:txBody>
            <a:bodyPr wrap="square">
              <a:spAutoFit/>
            </a:bodyPr>
            <a:lstStyle/>
            <a:p>
              <a:pPr defTabSz="914049">
                <a:defRPr/>
              </a:pPr>
              <a:r>
                <a:rPr lang="en-US" kern="0" dirty="0">
                  <a:solidFill>
                    <a:srgbClr val="F1F1F1"/>
                  </a:solidFill>
                  <a:latin typeface="Segoe UI Semibold" panose="020B0702040204020203" pitchFamily="34" charset="0"/>
                  <a:cs typeface="Segoe UI Semibold" panose="020B0702040204020203" pitchFamily="34" charset="0"/>
                </a:rPr>
                <a:t>Kubernetes</a:t>
              </a:r>
              <a:endParaRPr lang="en-US" kern="0" dirty="0">
                <a:solidFill>
                  <a:srgbClr val="F1F1F1"/>
                </a:solidFill>
                <a:latin typeface="Segoe UI Semilight"/>
              </a:endParaRPr>
            </a:p>
          </p:txBody>
        </p:sp>
        <p:grpSp>
          <p:nvGrpSpPr>
            <p:cNvPr id="56" name="Group 55"/>
            <p:cNvGrpSpPr/>
            <p:nvPr/>
          </p:nvGrpSpPr>
          <p:grpSpPr>
            <a:xfrm>
              <a:off x="7375778" y="2889307"/>
              <a:ext cx="409967" cy="1015565"/>
              <a:chOff x="7179271" y="3040062"/>
              <a:chExt cx="409967" cy="1015565"/>
            </a:xfrm>
          </p:grpSpPr>
          <p:sp>
            <p:nvSpPr>
              <p:cNvPr id="67"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8"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9"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70"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57" name="Group 56"/>
            <p:cNvGrpSpPr/>
            <p:nvPr/>
          </p:nvGrpSpPr>
          <p:grpSpPr>
            <a:xfrm>
              <a:off x="9417757" y="2889307"/>
              <a:ext cx="409967" cy="1015565"/>
              <a:chOff x="7179271" y="3040062"/>
              <a:chExt cx="409967" cy="1015565"/>
            </a:xfrm>
          </p:grpSpPr>
          <p:sp>
            <p:nvSpPr>
              <p:cNvPr id="63"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4"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5"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6"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nvGrpSpPr>
            <p:cNvPr id="58" name="Group 57"/>
            <p:cNvGrpSpPr/>
            <p:nvPr/>
          </p:nvGrpSpPr>
          <p:grpSpPr>
            <a:xfrm>
              <a:off x="11264920" y="2889307"/>
              <a:ext cx="409967" cy="1015565"/>
              <a:chOff x="7179271" y="3040062"/>
              <a:chExt cx="409967" cy="1015565"/>
            </a:xfrm>
          </p:grpSpPr>
          <p:sp>
            <p:nvSpPr>
              <p:cNvPr id="59" name="Freeform 13"/>
              <p:cNvSpPr>
                <a:spLocks/>
              </p:cNvSpPr>
              <p:nvPr/>
            </p:nvSpPr>
            <p:spPr bwMode="auto">
              <a:xfrm>
                <a:off x="7179271" y="3040062"/>
                <a:ext cx="409967" cy="408012"/>
              </a:xfrm>
              <a:custGeom>
                <a:avLst/>
                <a:gdLst>
                  <a:gd name="T0" fmla="*/ 62 w 193"/>
                  <a:gd name="T1" fmla="*/ 34 h 164"/>
                  <a:gd name="T2" fmla="*/ 48 w 193"/>
                  <a:gd name="T3" fmla="*/ 68 h 164"/>
                  <a:gd name="T4" fmla="*/ 96 w 193"/>
                  <a:gd name="T5" fmla="*/ 116 h 164"/>
                  <a:gd name="T6" fmla="*/ 144 w 193"/>
                  <a:gd name="T7" fmla="*/ 67 h 164"/>
                  <a:gd name="T8" fmla="*/ 130 w 193"/>
                  <a:gd name="T9" fmla="*/ 34 h 164"/>
                  <a:gd name="T10" fmla="*/ 165 w 193"/>
                  <a:gd name="T11" fmla="*/ 0 h 164"/>
                  <a:gd name="T12" fmla="*/ 192 w 193"/>
                  <a:gd name="T13" fmla="*/ 67 h 164"/>
                  <a:gd name="T14" fmla="*/ 96 w 193"/>
                  <a:gd name="T15" fmla="*/ 164 h 164"/>
                  <a:gd name="T16" fmla="*/ 0 w 193"/>
                  <a:gd name="T17" fmla="*/ 68 h 164"/>
                  <a:gd name="T18" fmla="*/ 28 w 193"/>
                  <a:gd name="T19" fmla="*/ 0 h 164"/>
                  <a:gd name="T20" fmla="*/ 62 w 193"/>
                  <a:gd name="T21"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164">
                    <a:moveTo>
                      <a:pt x="62" y="34"/>
                    </a:moveTo>
                    <a:cubicBezTo>
                      <a:pt x="54" y="43"/>
                      <a:pt x="48" y="55"/>
                      <a:pt x="48" y="68"/>
                    </a:cubicBezTo>
                    <a:cubicBezTo>
                      <a:pt x="48" y="94"/>
                      <a:pt x="70" y="116"/>
                      <a:pt x="96" y="116"/>
                    </a:cubicBezTo>
                    <a:cubicBezTo>
                      <a:pt x="123" y="116"/>
                      <a:pt x="144" y="94"/>
                      <a:pt x="144" y="67"/>
                    </a:cubicBezTo>
                    <a:cubicBezTo>
                      <a:pt x="144" y="54"/>
                      <a:pt x="139" y="43"/>
                      <a:pt x="130" y="34"/>
                    </a:cubicBezTo>
                    <a:cubicBezTo>
                      <a:pt x="165" y="0"/>
                      <a:pt x="165" y="0"/>
                      <a:pt x="165" y="0"/>
                    </a:cubicBezTo>
                    <a:cubicBezTo>
                      <a:pt x="182" y="18"/>
                      <a:pt x="192" y="41"/>
                      <a:pt x="192" y="67"/>
                    </a:cubicBezTo>
                    <a:cubicBezTo>
                      <a:pt x="193" y="120"/>
                      <a:pt x="150" y="164"/>
                      <a:pt x="96" y="164"/>
                    </a:cubicBezTo>
                    <a:cubicBezTo>
                      <a:pt x="43" y="164"/>
                      <a:pt x="0" y="121"/>
                      <a:pt x="0" y="68"/>
                    </a:cubicBezTo>
                    <a:cubicBezTo>
                      <a:pt x="0" y="41"/>
                      <a:pt x="11" y="17"/>
                      <a:pt x="28" y="0"/>
                    </a:cubicBezTo>
                    <a:lnTo>
                      <a:pt x="62" y="34"/>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0" name="Oval 16"/>
              <p:cNvSpPr>
                <a:spLocks noChangeArrowheads="1"/>
              </p:cNvSpPr>
              <p:nvPr/>
            </p:nvSpPr>
            <p:spPr bwMode="auto">
              <a:xfrm>
                <a:off x="7314270" y="3107792"/>
                <a:ext cx="139824" cy="164162"/>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1" name="Freeform 11"/>
              <p:cNvSpPr>
                <a:spLocks/>
              </p:cNvSpPr>
              <p:nvPr/>
            </p:nvSpPr>
            <p:spPr bwMode="auto">
              <a:xfrm>
                <a:off x="7317338" y="3421294"/>
                <a:ext cx="142538" cy="634333"/>
              </a:xfrm>
              <a:custGeom>
                <a:avLst/>
                <a:gdLst>
                  <a:gd name="T0" fmla="*/ 105 w 105"/>
                  <a:gd name="T1" fmla="*/ 0 h 398"/>
                  <a:gd name="T2" fmla="*/ 3 w 105"/>
                  <a:gd name="T3" fmla="*/ 0 h 398"/>
                  <a:gd name="T4" fmla="*/ 0 w 105"/>
                  <a:gd name="T5" fmla="*/ 398 h 398"/>
                  <a:gd name="T6" fmla="*/ 102 w 105"/>
                  <a:gd name="T7" fmla="*/ 398 h 398"/>
                  <a:gd name="T8" fmla="*/ 105 w 105"/>
                  <a:gd name="T9" fmla="*/ 0 h 398"/>
                </a:gdLst>
                <a:ahLst/>
                <a:cxnLst>
                  <a:cxn ang="0">
                    <a:pos x="T0" y="T1"/>
                  </a:cxn>
                  <a:cxn ang="0">
                    <a:pos x="T2" y="T3"/>
                  </a:cxn>
                  <a:cxn ang="0">
                    <a:pos x="T4" y="T5"/>
                  </a:cxn>
                  <a:cxn ang="0">
                    <a:pos x="T6" y="T7"/>
                  </a:cxn>
                  <a:cxn ang="0">
                    <a:pos x="T8" y="T9"/>
                  </a:cxn>
                </a:cxnLst>
                <a:rect l="0" t="0" r="r" b="b"/>
                <a:pathLst>
                  <a:path w="105" h="398">
                    <a:moveTo>
                      <a:pt x="105" y="0"/>
                    </a:moveTo>
                    <a:lnTo>
                      <a:pt x="3" y="0"/>
                    </a:lnTo>
                    <a:lnTo>
                      <a:pt x="0" y="398"/>
                    </a:lnTo>
                    <a:lnTo>
                      <a:pt x="102" y="398"/>
                    </a:lnTo>
                    <a:lnTo>
                      <a:pt x="105" y="0"/>
                    </a:lnTo>
                    <a:close/>
                  </a:path>
                </a:pathLst>
              </a:custGeom>
              <a:solidFill>
                <a:srgbClr val="ECA1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sp>
            <p:nvSpPr>
              <p:cNvPr id="62" name="Freeform 12"/>
              <p:cNvSpPr>
                <a:spLocks/>
              </p:cNvSpPr>
              <p:nvPr/>
            </p:nvSpPr>
            <p:spPr bwMode="auto">
              <a:xfrm>
                <a:off x="7316648" y="3768743"/>
                <a:ext cx="138465" cy="256602"/>
              </a:xfrm>
              <a:custGeom>
                <a:avLst/>
                <a:gdLst>
                  <a:gd name="T0" fmla="*/ 102 w 102"/>
                  <a:gd name="T1" fmla="*/ 51 h 161"/>
                  <a:gd name="T2" fmla="*/ 2 w 102"/>
                  <a:gd name="T3" fmla="*/ 0 h 161"/>
                  <a:gd name="T4" fmla="*/ 0 w 102"/>
                  <a:gd name="T5" fmla="*/ 161 h 161"/>
                  <a:gd name="T6" fmla="*/ 102 w 102"/>
                  <a:gd name="T7" fmla="*/ 161 h 161"/>
                  <a:gd name="T8" fmla="*/ 102 w 102"/>
                  <a:gd name="T9" fmla="*/ 51 h 161"/>
                </a:gdLst>
                <a:ahLst/>
                <a:cxnLst>
                  <a:cxn ang="0">
                    <a:pos x="T0" y="T1"/>
                  </a:cxn>
                  <a:cxn ang="0">
                    <a:pos x="T2" y="T3"/>
                  </a:cxn>
                  <a:cxn ang="0">
                    <a:pos x="T4" y="T5"/>
                  </a:cxn>
                  <a:cxn ang="0">
                    <a:pos x="T6" y="T7"/>
                  </a:cxn>
                  <a:cxn ang="0">
                    <a:pos x="T8" y="T9"/>
                  </a:cxn>
                </a:cxnLst>
                <a:rect l="0" t="0" r="r" b="b"/>
                <a:pathLst>
                  <a:path w="102" h="161">
                    <a:moveTo>
                      <a:pt x="102" y="51"/>
                    </a:moveTo>
                    <a:lnTo>
                      <a:pt x="2" y="0"/>
                    </a:lnTo>
                    <a:lnTo>
                      <a:pt x="0" y="161"/>
                    </a:lnTo>
                    <a:lnTo>
                      <a:pt x="102" y="161"/>
                    </a:lnTo>
                    <a:lnTo>
                      <a:pt x="102" y="51"/>
                    </a:lnTo>
                    <a:close/>
                  </a:path>
                </a:pathLst>
              </a:custGeom>
              <a:solidFill>
                <a:srgbClr val="AF79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Semilight"/>
                </a:endParaRPr>
              </a:p>
            </p:txBody>
          </p:sp>
        </p:grpSp>
      </p:grpSp>
    </p:spTree>
    <p:extLst>
      <p:ext uri="{BB962C8B-B14F-4D97-AF65-F5344CB8AC3E}">
        <p14:creationId xmlns:p14="http://schemas.microsoft.com/office/powerpoint/2010/main" val="321156357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41992" y="1837079"/>
            <a:ext cx="7548495" cy="2335797"/>
          </a:xfrm>
          <a:prstGeom prst="rect">
            <a:avLst/>
          </a:prstGeom>
          <a:noFill/>
        </p:spPr>
        <p:txBody>
          <a:bodyPr vert="horz" wrap="square" lIns="182854" tIns="146283" rIns="182854" bIns="146283" rtlCol="0">
            <a:spAutoFit/>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324">
              <a:lnSpc>
                <a:spcPct val="100000"/>
              </a:lnSpc>
              <a:spcBef>
                <a:spcPts val="0"/>
              </a:spcBef>
              <a:spcAft>
                <a:spcPts val="1199"/>
              </a:spcAft>
              <a:buClr>
                <a:srgbClr val="FFFFFF"/>
              </a:buClr>
              <a:buNone/>
              <a:defRPr/>
            </a:pPr>
            <a:r>
              <a:rPr lang="en-US" sz="1800">
                <a:solidFill>
                  <a:srgbClr val="353535"/>
                </a:solidFill>
                <a:latin typeface="Segoe UI Semibold" panose="020B0702040204020203" pitchFamily="34" charset="0"/>
                <a:cs typeface="Segoe UI Semibold" panose="020B0702040204020203" pitchFamily="34" charset="0"/>
              </a:rPr>
              <a:t>Simplest </a:t>
            </a:r>
            <a:r>
              <a:rPr lang="en-US" sz="1800" dirty="0">
                <a:solidFill>
                  <a:srgbClr val="353535"/>
                </a:solidFill>
                <a:latin typeface="Segoe UI Semibold" panose="020B0702040204020203" pitchFamily="34" charset="0"/>
                <a:cs typeface="Segoe UI Semibold" panose="020B0702040204020203" pitchFamily="34" charset="0"/>
              </a:rPr>
              <a:t>and easiest way to run individual containers in the cloud </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No VM management</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Per-second billing with customized resource requests</a:t>
            </a:r>
          </a:p>
          <a:p>
            <a:pPr marL="0" indent="0" defTabSz="932324">
              <a:lnSpc>
                <a:spcPct val="100000"/>
              </a:lnSpc>
              <a:spcBef>
                <a:spcPts val="0"/>
              </a:spcBef>
              <a:spcAft>
                <a:spcPts val="1199"/>
              </a:spcAft>
              <a:buClr>
                <a:srgbClr val="FFFFFF"/>
              </a:buClr>
              <a:buNone/>
              <a:defRPr/>
            </a:pPr>
            <a:r>
              <a:rPr lang="en-US" sz="1800" dirty="0">
                <a:solidFill>
                  <a:srgbClr val="353535"/>
                </a:solidFill>
                <a:latin typeface="Segoe UI Semibold" panose="020B0702040204020203" pitchFamily="34" charset="0"/>
                <a:cs typeface="Segoe UI Semibold" panose="020B0702040204020203" pitchFamily="34" charset="0"/>
              </a:rPr>
              <a:t>Linux and Windows Server containers</a:t>
            </a:r>
          </a:p>
          <a:p>
            <a:pPr marL="0" indent="0" defTabSz="932324">
              <a:lnSpc>
                <a:spcPct val="100000"/>
              </a:lnSpc>
              <a:spcBef>
                <a:spcPts val="0"/>
              </a:spcBef>
              <a:spcAft>
                <a:spcPts val="1199"/>
              </a:spcAft>
              <a:buClr>
                <a:srgbClr val="FFFFFF"/>
              </a:buClr>
              <a:buNone/>
              <a:defRPr/>
            </a:pPr>
            <a:endParaRPr lang="en-US" sz="1800" dirty="0">
              <a:solidFill>
                <a:srgbClr val="353535"/>
              </a:solidFill>
              <a:latin typeface="Segoe UI Semibold" panose="020B0702040204020203" pitchFamily="34" charset="0"/>
              <a:cs typeface="Segoe UI Semibold" panose="020B0702040204020203" pitchFamily="34" charset="0"/>
            </a:endParaRPr>
          </a:p>
        </p:txBody>
      </p:sp>
      <p:sp>
        <p:nvSpPr>
          <p:cNvPr id="5" name="Title 1"/>
          <p:cNvSpPr txBox="1">
            <a:spLocks/>
          </p:cNvSpPr>
          <p:nvPr/>
        </p:nvSpPr>
        <p:spPr>
          <a:xfrm>
            <a:off x="169351" y="-360222"/>
            <a:ext cx="9553590" cy="1641242"/>
          </a:xfrm>
          <a:prstGeom prst="rect">
            <a:avLst/>
          </a:prstGeom>
        </p:spPr>
        <p:txBody>
          <a:bodyPr vert="horz" wrap="square" lIns="182854" tIns="146283" rIns="182854" bIns="14628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fontAlgn="base">
              <a:spcBef>
                <a:spcPts val="1199"/>
              </a:spcBef>
              <a:spcAft>
                <a:spcPct val="0"/>
              </a:spcAft>
              <a:defRPr/>
            </a:pPr>
            <a:r>
              <a:rPr lang="en-US" sz="4799" dirty="0">
                <a:solidFill>
                  <a:srgbClr val="353535"/>
                </a:solidFill>
                <a:latin typeface="Segoe UI Light"/>
              </a:rPr>
              <a:t> </a:t>
            </a:r>
            <a:br>
              <a:rPr lang="en-US" sz="4399" dirty="0">
                <a:solidFill>
                  <a:srgbClr val="353535"/>
                </a:solidFill>
                <a:latin typeface="Segoe UI Light"/>
              </a:rPr>
            </a:br>
            <a:r>
              <a:rPr lang="en-US" sz="4799" dirty="0">
                <a:solidFill>
                  <a:srgbClr val="353535"/>
                </a:solidFill>
                <a:latin typeface="Segoe UI Light"/>
              </a:rPr>
              <a:t>Azure Container Instances</a:t>
            </a:r>
            <a:endParaRPr lang="en-US" sz="5399" dirty="0">
              <a:solidFill>
                <a:srgbClr val="353535"/>
              </a:solidFill>
              <a:latin typeface="Segoe UI Light"/>
            </a:endParaRPr>
          </a:p>
        </p:txBody>
      </p:sp>
      <p:pic>
        <p:nvPicPr>
          <p:cNvPr id="1026" name="Picture 2" descr="https://azure.microsoft.com/svghandler/container-instances/?width=600&amp;height=315">
            <a:extLst>
              <a:ext uri="{FF2B5EF4-FFF2-40B4-BE49-F238E27FC236}">
                <a16:creationId xmlns:a16="http://schemas.microsoft.com/office/drawing/2014/main" id="{15260989-AA26-4EAB-8AC9-423A887626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8697" y="1837078"/>
            <a:ext cx="5714189" cy="299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914991"/>
      </p:ext>
    </p:extLst>
  </p:cSld>
  <p:clrMapOvr>
    <a:masterClrMapping/>
  </p:clrMapOvr>
  <mc:AlternateContent xmlns:mc="http://schemas.openxmlformats.org/markup-compatibility/2006" xmlns:p14="http://schemas.microsoft.com/office/powerpoint/2010/main">
    <mc:Choice Requires="p14">
      <p:transition spd="med" p14:dur="700" advTm="8536">
        <p:fade/>
      </p:transition>
    </mc:Choice>
    <mc:Fallback xmlns="">
      <p:transition spd="med" advTm="8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35" presetClass="path" presetSubtype="0" decel="100000" fill="hold" grpId="1" nodeType="withEffect">
                                  <p:stCondLst>
                                    <p:cond delay="0"/>
                                  </p:stCondLst>
                                  <p:childTnLst>
                                    <p:animMotion origin="layout" path="M 1.64667E-6 6.62733E-7 L -0.05285 6.62733E-7 " pathEditMode="relative" rAng="0" ptsTypes="AA">
                                      <p:cBhvr>
                                        <p:cTn id="9" dur="750" spd="-100000" fill="hold"/>
                                        <p:tgtEl>
                                          <p:spTgt spid="5"/>
                                        </p:tgtEl>
                                        <p:attrNameLst>
                                          <p:attrName>ppt_x</p:attrName>
                                          <p:attrName>ppt_y</p:attrName>
                                        </p:attrNameLst>
                                      </p:cBhvr>
                                      <p:rCtr x="-2642"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35" presetClass="path" presetSubtype="0" decel="100000" fill="hold" grpId="1" nodeType="withEffect">
                                  <p:stCondLst>
                                    <p:cond delay="0"/>
                                  </p:stCondLst>
                                  <p:childTnLst>
                                    <p:animMotion origin="layout" path="M -2.48404E-6 -7.85293E-7 L -0.05284 -7.85293E-7 " pathEditMode="relative" rAng="0" ptsTypes="AA">
                                      <p:cBhvr>
                                        <p:cTn id="14" dur="750" spd="-100000" fill="hold"/>
                                        <p:tgtEl>
                                          <p:spTgt spid="4"/>
                                        </p:tgtEl>
                                        <p:attrNameLst>
                                          <p:attrName>ppt_x</p:attrName>
                                          <p:attrName>ppt_y</p:attrName>
                                        </p:attrNameLst>
                                      </p:cBhvr>
                                      <p:rCtr x="-26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13560" y="295732"/>
            <a:ext cx="10949799" cy="917444"/>
          </a:xfrm>
        </p:spPr>
        <p:txBody>
          <a:bodyPr/>
          <a:lstStyle/>
          <a:p>
            <a:r>
              <a:rPr lang="en-US" dirty="0"/>
              <a:t>Azure App Service</a:t>
            </a:r>
          </a:p>
        </p:txBody>
      </p:sp>
      <p:sp>
        <p:nvSpPr>
          <p:cNvPr id="70" name="TextBox 69"/>
          <p:cNvSpPr txBox="1"/>
          <p:nvPr/>
        </p:nvSpPr>
        <p:spPr>
          <a:xfrm>
            <a:off x="276326" y="1618447"/>
            <a:ext cx="3930806" cy="4899794"/>
          </a:xfrm>
          <a:prstGeom prst="rect">
            <a:avLst/>
          </a:prstGeom>
          <a:solidFill>
            <a:schemeClr val="accent1"/>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ea typeface="Segoe UI Semilight" charset="0"/>
                <a:cs typeface="Segoe UI Semilight" charset="0"/>
              </a:rPr>
              <a:t>Enterprise-grade apps</a:t>
            </a:r>
          </a:p>
        </p:txBody>
      </p:sp>
      <p:sp>
        <p:nvSpPr>
          <p:cNvPr id="71" name="TextBox 70"/>
          <p:cNvSpPr txBox="1"/>
          <p:nvPr/>
        </p:nvSpPr>
        <p:spPr>
          <a:xfrm>
            <a:off x="4252836" y="1618449"/>
            <a:ext cx="3930806" cy="4899794"/>
          </a:xfrm>
          <a:prstGeom prst="rect">
            <a:avLst/>
          </a:prstGeom>
          <a:solidFill>
            <a:schemeClr val="accent4"/>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cs typeface="Segoe UI Semilight" charset="0"/>
              </a:rPr>
              <a:t>Fully managed platform</a:t>
            </a:r>
          </a:p>
        </p:txBody>
      </p:sp>
      <p:sp>
        <p:nvSpPr>
          <p:cNvPr id="72" name="TextBox 71"/>
          <p:cNvSpPr txBox="1"/>
          <p:nvPr/>
        </p:nvSpPr>
        <p:spPr>
          <a:xfrm>
            <a:off x="8229348" y="1618449"/>
            <a:ext cx="3930806" cy="4899794"/>
          </a:xfrm>
          <a:prstGeom prst="rect">
            <a:avLst/>
          </a:prstGeom>
          <a:solidFill>
            <a:schemeClr val="accent1"/>
          </a:solidFill>
        </p:spPr>
        <p:txBody>
          <a:bodyPr wrap="square" lIns="182828" tIns="146262" rIns="182828" bIns="146262" rtlCol="0">
            <a:noAutofit/>
          </a:bodyPr>
          <a:lstStyle/>
          <a:p>
            <a:pPr algn="ctr" defTabSz="913461">
              <a:lnSpc>
                <a:spcPct val="90000"/>
              </a:lnSpc>
              <a:tabLst>
                <a:tab pos="895467" algn="l"/>
              </a:tabLst>
              <a:defRPr/>
            </a:pPr>
            <a:r>
              <a:rPr lang="en-US" sz="2400" kern="0" dirty="0">
                <a:gradFill>
                  <a:gsLst>
                    <a:gs pos="0">
                      <a:srgbClr val="FFFFFF"/>
                    </a:gs>
                    <a:gs pos="100000">
                      <a:srgbClr val="FFFFFF"/>
                    </a:gs>
                  </a:gsLst>
                  <a:lin ang="5400000" scaled="1"/>
                </a:gradFill>
                <a:latin typeface="Segoe UI Semilight" charset="0"/>
                <a:cs typeface="Segoe UI Semilight" charset="0"/>
              </a:rPr>
              <a:t>High productivity development</a:t>
            </a:r>
          </a:p>
        </p:txBody>
      </p:sp>
      <p:grpSp>
        <p:nvGrpSpPr>
          <p:cNvPr id="30" name="Group 29"/>
          <p:cNvGrpSpPr/>
          <p:nvPr/>
        </p:nvGrpSpPr>
        <p:grpSpPr>
          <a:xfrm>
            <a:off x="423192" y="4735164"/>
            <a:ext cx="1669116" cy="961823"/>
            <a:chOff x="421548" y="4735511"/>
            <a:chExt cx="1669589" cy="962095"/>
          </a:xfrm>
        </p:grpSpPr>
        <p:sp>
          <p:nvSpPr>
            <p:cNvPr id="85" name="Freeform 118"/>
            <p:cNvSpPr>
              <a:spLocks noChangeAspect="1" noEditPoints="1"/>
            </p:cNvSpPr>
            <p:nvPr/>
          </p:nvSpPr>
          <p:spPr bwMode="auto">
            <a:xfrm>
              <a:off x="895581" y="4735511"/>
              <a:ext cx="721520" cy="450057"/>
            </a:xfrm>
            <a:custGeom>
              <a:avLst/>
              <a:gdLst>
                <a:gd name="T0" fmla="*/ 64 w 128"/>
                <a:gd name="T1" fmla="*/ 56 h 80"/>
                <a:gd name="T2" fmla="*/ 16 w 128"/>
                <a:gd name="T3" fmla="*/ 56 h 80"/>
                <a:gd name="T4" fmla="*/ 0 w 128"/>
                <a:gd name="T5" fmla="*/ 40 h 80"/>
                <a:gd name="T6" fmla="*/ 0 w 128"/>
                <a:gd name="T7" fmla="*/ 16 h 80"/>
                <a:gd name="T8" fmla="*/ 16 w 128"/>
                <a:gd name="T9" fmla="*/ 0 h 80"/>
                <a:gd name="T10" fmla="*/ 64 w 128"/>
                <a:gd name="T11" fmla="*/ 0 h 80"/>
                <a:gd name="T12" fmla="*/ 80 w 128"/>
                <a:gd name="T13" fmla="*/ 16 h 80"/>
                <a:gd name="T14" fmla="*/ 72 w 128"/>
                <a:gd name="T15" fmla="*/ 16 h 80"/>
                <a:gd name="T16" fmla="*/ 64 w 128"/>
                <a:gd name="T17" fmla="*/ 8 h 80"/>
                <a:gd name="T18" fmla="*/ 16 w 128"/>
                <a:gd name="T19" fmla="*/ 8 h 80"/>
                <a:gd name="T20" fmla="*/ 8 w 128"/>
                <a:gd name="T21" fmla="*/ 16 h 80"/>
                <a:gd name="T22" fmla="*/ 8 w 128"/>
                <a:gd name="T23" fmla="*/ 40 h 80"/>
                <a:gd name="T24" fmla="*/ 16 w 128"/>
                <a:gd name="T25" fmla="*/ 48 h 80"/>
                <a:gd name="T26" fmla="*/ 64 w 128"/>
                <a:gd name="T27" fmla="*/ 48 h 80"/>
                <a:gd name="T28" fmla="*/ 72 w 128"/>
                <a:gd name="T29" fmla="*/ 40 h 80"/>
                <a:gd name="T30" fmla="*/ 80 w 128"/>
                <a:gd name="T31" fmla="*/ 40 h 80"/>
                <a:gd name="T32" fmla="*/ 64 w 128"/>
                <a:gd name="T33" fmla="*/ 56 h 80"/>
                <a:gd name="T34" fmla="*/ 112 w 128"/>
                <a:gd name="T35" fmla="*/ 24 h 80"/>
                <a:gd name="T36" fmla="*/ 64 w 128"/>
                <a:gd name="T37" fmla="*/ 24 h 80"/>
                <a:gd name="T38" fmla="*/ 48 w 128"/>
                <a:gd name="T39" fmla="*/ 40 h 80"/>
                <a:gd name="T40" fmla="*/ 56 w 128"/>
                <a:gd name="T41" fmla="*/ 40 h 80"/>
                <a:gd name="T42" fmla="*/ 64 w 128"/>
                <a:gd name="T43" fmla="*/ 32 h 80"/>
                <a:gd name="T44" fmla="*/ 112 w 128"/>
                <a:gd name="T45" fmla="*/ 32 h 80"/>
                <a:gd name="T46" fmla="*/ 120 w 128"/>
                <a:gd name="T47" fmla="*/ 40 h 80"/>
                <a:gd name="T48" fmla="*/ 120 w 128"/>
                <a:gd name="T49" fmla="*/ 64 h 80"/>
                <a:gd name="T50" fmla="*/ 112 w 128"/>
                <a:gd name="T51" fmla="*/ 72 h 80"/>
                <a:gd name="T52" fmla="*/ 64 w 128"/>
                <a:gd name="T53" fmla="*/ 72 h 80"/>
                <a:gd name="T54" fmla="*/ 56 w 128"/>
                <a:gd name="T55" fmla="*/ 64 h 80"/>
                <a:gd name="T56" fmla="*/ 48 w 128"/>
                <a:gd name="T57" fmla="*/ 64 h 80"/>
                <a:gd name="T58" fmla="*/ 64 w 128"/>
                <a:gd name="T59" fmla="*/ 80 h 80"/>
                <a:gd name="T60" fmla="*/ 112 w 128"/>
                <a:gd name="T61" fmla="*/ 80 h 80"/>
                <a:gd name="T62" fmla="*/ 128 w 128"/>
                <a:gd name="T63" fmla="*/ 64 h 80"/>
                <a:gd name="T64" fmla="*/ 128 w 128"/>
                <a:gd name="T65" fmla="*/ 40 h 80"/>
                <a:gd name="T66" fmla="*/ 112 w 128"/>
                <a:gd name="T67"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8" h="80">
                  <a:moveTo>
                    <a:pt x="64" y="56"/>
                  </a:moveTo>
                  <a:cubicBezTo>
                    <a:pt x="16" y="56"/>
                    <a:pt x="16" y="56"/>
                    <a:pt x="16" y="56"/>
                  </a:cubicBezTo>
                  <a:cubicBezTo>
                    <a:pt x="7" y="56"/>
                    <a:pt x="0" y="49"/>
                    <a:pt x="0" y="40"/>
                  </a:cubicBezTo>
                  <a:cubicBezTo>
                    <a:pt x="0" y="16"/>
                    <a:pt x="0" y="16"/>
                    <a:pt x="0" y="16"/>
                  </a:cubicBezTo>
                  <a:cubicBezTo>
                    <a:pt x="0" y="8"/>
                    <a:pt x="7" y="0"/>
                    <a:pt x="16" y="0"/>
                  </a:cubicBezTo>
                  <a:cubicBezTo>
                    <a:pt x="64" y="0"/>
                    <a:pt x="64" y="0"/>
                    <a:pt x="64" y="0"/>
                  </a:cubicBezTo>
                  <a:cubicBezTo>
                    <a:pt x="72" y="0"/>
                    <a:pt x="80" y="8"/>
                    <a:pt x="80" y="16"/>
                  </a:cubicBezTo>
                  <a:cubicBezTo>
                    <a:pt x="72" y="16"/>
                    <a:pt x="72" y="16"/>
                    <a:pt x="72" y="16"/>
                  </a:cubicBezTo>
                  <a:cubicBezTo>
                    <a:pt x="72" y="12"/>
                    <a:pt x="68" y="8"/>
                    <a:pt x="64" y="8"/>
                  </a:cubicBezTo>
                  <a:cubicBezTo>
                    <a:pt x="16" y="8"/>
                    <a:pt x="16" y="8"/>
                    <a:pt x="16" y="8"/>
                  </a:cubicBezTo>
                  <a:cubicBezTo>
                    <a:pt x="11" y="8"/>
                    <a:pt x="8" y="12"/>
                    <a:pt x="8" y="16"/>
                  </a:cubicBezTo>
                  <a:cubicBezTo>
                    <a:pt x="8" y="40"/>
                    <a:pt x="8" y="40"/>
                    <a:pt x="8" y="40"/>
                  </a:cubicBezTo>
                  <a:cubicBezTo>
                    <a:pt x="8" y="45"/>
                    <a:pt x="11" y="48"/>
                    <a:pt x="16" y="48"/>
                  </a:cubicBezTo>
                  <a:cubicBezTo>
                    <a:pt x="64" y="48"/>
                    <a:pt x="64" y="48"/>
                    <a:pt x="64" y="48"/>
                  </a:cubicBezTo>
                  <a:cubicBezTo>
                    <a:pt x="68" y="48"/>
                    <a:pt x="72" y="45"/>
                    <a:pt x="72" y="40"/>
                  </a:cubicBezTo>
                  <a:cubicBezTo>
                    <a:pt x="80" y="40"/>
                    <a:pt x="80" y="40"/>
                    <a:pt x="80" y="40"/>
                  </a:cubicBezTo>
                  <a:cubicBezTo>
                    <a:pt x="80" y="49"/>
                    <a:pt x="72" y="56"/>
                    <a:pt x="64" y="56"/>
                  </a:cubicBezTo>
                  <a:close/>
                  <a:moveTo>
                    <a:pt x="112" y="24"/>
                  </a:moveTo>
                  <a:cubicBezTo>
                    <a:pt x="64" y="24"/>
                    <a:pt x="64" y="24"/>
                    <a:pt x="64" y="24"/>
                  </a:cubicBezTo>
                  <a:cubicBezTo>
                    <a:pt x="55" y="24"/>
                    <a:pt x="48" y="32"/>
                    <a:pt x="48" y="40"/>
                  </a:cubicBezTo>
                  <a:cubicBezTo>
                    <a:pt x="56" y="40"/>
                    <a:pt x="56" y="40"/>
                    <a:pt x="56" y="40"/>
                  </a:cubicBezTo>
                  <a:cubicBezTo>
                    <a:pt x="56" y="36"/>
                    <a:pt x="59" y="32"/>
                    <a:pt x="64" y="32"/>
                  </a:cubicBezTo>
                  <a:cubicBezTo>
                    <a:pt x="112" y="32"/>
                    <a:pt x="112" y="32"/>
                    <a:pt x="112" y="32"/>
                  </a:cubicBezTo>
                  <a:cubicBezTo>
                    <a:pt x="116" y="32"/>
                    <a:pt x="120" y="36"/>
                    <a:pt x="120" y="40"/>
                  </a:cubicBezTo>
                  <a:cubicBezTo>
                    <a:pt x="120" y="64"/>
                    <a:pt x="120" y="64"/>
                    <a:pt x="120" y="64"/>
                  </a:cubicBezTo>
                  <a:cubicBezTo>
                    <a:pt x="120" y="69"/>
                    <a:pt x="116" y="72"/>
                    <a:pt x="112" y="72"/>
                  </a:cubicBezTo>
                  <a:cubicBezTo>
                    <a:pt x="64" y="72"/>
                    <a:pt x="64" y="72"/>
                    <a:pt x="64" y="72"/>
                  </a:cubicBezTo>
                  <a:cubicBezTo>
                    <a:pt x="59" y="72"/>
                    <a:pt x="56" y="69"/>
                    <a:pt x="56" y="64"/>
                  </a:cubicBezTo>
                  <a:cubicBezTo>
                    <a:pt x="48" y="64"/>
                    <a:pt x="48" y="64"/>
                    <a:pt x="48" y="64"/>
                  </a:cubicBezTo>
                  <a:cubicBezTo>
                    <a:pt x="48" y="73"/>
                    <a:pt x="55" y="80"/>
                    <a:pt x="64" y="80"/>
                  </a:cubicBezTo>
                  <a:cubicBezTo>
                    <a:pt x="112" y="80"/>
                    <a:pt x="112" y="80"/>
                    <a:pt x="112" y="80"/>
                  </a:cubicBezTo>
                  <a:cubicBezTo>
                    <a:pt x="120" y="80"/>
                    <a:pt x="128" y="73"/>
                    <a:pt x="128" y="64"/>
                  </a:cubicBezTo>
                  <a:cubicBezTo>
                    <a:pt x="128" y="40"/>
                    <a:pt x="128" y="40"/>
                    <a:pt x="128" y="40"/>
                  </a:cubicBezTo>
                  <a:cubicBezTo>
                    <a:pt x="128" y="32"/>
                    <a:pt x="120" y="24"/>
                    <a:pt x="112" y="24"/>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0" name="TextBox 109"/>
            <p:cNvSpPr txBox="1"/>
            <p:nvPr/>
          </p:nvSpPr>
          <p:spPr>
            <a:xfrm>
              <a:off x="421548" y="5379331"/>
              <a:ext cx="1669589" cy="318275"/>
            </a:xfrm>
            <a:prstGeom prst="rect">
              <a:avLst/>
            </a:prstGeom>
            <a:noFill/>
            <a:ln w="0">
              <a:noFill/>
            </a:ln>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AAD integrated </a:t>
              </a:r>
            </a:p>
          </p:txBody>
        </p:sp>
      </p:grpSp>
      <p:grpSp>
        <p:nvGrpSpPr>
          <p:cNvPr id="31" name="Group 30"/>
          <p:cNvGrpSpPr/>
          <p:nvPr/>
        </p:nvGrpSpPr>
        <p:grpSpPr>
          <a:xfrm>
            <a:off x="2203137" y="4661369"/>
            <a:ext cx="2033703" cy="1038091"/>
            <a:chOff x="2201996" y="4661692"/>
            <a:chExt cx="2034279" cy="1038385"/>
          </a:xfrm>
        </p:grpSpPr>
        <p:sp>
          <p:nvSpPr>
            <p:cNvPr id="74" name="Freeform 144"/>
            <p:cNvSpPr>
              <a:spLocks noChangeAspect="1" noEditPoints="1"/>
            </p:cNvSpPr>
            <p:nvPr/>
          </p:nvSpPr>
          <p:spPr bwMode="auto">
            <a:xfrm>
              <a:off x="2945291" y="4661692"/>
              <a:ext cx="547688" cy="597695"/>
            </a:xfrm>
            <a:custGeom>
              <a:avLst/>
              <a:gdLst>
                <a:gd name="T0" fmla="*/ 48 w 97"/>
                <a:gd name="T1" fmla="*/ 106 h 106"/>
                <a:gd name="T2" fmla="*/ 49 w 97"/>
                <a:gd name="T3" fmla="*/ 105 h 106"/>
                <a:gd name="T4" fmla="*/ 97 w 97"/>
                <a:gd name="T5" fmla="*/ 45 h 106"/>
                <a:gd name="T6" fmla="*/ 97 w 97"/>
                <a:gd name="T7" fmla="*/ 0 h 106"/>
                <a:gd name="T8" fmla="*/ 90 w 97"/>
                <a:gd name="T9" fmla="*/ 5 h 106"/>
                <a:gd name="T10" fmla="*/ 71 w 97"/>
                <a:gd name="T11" fmla="*/ 10 h 106"/>
                <a:gd name="T12" fmla="*/ 50 w 97"/>
                <a:gd name="T13" fmla="*/ 5 h 106"/>
                <a:gd name="T14" fmla="*/ 48 w 97"/>
                <a:gd name="T15" fmla="*/ 3 h 106"/>
                <a:gd name="T16" fmla="*/ 46 w 97"/>
                <a:gd name="T17" fmla="*/ 4 h 106"/>
                <a:gd name="T18" fmla="*/ 25 w 97"/>
                <a:gd name="T19" fmla="*/ 10 h 106"/>
                <a:gd name="T20" fmla="*/ 6 w 97"/>
                <a:gd name="T21" fmla="*/ 5 h 106"/>
                <a:gd name="T22" fmla="*/ 0 w 97"/>
                <a:gd name="T23" fmla="*/ 1 h 106"/>
                <a:gd name="T24" fmla="*/ 0 w 97"/>
                <a:gd name="T25" fmla="*/ 45 h 106"/>
                <a:gd name="T26" fmla="*/ 47 w 97"/>
                <a:gd name="T27" fmla="*/ 105 h 106"/>
                <a:gd name="T28" fmla="*/ 48 w 97"/>
                <a:gd name="T29" fmla="*/ 106 h 106"/>
                <a:gd name="T30" fmla="*/ 8 w 97"/>
                <a:gd name="T31" fmla="*/ 45 h 106"/>
                <a:gd name="T32" fmla="*/ 8 w 97"/>
                <a:gd name="T33" fmla="*/ 14 h 106"/>
                <a:gd name="T34" fmla="*/ 25 w 97"/>
                <a:gd name="T35" fmla="*/ 18 h 106"/>
                <a:gd name="T36" fmla="*/ 48 w 97"/>
                <a:gd name="T37" fmla="*/ 12 h 106"/>
                <a:gd name="T38" fmla="*/ 71 w 97"/>
                <a:gd name="T39" fmla="*/ 18 h 106"/>
                <a:gd name="T40" fmla="*/ 89 w 97"/>
                <a:gd name="T41" fmla="*/ 15 h 106"/>
                <a:gd name="T42" fmla="*/ 89 w 97"/>
                <a:gd name="T43" fmla="*/ 45 h 106"/>
                <a:gd name="T44" fmla="*/ 48 w 97"/>
                <a:gd name="T45" fmla="*/ 97 h 106"/>
                <a:gd name="T46" fmla="*/ 8 w 97"/>
                <a:gd name="T47"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6">
                  <a:moveTo>
                    <a:pt x="48" y="106"/>
                  </a:moveTo>
                  <a:cubicBezTo>
                    <a:pt x="49" y="105"/>
                    <a:pt x="49" y="105"/>
                    <a:pt x="49" y="105"/>
                  </a:cubicBezTo>
                  <a:cubicBezTo>
                    <a:pt x="51" y="104"/>
                    <a:pt x="97" y="86"/>
                    <a:pt x="97" y="45"/>
                  </a:cubicBezTo>
                  <a:cubicBezTo>
                    <a:pt x="97" y="0"/>
                    <a:pt x="97" y="0"/>
                    <a:pt x="97" y="0"/>
                  </a:cubicBezTo>
                  <a:cubicBezTo>
                    <a:pt x="90" y="5"/>
                    <a:pt x="90" y="5"/>
                    <a:pt x="90" y="5"/>
                  </a:cubicBezTo>
                  <a:cubicBezTo>
                    <a:pt x="90" y="5"/>
                    <a:pt x="82" y="10"/>
                    <a:pt x="71" y="10"/>
                  </a:cubicBezTo>
                  <a:cubicBezTo>
                    <a:pt x="60" y="10"/>
                    <a:pt x="50" y="5"/>
                    <a:pt x="50" y="5"/>
                  </a:cubicBezTo>
                  <a:cubicBezTo>
                    <a:pt x="48" y="3"/>
                    <a:pt x="48" y="3"/>
                    <a:pt x="48" y="3"/>
                  </a:cubicBezTo>
                  <a:cubicBezTo>
                    <a:pt x="46" y="4"/>
                    <a:pt x="46" y="4"/>
                    <a:pt x="46" y="4"/>
                  </a:cubicBezTo>
                  <a:cubicBezTo>
                    <a:pt x="46" y="4"/>
                    <a:pt x="35" y="10"/>
                    <a:pt x="25" y="10"/>
                  </a:cubicBezTo>
                  <a:cubicBezTo>
                    <a:pt x="15" y="10"/>
                    <a:pt x="6" y="5"/>
                    <a:pt x="6" y="5"/>
                  </a:cubicBezTo>
                  <a:cubicBezTo>
                    <a:pt x="0" y="1"/>
                    <a:pt x="0" y="1"/>
                    <a:pt x="0" y="1"/>
                  </a:cubicBezTo>
                  <a:cubicBezTo>
                    <a:pt x="0" y="45"/>
                    <a:pt x="0" y="45"/>
                    <a:pt x="0" y="45"/>
                  </a:cubicBezTo>
                  <a:cubicBezTo>
                    <a:pt x="0" y="86"/>
                    <a:pt x="45" y="104"/>
                    <a:pt x="47" y="105"/>
                  </a:cubicBezTo>
                  <a:lnTo>
                    <a:pt x="48" y="106"/>
                  </a:lnTo>
                  <a:close/>
                  <a:moveTo>
                    <a:pt x="8" y="45"/>
                  </a:moveTo>
                  <a:cubicBezTo>
                    <a:pt x="8" y="14"/>
                    <a:pt x="8" y="14"/>
                    <a:pt x="8" y="14"/>
                  </a:cubicBezTo>
                  <a:cubicBezTo>
                    <a:pt x="12" y="16"/>
                    <a:pt x="18" y="18"/>
                    <a:pt x="25" y="18"/>
                  </a:cubicBezTo>
                  <a:cubicBezTo>
                    <a:pt x="34" y="18"/>
                    <a:pt x="44" y="14"/>
                    <a:pt x="48" y="12"/>
                  </a:cubicBezTo>
                  <a:cubicBezTo>
                    <a:pt x="52" y="14"/>
                    <a:pt x="61" y="18"/>
                    <a:pt x="71" y="18"/>
                  </a:cubicBezTo>
                  <a:cubicBezTo>
                    <a:pt x="78" y="18"/>
                    <a:pt x="84" y="16"/>
                    <a:pt x="89" y="15"/>
                  </a:cubicBezTo>
                  <a:cubicBezTo>
                    <a:pt x="89" y="45"/>
                    <a:pt x="89" y="45"/>
                    <a:pt x="89" y="45"/>
                  </a:cubicBezTo>
                  <a:cubicBezTo>
                    <a:pt x="89" y="77"/>
                    <a:pt x="55" y="94"/>
                    <a:pt x="48" y="97"/>
                  </a:cubicBezTo>
                  <a:cubicBezTo>
                    <a:pt x="41" y="94"/>
                    <a:pt x="8" y="77"/>
                    <a:pt x="8" y="45"/>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6" name="TextBox 115"/>
            <p:cNvSpPr txBox="1"/>
            <p:nvPr/>
          </p:nvSpPr>
          <p:spPr>
            <a:xfrm>
              <a:off x="2201996" y="5381802"/>
              <a:ext cx="2034279" cy="318275"/>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Secure + compliant </a:t>
              </a:r>
            </a:p>
          </p:txBody>
        </p:sp>
      </p:grpSp>
      <p:grpSp>
        <p:nvGrpSpPr>
          <p:cNvPr id="35" name="Group 34"/>
          <p:cNvGrpSpPr/>
          <p:nvPr/>
        </p:nvGrpSpPr>
        <p:grpSpPr>
          <a:xfrm>
            <a:off x="4360318" y="4655214"/>
            <a:ext cx="1747592" cy="1267645"/>
            <a:chOff x="4359791" y="4655544"/>
            <a:chExt cx="1748087" cy="1268006"/>
          </a:xfrm>
        </p:grpSpPr>
        <p:sp>
          <p:nvSpPr>
            <p:cNvPr id="78" name="Freeform 290"/>
            <p:cNvSpPr>
              <a:spLocks noChangeAspect="1" noEditPoints="1"/>
            </p:cNvSpPr>
            <p:nvPr/>
          </p:nvSpPr>
          <p:spPr bwMode="auto">
            <a:xfrm>
              <a:off x="4919759" y="4655544"/>
              <a:ext cx="628146" cy="609990"/>
            </a:xfrm>
            <a:custGeom>
              <a:avLst/>
              <a:gdLst>
                <a:gd name="T0" fmla="*/ 71 w 146"/>
                <a:gd name="T1" fmla="*/ 39 h 142"/>
                <a:gd name="T2" fmla="*/ 71 w 146"/>
                <a:gd name="T3" fmla="*/ 47 h 142"/>
                <a:gd name="T4" fmla="*/ 67 w 146"/>
                <a:gd name="T5" fmla="*/ 47 h 142"/>
                <a:gd name="T6" fmla="*/ 53 w 146"/>
                <a:gd name="T7" fmla="*/ 61 h 142"/>
                <a:gd name="T8" fmla="*/ 67 w 146"/>
                <a:gd name="T9" fmla="*/ 75 h 142"/>
                <a:gd name="T10" fmla="*/ 71 w 146"/>
                <a:gd name="T11" fmla="*/ 75 h 142"/>
                <a:gd name="T12" fmla="*/ 71 w 146"/>
                <a:gd name="T13" fmla="*/ 88 h 142"/>
                <a:gd name="T14" fmla="*/ 57 w 146"/>
                <a:gd name="T15" fmla="*/ 88 h 142"/>
                <a:gd name="T16" fmla="*/ 57 w 146"/>
                <a:gd name="T17" fmla="*/ 96 h 142"/>
                <a:gd name="T18" fmla="*/ 71 w 146"/>
                <a:gd name="T19" fmla="*/ 96 h 142"/>
                <a:gd name="T20" fmla="*/ 71 w 146"/>
                <a:gd name="T21" fmla="*/ 104 h 142"/>
                <a:gd name="T22" fmla="*/ 79 w 146"/>
                <a:gd name="T23" fmla="*/ 104 h 142"/>
                <a:gd name="T24" fmla="*/ 79 w 146"/>
                <a:gd name="T25" fmla="*/ 96 h 142"/>
                <a:gd name="T26" fmla="*/ 83 w 146"/>
                <a:gd name="T27" fmla="*/ 96 h 142"/>
                <a:gd name="T28" fmla="*/ 97 w 146"/>
                <a:gd name="T29" fmla="*/ 82 h 142"/>
                <a:gd name="T30" fmla="*/ 83 w 146"/>
                <a:gd name="T31" fmla="*/ 67 h 142"/>
                <a:gd name="T32" fmla="*/ 79 w 146"/>
                <a:gd name="T33" fmla="*/ 67 h 142"/>
                <a:gd name="T34" fmla="*/ 79 w 146"/>
                <a:gd name="T35" fmla="*/ 55 h 142"/>
                <a:gd name="T36" fmla="*/ 93 w 146"/>
                <a:gd name="T37" fmla="*/ 55 h 142"/>
                <a:gd name="T38" fmla="*/ 93 w 146"/>
                <a:gd name="T39" fmla="*/ 47 h 142"/>
                <a:gd name="T40" fmla="*/ 79 w 146"/>
                <a:gd name="T41" fmla="*/ 47 h 142"/>
                <a:gd name="T42" fmla="*/ 79 w 146"/>
                <a:gd name="T43" fmla="*/ 39 h 142"/>
                <a:gd name="T44" fmla="*/ 71 w 146"/>
                <a:gd name="T45" fmla="*/ 39 h 142"/>
                <a:gd name="T46" fmla="*/ 71 w 146"/>
                <a:gd name="T47" fmla="*/ 67 h 142"/>
                <a:gd name="T48" fmla="*/ 67 w 146"/>
                <a:gd name="T49" fmla="*/ 67 h 142"/>
                <a:gd name="T50" fmla="*/ 61 w 146"/>
                <a:gd name="T51" fmla="*/ 61 h 142"/>
                <a:gd name="T52" fmla="*/ 67 w 146"/>
                <a:gd name="T53" fmla="*/ 55 h 142"/>
                <a:gd name="T54" fmla="*/ 71 w 146"/>
                <a:gd name="T55" fmla="*/ 55 h 142"/>
                <a:gd name="T56" fmla="*/ 71 w 146"/>
                <a:gd name="T57" fmla="*/ 67 h 142"/>
                <a:gd name="T58" fmla="*/ 83 w 146"/>
                <a:gd name="T59" fmla="*/ 75 h 142"/>
                <a:gd name="T60" fmla="*/ 89 w 146"/>
                <a:gd name="T61" fmla="*/ 82 h 142"/>
                <a:gd name="T62" fmla="*/ 83 w 146"/>
                <a:gd name="T63" fmla="*/ 88 h 142"/>
                <a:gd name="T64" fmla="*/ 79 w 146"/>
                <a:gd name="T65" fmla="*/ 88 h 142"/>
                <a:gd name="T66" fmla="*/ 79 w 146"/>
                <a:gd name="T67" fmla="*/ 75 h 142"/>
                <a:gd name="T68" fmla="*/ 83 w 146"/>
                <a:gd name="T69" fmla="*/ 75 h 142"/>
                <a:gd name="T70" fmla="*/ 2 w 146"/>
                <a:gd name="T71" fmla="*/ 99 h 142"/>
                <a:gd name="T72" fmla="*/ 11 w 146"/>
                <a:gd name="T73" fmla="*/ 102 h 142"/>
                <a:gd name="T74" fmla="*/ 4 w 146"/>
                <a:gd name="T75" fmla="*/ 71 h 142"/>
                <a:gd name="T76" fmla="*/ 75 w 146"/>
                <a:gd name="T77" fmla="*/ 0 h 142"/>
                <a:gd name="T78" fmla="*/ 146 w 146"/>
                <a:gd name="T79" fmla="*/ 71 h 142"/>
                <a:gd name="T80" fmla="*/ 75 w 146"/>
                <a:gd name="T81" fmla="*/ 142 h 142"/>
                <a:gd name="T82" fmla="*/ 34 w 146"/>
                <a:gd name="T83" fmla="*/ 130 h 142"/>
                <a:gd name="T84" fmla="*/ 39 w 146"/>
                <a:gd name="T85" fmla="*/ 123 h 142"/>
                <a:gd name="T86" fmla="*/ 75 w 146"/>
                <a:gd name="T87" fmla="*/ 134 h 142"/>
                <a:gd name="T88" fmla="*/ 138 w 146"/>
                <a:gd name="T89" fmla="*/ 71 h 142"/>
                <a:gd name="T90" fmla="*/ 75 w 146"/>
                <a:gd name="T91" fmla="*/ 8 h 142"/>
                <a:gd name="T92" fmla="*/ 12 w 146"/>
                <a:gd name="T93" fmla="*/ 71 h 142"/>
                <a:gd name="T94" fmla="*/ 18 w 146"/>
                <a:gd name="T95" fmla="*/ 98 h 142"/>
                <a:gd name="T96" fmla="*/ 21 w 146"/>
                <a:gd name="T97" fmla="*/ 90 h 142"/>
                <a:gd name="T98" fmla="*/ 28 w 146"/>
                <a:gd name="T99" fmla="*/ 92 h 142"/>
                <a:gd name="T100" fmla="*/ 21 w 146"/>
                <a:gd name="T101" fmla="*/ 114 h 142"/>
                <a:gd name="T102" fmla="*/ 0 w 146"/>
                <a:gd name="T103" fmla="*/ 107 h 142"/>
                <a:gd name="T104" fmla="*/ 2 w 146"/>
                <a:gd name="T105" fmla="*/ 99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142">
                  <a:moveTo>
                    <a:pt x="71" y="39"/>
                  </a:moveTo>
                  <a:cubicBezTo>
                    <a:pt x="71" y="47"/>
                    <a:pt x="71" y="47"/>
                    <a:pt x="71" y="47"/>
                  </a:cubicBezTo>
                  <a:cubicBezTo>
                    <a:pt x="67" y="47"/>
                    <a:pt x="67" y="47"/>
                    <a:pt x="67" y="47"/>
                  </a:cubicBezTo>
                  <a:cubicBezTo>
                    <a:pt x="60" y="47"/>
                    <a:pt x="53" y="53"/>
                    <a:pt x="53" y="61"/>
                  </a:cubicBezTo>
                  <a:cubicBezTo>
                    <a:pt x="53" y="69"/>
                    <a:pt x="60" y="75"/>
                    <a:pt x="67" y="75"/>
                  </a:cubicBezTo>
                  <a:cubicBezTo>
                    <a:pt x="71" y="75"/>
                    <a:pt x="71" y="75"/>
                    <a:pt x="71" y="75"/>
                  </a:cubicBezTo>
                  <a:cubicBezTo>
                    <a:pt x="71" y="88"/>
                    <a:pt x="71" y="88"/>
                    <a:pt x="71" y="88"/>
                  </a:cubicBezTo>
                  <a:cubicBezTo>
                    <a:pt x="57" y="88"/>
                    <a:pt x="57" y="88"/>
                    <a:pt x="57" y="88"/>
                  </a:cubicBezTo>
                  <a:cubicBezTo>
                    <a:pt x="57" y="96"/>
                    <a:pt x="57" y="96"/>
                    <a:pt x="57" y="96"/>
                  </a:cubicBezTo>
                  <a:cubicBezTo>
                    <a:pt x="71" y="96"/>
                    <a:pt x="71" y="96"/>
                    <a:pt x="71" y="96"/>
                  </a:cubicBezTo>
                  <a:cubicBezTo>
                    <a:pt x="71" y="104"/>
                    <a:pt x="71" y="104"/>
                    <a:pt x="71" y="104"/>
                  </a:cubicBezTo>
                  <a:cubicBezTo>
                    <a:pt x="79" y="104"/>
                    <a:pt x="79" y="104"/>
                    <a:pt x="79" y="104"/>
                  </a:cubicBezTo>
                  <a:cubicBezTo>
                    <a:pt x="79" y="96"/>
                    <a:pt x="79" y="96"/>
                    <a:pt x="79" y="96"/>
                  </a:cubicBezTo>
                  <a:cubicBezTo>
                    <a:pt x="83" y="96"/>
                    <a:pt x="83" y="96"/>
                    <a:pt x="83" y="96"/>
                  </a:cubicBezTo>
                  <a:cubicBezTo>
                    <a:pt x="90" y="96"/>
                    <a:pt x="97" y="90"/>
                    <a:pt x="97" y="82"/>
                  </a:cubicBezTo>
                  <a:cubicBezTo>
                    <a:pt x="97" y="74"/>
                    <a:pt x="90" y="67"/>
                    <a:pt x="83" y="67"/>
                  </a:cubicBezTo>
                  <a:cubicBezTo>
                    <a:pt x="79" y="67"/>
                    <a:pt x="79" y="67"/>
                    <a:pt x="79" y="67"/>
                  </a:cubicBezTo>
                  <a:cubicBezTo>
                    <a:pt x="79" y="55"/>
                    <a:pt x="79" y="55"/>
                    <a:pt x="79" y="55"/>
                  </a:cubicBezTo>
                  <a:cubicBezTo>
                    <a:pt x="93" y="55"/>
                    <a:pt x="93" y="55"/>
                    <a:pt x="93" y="55"/>
                  </a:cubicBezTo>
                  <a:cubicBezTo>
                    <a:pt x="93" y="47"/>
                    <a:pt x="93" y="47"/>
                    <a:pt x="93" y="47"/>
                  </a:cubicBezTo>
                  <a:cubicBezTo>
                    <a:pt x="79" y="47"/>
                    <a:pt x="79" y="47"/>
                    <a:pt x="79" y="47"/>
                  </a:cubicBezTo>
                  <a:cubicBezTo>
                    <a:pt x="79" y="39"/>
                    <a:pt x="79" y="39"/>
                    <a:pt x="79" y="39"/>
                  </a:cubicBezTo>
                  <a:lnTo>
                    <a:pt x="71" y="39"/>
                  </a:lnTo>
                  <a:close/>
                  <a:moveTo>
                    <a:pt x="71" y="67"/>
                  </a:moveTo>
                  <a:cubicBezTo>
                    <a:pt x="67" y="67"/>
                    <a:pt x="67" y="67"/>
                    <a:pt x="67" y="67"/>
                  </a:cubicBezTo>
                  <a:cubicBezTo>
                    <a:pt x="64" y="67"/>
                    <a:pt x="61" y="65"/>
                    <a:pt x="61" y="61"/>
                  </a:cubicBezTo>
                  <a:cubicBezTo>
                    <a:pt x="61" y="58"/>
                    <a:pt x="64" y="55"/>
                    <a:pt x="67" y="55"/>
                  </a:cubicBezTo>
                  <a:cubicBezTo>
                    <a:pt x="71" y="55"/>
                    <a:pt x="71" y="55"/>
                    <a:pt x="71" y="55"/>
                  </a:cubicBezTo>
                  <a:lnTo>
                    <a:pt x="71" y="67"/>
                  </a:lnTo>
                  <a:close/>
                  <a:moveTo>
                    <a:pt x="83" y="75"/>
                  </a:moveTo>
                  <a:cubicBezTo>
                    <a:pt x="86" y="75"/>
                    <a:pt x="89" y="78"/>
                    <a:pt x="89" y="82"/>
                  </a:cubicBezTo>
                  <a:cubicBezTo>
                    <a:pt x="89" y="85"/>
                    <a:pt x="86" y="88"/>
                    <a:pt x="83" y="88"/>
                  </a:cubicBezTo>
                  <a:cubicBezTo>
                    <a:pt x="79" y="88"/>
                    <a:pt x="79" y="88"/>
                    <a:pt x="79" y="88"/>
                  </a:cubicBezTo>
                  <a:cubicBezTo>
                    <a:pt x="79" y="75"/>
                    <a:pt x="79" y="75"/>
                    <a:pt x="79" y="75"/>
                  </a:cubicBezTo>
                  <a:lnTo>
                    <a:pt x="83" y="75"/>
                  </a:lnTo>
                  <a:close/>
                  <a:moveTo>
                    <a:pt x="2" y="99"/>
                  </a:moveTo>
                  <a:cubicBezTo>
                    <a:pt x="11" y="102"/>
                    <a:pt x="11" y="102"/>
                    <a:pt x="11" y="102"/>
                  </a:cubicBezTo>
                  <a:cubicBezTo>
                    <a:pt x="6" y="92"/>
                    <a:pt x="4" y="82"/>
                    <a:pt x="4" y="71"/>
                  </a:cubicBezTo>
                  <a:cubicBezTo>
                    <a:pt x="4" y="32"/>
                    <a:pt x="36" y="0"/>
                    <a:pt x="75" y="0"/>
                  </a:cubicBezTo>
                  <a:cubicBezTo>
                    <a:pt x="114" y="0"/>
                    <a:pt x="146" y="32"/>
                    <a:pt x="146" y="71"/>
                  </a:cubicBezTo>
                  <a:cubicBezTo>
                    <a:pt x="146" y="110"/>
                    <a:pt x="114" y="142"/>
                    <a:pt x="75" y="142"/>
                  </a:cubicBezTo>
                  <a:cubicBezTo>
                    <a:pt x="60" y="142"/>
                    <a:pt x="46" y="138"/>
                    <a:pt x="34" y="130"/>
                  </a:cubicBezTo>
                  <a:cubicBezTo>
                    <a:pt x="39" y="123"/>
                    <a:pt x="39" y="123"/>
                    <a:pt x="39" y="123"/>
                  </a:cubicBezTo>
                  <a:cubicBezTo>
                    <a:pt x="50" y="130"/>
                    <a:pt x="62" y="134"/>
                    <a:pt x="75" y="134"/>
                  </a:cubicBezTo>
                  <a:cubicBezTo>
                    <a:pt x="110" y="134"/>
                    <a:pt x="138" y="106"/>
                    <a:pt x="138" y="71"/>
                  </a:cubicBezTo>
                  <a:cubicBezTo>
                    <a:pt x="138" y="37"/>
                    <a:pt x="110" y="8"/>
                    <a:pt x="75" y="8"/>
                  </a:cubicBezTo>
                  <a:cubicBezTo>
                    <a:pt x="40" y="8"/>
                    <a:pt x="12" y="37"/>
                    <a:pt x="12" y="71"/>
                  </a:cubicBezTo>
                  <a:cubicBezTo>
                    <a:pt x="12" y="81"/>
                    <a:pt x="14" y="90"/>
                    <a:pt x="18" y="98"/>
                  </a:cubicBezTo>
                  <a:cubicBezTo>
                    <a:pt x="21" y="90"/>
                    <a:pt x="21" y="90"/>
                    <a:pt x="21" y="90"/>
                  </a:cubicBezTo>
                  <a:cubicBezTo>
                    <a:pt x="28" y="92"/>
                    <a:pt x="28" y="92"/>
                    <a:pt x="28" y="92"/>
                  </a:cubicBezTo>
                  <a:cubicBezTo>
                    <a:pt x="21" y="114"/>
                    <a:pt x="21" y="114"/>
                    <a:pt x="21" y="114"/>
                  </a:cubicBezTo>
                  <a:cubicBezTo>
                    <a:pt x="0" y="107"/>
                    <a:pt x="0" y="107"/>
                    <a:pt x="0" y="107"/>
                  </a:cubicBezTo>
                  <a:lnTo>
                    <a:pt x="2" y="9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5" name="TextBox 124"/>
            <p:cNvSpPr txBox="1"/>
            <p:nvPr/>
          </p:nvSpPr>
          <p:spPr>
            <a:xfrm>
              <a:off x="4359791" y="5379331"/>
              <a:ext cx="1748087"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Reduced</a:t>
              </a:r>
              <a:br>
                <a:rPr lang="en-US" sz="1599" dirty="0">
                  <a:latin typeface="Segoe UI"/>
                </a:rPr>
              </a:br>
              <a:r>
                <a:rPr lang="en-US" sz="1599" dirty="0">
                  <a:latin typeface="Segoe UI"/>
                </a:rPr>
                <a:t>operations costs </a:t>
              </a:r>
            </a:p>
          </p:txBody>
        </p:sp>
      </p:grpSp>
      <p:grpSp>
        <p:nvGrpSpPr>
          <p:cNvPr id="36" name="Group 35"/>
          <p:cNvGrpSpPr/>
          <p:nvPr/>
        </p:nvGrpSpPr>
        <p:grpSpPr>
          <a:xfrm>
            <a:off x="6570254" y="4594704"/>
            <a:ext cx="1255484" cy="1328156"/>
            <a:chOff x="6570355" y="4595017"/>
            <a:chExt cx="1255840" cy="1328533"/>
          </a:xfrm>
        </p:grpSpPr>
        <p:sp>
          <p:nvSpPr>
            <p:cNvPr id="77" name="Freeform 149"/>
            <p:cNvSpPr>
              <a:spLocks noChangeAspect="1" noEditPoints="1"/>
            </p:cNvSpPr>
            <p:nvPr/>
          </p:nvSpPr>
          <p:spPr bwMode="auto">
            <a:xfrm>
              <a:off x="6895855" y="4595017"/>
              <a:ext cx="604838" cy="731045"/>
            </a:xfrm>
            <a:custGeom>
              <a:avLst/>
              <a:gdLst>
                <a:gd name="T0" fmla="*/ 36 w 104"/>
                <a:gd name="T1" fmla="*/ 105 h 127"/>
                <a:gd name="T2" fmla="*/ 33 w 104"/>
                <a:gd name="T3" fmla="*/ 112 h 127"/>
                <a:gd name="T4" fmla="*/ 0 w 104"/>
                <a:gd name="T5" fmla="*/ 64 h 127"/>
                <a:gd name="T6" fmla="*/ 49 w 104"/>
                <a:gd name="T7" fmla="*/ 12 h 127"/>
                <a:gd name="T8" fmla="*/ 43 w 104"/>
                <a:gd name="T9" fmla="*/ 6 h 127"/>
                <a:gd name="T10" fmla="*/ 49 w 104"/>
                <a:gd name="T11" fmla="*/ 0 h 127"/>
                <a:gd name="T12" fmla="*/ 64 w 104"/>
                <a:gd name="T13" fmla="*/ 15 h 127"/>
                <a:gd name="T14" fmla="*/ 49 w 104"/>
                <a:gd name="T15" fmla="*/ 31 h 127"/>
                <a:gd name="T16" fmla="*/ 43 w 104"/>
                <a:gd name="T17" fmla="*/ 25 h 127"/>
                <a:gd name="T18" fmla="*/ 48 w 104"/>
                <a:gd name="T19" fmla="*/ 20 h 127"/>
                <a:gd name="T20" fmla="*/ 8 w 104"/>
                <a:gd name="T21" fmla="*/ 64 h 127"/>
                <a:gd name="T22" fmla="*/ 36 w 104"/>
                <a:gd name="T23" fmla="*/ 105 h 127"/>
                <a:gd name="T24" fmla="*/ 104 w 104"/>
                <a:gd name="T25" fmla="*/ 64 h 127"/>
                <a:gd name="T26" fmla="*/ 70 w 104"/>
                <a:gd name="T27" fmla="*/ 15 h 127"/>
                <a:gd name="T28" fmla="*/ 68 w 104"/>
                <a:gd name="T29" fmla="*/ 22 h 127"/>
                <a:gd name="T30" fmla="*/ 96 w 104"/>
                <a:gd name="T31" fmla="*/ 64 h 127"/>
                <a:gd name="T32" fmla="*/ 56 w 104"/>
                <a:gd name="T33" fmla="*/ 108 h 127"/>
                <a:gd name="T34" fmla="*/ 61 w 104"/>
                <a:gd name="T35" fmla="*/ 102 h 127"/>
                <a:gd name="T36" fmla="*/ 55 w 104"/>
                <a:gd name="T37" fmla="*/ 97 h 127"/>
                <a:gd name="T38" fmla="*/ 40 w 104"/>
                <a:gd name="T39" fmla="*/ 112 h 127"/>
                <a:gd name="T40" fmla="*/ 55 w 104"/>
                <a:gd name="T41" fmla="*/ 127 h 127"/>
                <a:gd name="T42" fmla="*/ 61 w 104"/>
                <a:gd name="T43" fmla="*/ 121 h 127"/>
                <a:gd name="T44" fmla="*/ 55 w 104"/>
                <a:gd name="T45" fmla="*/ 116 h 127"/>
                <a:gd name="T46" fmla="*/ 55 w 104"/>
                <a:gd name="T47" fmla="*/ 116 h 127"/>
                <a:gd name="T48" fmla="*/ 55 w 104"/>
                <a:gd name="T49" fmla="*/ 116 h 127"/>
                <a:gd name="T50" fmla="*/ 104 w 104"/>
                <a:gd name="T51" fmla="*/ 6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27">
                  <a:moveTo>
                    <a:pt x="36" y="105"/>
                  </a:moveTo>
                  <a:cubicBezTo>
                    <a:pt x="33" y="112"/>
                    <a:pt x="33" y="112"/>
                    <a:pt x="33" y="112"/>
                  </a:cubicBezTo>
                  <a:cubicBezTo>
                    <a:pt x="13" y="105"/>
                    <a:pt x="0" y="85"/>
                    <a:pt x="0" y="64"/>
                  </a:cubicBezTo>
                  <a:cubicBezTo>
                    <a:pt x="0" y="36"/>
                    <a:pt x="21" y="13"/>
                    <a:pt x="49" y="12"/>
                  </a:cubicBezTo>
                  <a:cubicBezTo>
                    <a:pt x="43" y="6"/>
                    <a:pt x="43" y="6"/>
                    <a:pt x="43" y="6"/>
                  </a:cubicBezTo>
                  <a:cubicBezTo>
                    <a:pt x="49" y="0"/>
                    <a:pt x="49" y="0"/>
                    <a:pt x="49" y="0"/>
                  </a:cubicBezTo>
                  <a:cubicBezTo>
                    <a:pt x="64" y="15"/>
                    <a:pt x="64" y="15"/>
                    <a:pt x="64" y="15"/>
                  </a:cubicBezTo>
                  <a:cubicBezTo>
                    <a:pt x="49" y="31"/>
                    <a:pt x="49" y="31"/>
                    <a:pt x="49" y="31"/>
                  </a:cubicBezTo>
                  <a:cubicBezTo>
                    <a:pt x="43" y="25"/>
                    <a:pt x="43" y="25"/>
                    <a:pt x="43" y="25"/>
                  </a:cubicBezTo>
                  <a:cubicBezTo>
                    <a:pt x="48" y="20"/>
                    <a:pt x="48" y="20"/>
                    <a:pt x="48" y="20"/>
                  </a:cubicBezTo>
                  <a:cubicBezTo>
                    <a:pt x="26" y="21"/>
                    <a:pt x="8" y="40"/>
                    <a:pt x="8" y="64"/>
                  </a:cubicBezTo>
                  <a:cubicBezTo>
                    <a:pt x="8" y="82"/>
                    <a:pt x="19" y="98"/>
                    <a:pt x="36" y="105"/>
                  </a:cubicBezTo>
                  <a:close/>
                  <a:moveTo>
                    <a:pt x="104" y="64"/>
                  </a:moveTo>
                  <a:cubicBezTo>
                    <a:pt x="104" y="42"/>
                    <a:pt x="91" y="22"/>
                    <a:pt x="70" y="15"/>
                  </a:cubicBezTo>
                  <a:cubicBezTo>
                    <a:pt x="68" y="22"/>
                    <a:pt x="68" y="22"/>
                    <a:pt x="68" y="22"/>
                  </a:cubicBezTo>
                  <a:cubicBezTo>
                    <a:pt x="85" y="29"/>
                    <a:pt x="96" y="45"/>
                    <a:pt x="96" y="64"/>
                  </a:cubicBezTo>
                  <a:cubicBezTo>
                    <a:pt x="96" y="87"/>
                    <a:pt x="78" y="106"/>
                    <a:pt x="56" y="108"/>
                  </a:cubicBezTo>
                  <a:cubicBezTo>
                    <a:pt x="61" y="102"/>
                    <a:pt x="61" y="102"/>
                    <a:pt x="61" y="102"/>
                  </a:cubicBezTo>
                  <a:cubicBezTo>
                    <a:pt x="55" y="97"/>
                    <a:pt x="55" y="97"/>
                    <a:pt x="55" y="97"/>
                  </a:cubicBezTo>
                  <a:cubicBezTo>
                    <a:pt x="40" y="112"/>
                    <a:pt x="40" y="112"/>
                    <a:pt x="40" y="112"/>
                  </a:cubicBezTo>
                  <a:cubicBezTo>
                    <a:pt x="55" y="127"/>
                    <a:pt x="55" y="127"/>
                    <a:pt x="55" y="127"/>
                  </a:cubicBezTo>
                  <a:cubicBezTo>
                    <a:pt x="61" y="121"/>
                    <a:pt x="61" y="121"/>
                    <a:pt x="61" y="121"/>
                  </a:cubicBezTo>
                  <a:cubicBezTo>
                    <a:pt x="55" y="116"/>
                    <a:pt x="55" y="116"/>
                    <a:pt x="55" y="116"/>
                  </a:cubicBezTo>
                  <a:cubicBezTo>
                    <a:pt x="55" y="116"/>
                    <a:pt x="55" y="116"/>
                    <a:pt x="55" y="116"/>
                  </a:cubicBezTo>
                  <a:cubicBezTo>
                    <a:pt x="55" y="116"/>
                    <a:pt x="55" y="116"/>
                    <a:pt x="55" y="116"/>
                  </a:cubicBezTo>
                  <a:cubicBezTo>
                    <a:pt x="82" y="114"/>
                    <a:pt x="104" y="91"/>
                    <a:pt x="104" y="64"/>
                  </a:cubicBez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8" name="TextBox 127"/>
            <p:cNvSpPr txBox="1"/>
            <p:nvPr/>
          </p:nvSpPr>
          <p:spPr>
            <a:xfrm>
              <a:off x="6570355" y="5379331"/>
              <a:ext cx="1255840"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Backup and</a:t>
              </a:r>
              <a:br>
                <a:rPr lang="en-US" sz="1599" dirty="0">
                  <a:latin typeface="Segoe UI"/>
                </a:rPr>
              </a:br>
              <a:r>
                <a:rPr lang="en-US" sz="1599" dirty="0">
                  <a:latin typeface="Segoe UI"/>
                </a:rPr>
                <a:t>recovery </a:t>
              </a:r>
            </a:p>
          </p:txBody>
        </p:sp>
      </p:grpSp>
      <p:grpSp>
        <p:nvGrpSpPr>
          <p:cNvPr id="39" name="Group 38"/>
          <p:cNvGrpSpPr/>
          <p:nvPr/>
        </p:nvGrpSpPr>
        <p:grpSpPr>
          <a:xfrm>
            <a:off x="10521262" y="4649457"/>
            <a:ext cx="1312705" cy="1273401"/>
            <a:chOff x="10522478" y="4649786"/>
            <a:chExt cx="1313078" cy="1273763"/>
          </a:xfrm>
        </p:grpSpPr>
        <p:sp>
          <p:nvSpPr>
            <p:cNvPr id="24" name="Freeform 21"/>
            <p:cNvSpPr>
              <a:spLocks noChangeAspect="1" noEditPoints="1"/>
            </p:cNvSpPr>
            <p:nvPr/>
          </p:nvSpPr>
          <p:spPr bwMode="auto">
            <a:xfrm>
              <a:off x="10807542" y="4649786"/>
              <a:ext cx="742950" cy="621507"/>
            </a:xfrm>
            <a:custGeom>
              <a:avLst/>
              <a:gdLst>
                <a:gd name="T0" fmla="*/ 95 w 161"/>
                <a:gd name="T1" fmla="*/ 134 h 134"/>
                <a:gd name="T2" fmla="*/ 83 w 161"/>
                <a:gd name="T3" fmla="*/ 123 h 134"/>
                <a:gd name="T4" fmla="*/ 95 w 161"/>
                <a:gd name="T5" fmla="*/ 111 h 134"/>
                <a:gd name="T6" fmla="*/ 106 w 161"/>
                <a:gd name="T7" fmla="*/ 123 h 134"/>
                <a:gd name="T8" fmla="*/ 95 w 161"/>
                <a:gd name="T9" fmla="*/ 134 h 134"/>
                <a:gd name="T10" fmla="*/ 95 w 161"/>
                <a:gd name="T11" fmla="*/ 119 h 134"/>
                <a:gd name="T12" fmla="*/ 91 w 161"/>
                <a:gd name="T13" fmla="*/ 123 h 134"/>
                <a:gd name="T14" fmla="*/ 95 w 161"/>
                <a:gd name="T15" fmla="*/ 126 h 134"/>
                <a:gd name="T16" fmla="*/ 98 w 161"/>
                <a:gd name="T17" fmla="*/ 123 h 134"/>
                <a:gd name="T18" fmla="*/ 95 w 161"/>
                <a:gd name="T19" fmla="*/ 119 h 134"/>
                <a:gd name="T20" fmla="*/ 29 w 161"/>
                <a:gd name="T21" fmla="*/ 134 h 134"/>
                <a:gd name="T22" fmla="*/ 18 w 161"/>
                <a:gd name="T23" fmla="*/ 123 h 134"/>
                <a:gd name="T24" fmla="*/ 29 w 161"/>
                <a:gd name="T25" fmla="*/ 111 h 134"/>
                <a:gd name="T26" fmla="*/ 40 w 161"/>
                <a:gd name="T27" fmla="*/ 123 h 134"/>
                <a:gd name="T28" fmla="*/ 29 w 161"/>
                <a:gd name="T29" fmla="*/ 134 h 134"/>
                <a:gd name="T30" fmla="*/ 29 w 161"/>
                <a:gd name="T31" fmla="*/ 119 h 134"/>
                <a:gd name="T32" fmla="*/ 26 w 161"/>
                <a:gd name="T33" fmla="*/ 123 h 134"/>
                <a:gd name="T34" fmla="*/ 29 w 161"/>
                <a:gd name="T35" fmla="*/ 126 h 134"/>
                <a:gd name="T36" fmla="*/ 32 w 161"/>
                <a:gd name="T37" fmla="*/ 123 h 134"/>
                <a:gd name="T38" fmla="*/ 29 w 161"/>
                <a:gd name="T39" fmla="*/ 119 h 134"/>
                <a:gd name="T40" fmla="*/ 130 w 161"/>
                <a:gd name="T41" fmla="*/ 0 h 134"/>
                <a:gd name="T42" fmla="*/ 126 w 161"/>
                <a:gd name="T43" fmla="*/ 15 h 134"/>
                <a:gd name="T44" fmla="*/ 0 w 161"/>
                <a:gd name="T45" fmla="*/ 15 h 134"/>
                <a:gd name="T46" fmla="*/ 16 w 161"/>
                <a:gd name="T47" fmla="*/ 86 h 134"/>
                <a:gd name="T48" fmla="*/ 109 w 161"/>
                <a:gd name="T49" fmla="*/ 86 h 134"/>
                <a:gd name="T50" fmla="*/ 105 w 161"/>
                <a:gd name="T51" fmla="*/ 100 h 134"/>
                <a:gd name="T52" fmla="*/ 14 w 161"/>
                <a:gd name="T53" fmla="*/ 100 h 134"/>
                <a:gd name="T54" fmla="*/ 14 w 161"/>
                <a:gd name="T55" fmla="*/ 108 h 134"/>
                <a:gd name="T56" fmla="*/ 111 w 161"/>
                <a:gd name="T57" fmla="*/ 108 h 134"/>
                <a:gd name="T58" fmla="*/ 136 w 161"/>
                <a:gd name="T59" fmla="*/ 8 h 134"/>
                <a:gd name="T60" fmla="*/ 161 w 161"/>
                <a:gd name="T61" fmla="*/ 8 h 134"/>
                <a:gd name="T62" fmla="*/ 161 w 161"/>
                <a:gd name="T63" fmla="*/ 0 h 134"/>
                <a:gd name="T64" fmla="*/ 130 w 161"/>
                <a:gd name="T65" fmla="*/ 0 h 134"/>
                <a:gd name="T66" fmla="*/ 23 w 161"/>
                <a:gd name="T67" fmla="*/ 78 h 134"/>
                <a:gd name="T68" fmla="*/ 10 w 161"/>
                <a:gd name="T69" fmla="*/ 23 h 134"/>
                <a:gd name="T70" fmla="*/ 124 w 161"/>
                <a:gd name="T71" fmla="*/ 23 h 134"/>
                <a:gd name="T72" fmla="*/ 111 w 161"/>
                <a:gd name="T73" fmla="*/ 78 h 134"/>
                <a:gd name="T74" fmla="*/ 23 w 161"/>
                <a:gd name="T75"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1" h="134">
                  <a:moveTo>
                    <a:pt x="95" y="134"/>
                  </a:moveTo>
                  <a:cubicBezTo>
                    <a:pt x="88" y="134"/>
                    <a:pt x="83" y="129"/>
                    <a:pt x="83" y="123"/>
                  </a:cubicBezTo>
                  <a:cubicBezTo>
                    <a:pt x="83" y="116"/>
                    <a:pt x="88" y="111"/>
                    <a:pt x="95" y="111"/>
                  </a:cubicBezTo>
                  <a:cubicBezTo>
                    <a:pt x="101" y="111"/>
                    <a:pt x="106" y="116"/>
                    <a:pt x="106" y="123"/>
                  </a:cubicBezTo>
                  <a:cubicBezTo>
                    <a:pt x="106" y="129"/>
                    <a:pt x="101" y="134"/>
                    <a:pt x="95" y="134"/>
                  </a:cubicBezTo>
                  <a:close/>
                  <a:moveTo>
                    <a:pt x="95" y="119"/>
                  </a:moveTo>
                  <a:cubicBezTo>
                    <a:pt x="93" y="119"/>
                    <a:pt x="91" y="121"/>
                    <a:pt x="91" y="123"/>
                  </a:cubicBezTo>
                  <a:cubicBezTo>
                    <a:pt x="91" y="125"/>
                    <a:pt x="93" y="126"/>
                    <a:pt x="95" y="126"/>
                  </a:cubicBezTo>
                  <a:cubicBezTo>
                    <a:pt x="96" y="126"/>
                    <a:pt x="98" y="125"/>
                    <a:pt x="98" y="123"/>
                  </a:cubicBezTo>
                  <a:cubicBezTo>
                    <a:pt x="98" y="121"/>
                    <a:pt x="96" y="119"/>
                    <a:pt x="95" y="119"/>
                  </a:cubicBezTo>
                  <a:close/>
                  <a:moveTo>
                    <a:pt x="29" y="134"/>
                  </a:moveTo>
                  <a:cubicBezTo>
                    <a:pt x="23" y="134"/>
                    <a:pt x="18" y="129"/>
                    <a:pt x="18" y="123"/>
                  </a:cubicBezTo>
                  <a:cubicBezTo>
                    <a:pt x="18" y="116"/>
                    <a:pt x="23" y="111"/>
                    <a:pt x="29" y="111"/>
                  </a:cubicBezTo>
                  <a:cubicBezTo>
                    <a:pt x="35" y="111"/>
                    <a:pt x="40" y="116"/>
                    <a:pt x="40" y="123"/>
                  </a:cubicBezTo>
                  <a:cubicBezTo>
                    <a:pt x="40" y="129"/>
                    <a:pt x="35" y="134"/>
                    <a:pt x="29" y="134"/>
                  </a:cubicBezTo>
                  <a:close/>
                  <a:moveTo>
                    <a:pt x="29" y="119"/>
                  </a:moveTo>
                  <a:cubicBezTo>
                    <a:pt x="27" y="119"/>
                    <a:pt x="26" y="121"/>
                    <a:pt x="26" y="123"/>
                  </a:cubicBezTo>
                  <a:cubicBezTo>
                    <a:pt x="26" y="125"/>
                    <a:pt x="27" y="126"/>
                    <a:pt x="29" y="126"/>
                  </a:cubicBezTo>
                  <a:cubicBezTo>
                    <a:pt x="31" y="126"/>
                    <a:pt x="32" y="125"/>
                    <a:pt x="32" y="123"/>
                  </a:cubicBezTo>
                  <a:cubicBezTo>
                    <a:pt x="32" y="121"/>
                    <a:pt x="31" y="119"/>
                    <a:pt x="29" y="119"/>
                  </a:cubicBezTo>
                  <a:close/>
                  <a:moveTo>
                    <a:pt x="130" y="0"/>
                  </a:moveTo>
                  <a:cubicBezTo>
                    <a:pt x="126" y="15"/>
                    <a:pt x="126" y="15"/>
                    <a:pt x="126" y="15"/>
                  </a:cubicBezTo>
                  <a:cubicBezTo>
                    <a:pt x="0" y="15"/>
                    <a:pt x="0" y="15"/>
                    <a:pt x="0" y="15"/>
                  </a:cubicBezTo>
                  <a:cubicBezTo>
                    <a:pt x="16" y="86"/>
                    <a:pt x="16" y="86"/>
                    <a:pt x="16" y="86"/>
                  </a:cubicBezTo>
                  <a:cubicBezTo>
                    <a:pt x="109" y="86"/>
                    <a:pt x="109" y="86"/>
                    <a:pt x="109" y="86"/>
                  </a:cubicBezTo>
                  <a:cubicBezTo>
                    <a:pt x="105" y="100"/>
                    <a:pt x="105" y="100"/>
                    <a:pt x="105" y="100"/>
                  </a:cubicBezTo>
                  <a:cubicBezTo>
                    <a:pt x="14" y="100"/>
                    <a:pt x="14" y="100"/>
                    <a:pt x="14" y="100"/>
                  </a:cubicBezTo>
                  <a:cubicBezTo>
                    <a:pt x="14" y="108"/>
                    <a:pt x="14" y="108"/>
                    <a:pt x="14" y="108"/>
                  </a:cubicBezTo>
                  <a:cubicBezTo>
                    <a:pt x="111" y="108"/>
                    <a:pt x="111" y="108"/>
                    <a:pt x="111" y="108"/>
                  </a:cubicBezTo>
                  <a:cubicBezTo>
                    <a:pt x="136" y="8"/>
                    <a:pt x="136" y="8"/>
                    <a:pt x="136" y="8"/>
                  </a:cubicBezTo>
                  <a:cubicBezTo>
                    <a:pt x="161" y="8"/>
                    <a:pt x="161" y="8"/>
                    <a:pt x="161" y="8"/>
                  </a:cubicBezTo>
                  <a:cubicBezTo>
                    <a:pt x="161" y="0"/>
                    <a:pt x="161" y="0"/>
                    <a:pt x="161" y="0"/>
                  </a:cubicBezTo>
                  <a:lnTo>
                    <a:pt x="130" y="0"/>
                  </a:lnTo>
                  <a:close/>
                  <a:moveTo>
                    <a:pt x="23" y="78"/>
                  </a:moveTo>
                  <a:cubicBezTo>
                    <a:pt x="10" y="23"/>
                    <a:pt x="10" y="23"/>
                    <a:pt x="10" y="23"/>
                  </a:cubicBezTo>
                  <a:cubicBezTo>
                    <a:pt x="124" y="23"/>
                    <a:pt x="124" y="23"/>
                    <a:pt x="124" y="23"/>
                  </a:cubicBezTo>
                  <a:cubicBezTo>
                    <a:pt x="111" y="78"/>
                    <a:pt x="111" y="78"/>
                    <a:pt x="111" y="78"/>
                  </a:cubicBezTo>
                  <a:lnTo>
                    <a:pt x="23" y="78"/>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40" name="TextBox 139"/>
            <p:cNvSpPr txBox="1"/>
            <p:nvPr/>
          </p:nvSpPr>
          <p:spPr>
            <a:xfrm>
              <a:off x="10522478" y="5379330"/>
              <a:ext cx="1313078" cy="544219"/>
            </a:xfrm>
            <a:prstGeom prst="rect">
              <a:avLst/>
            </a:prstGeom>
            <a:noFill/>
          </p:spPr>
          <p:txBody>
            <a:bodyPr wrap="none" lIns="91414" tIns="45706" rIns="91414" bIns="45706" rtlCol="0">
              <a:spAutoFit/>
            </a:bodyPr>
            <a:lstStyle>
              <a:defPPr>
                <a:defRPr lang="en-US"/>
              </a:defPPr>
              <a:lvl1pPr algn="ctr" defTabSz="913664">
                <a:lnSpc>
                  <a:spcPct val="90000"/>
                </a:lnSpc>
                <a:defRPr sz="1400" kern="0">
                  <a:gradFill>
                    <a:gsLst>
                      <a:gs pos="0">
                        <a:srgbClr val="FFFFFF"/>
                      </a:gs>
                      <a:gs pos="100000">
                        <a:srgbClr val="FFFFFF"/>
                      </a:gs>
                    </a:gsLst>
                    <a:lin ang="5400000" scaled="1"/>
                  </a:gradFill>
                </a:defRPr>
              </a:lvl1pPr>
            </a:lstStyle>
            <a:p>
              <a:pPr defTabSz="913313">
                <a:defRPr/>
              </a:pPr>
              <a:r>
                <a:rPr lang="en-US" sz="1599" dirty="0">
                  <a:latin typeface="Segoe UI"/>
                </a:rPr>
                <a:t>App gallery</a:t>
              </a:r>
              <a:br>
                <a:rPr lang="en-US" sz="1599" dirty="0">
                  <a:latin typeface="Segoe UI"/>
                </a:rPr>
              </a:br>
              <a:r>
                <a:rPr lang="en-US" sz="1599" dirty="0">
                  <a:latin typeface="Segoe UI"/>
                </a:rPr>
                <a:t>marketplace</a:t>
              </a:r>
            </a:p>
          </p:txBody>
        </p:sp>
      </p:grpSp>
      <p:grpSp>
        <p:nvGrpSpPr>
          <p:cNvPr id="29" name="Group 28"/>
          <p:cNvGrpSpPr/>
          <p:nvPr/>
        </p:nvGrpSpPr>
        <p:grpSpPr>
          <a:xfrm>
            <a:off x="413382" y="2670147"/>
            <a:ext cx="1688736" cy="1371182"/>
            <a:chOff x="411733" y="2669912"/>
            <a:chExt cx="1689216" cy="1371571"/>
          </a:xfrm>
        </p:grpSpPr>
        <p:sp>
          <p:nvSpPr>
            <p:cNvPr id="73" name="Freeform 90"/>
            <p:cNvSpPr>
              <a:spLocks noChangeAspect="1" noEditPoints="1"/>
            </p:cNvSpPr>
            <p:nvPr/>
          </p:nvSpPr>
          <p:spPr bwMode="auto">
            <a:xfrm>
              <a:off x="895581" y="2669912"/>
              <a:ext cx="721520" cy="721520"/>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115 w 128"/>
                <a:gd name="T11" fmla="*/ 40 h 128"/>
                <a:gd name="T12" fmla="*/ 90 w 128"/>
                <a:gd name="T13" fmla="*/ 40 h 128"/>
                <a:gd name="T14" fmla="*/ 79 w 128"/>
                <a:gd name="T15" fmla="*/ 11 h 128"/>
                <a:gd name="T16" fmla="*/ 115 w 128"/>
                <a:gd name="T17" fmla="*/ 40 h 128"/>
                <a:gd name="T18" fmla="*/ 120 w 128"/>
                <a:gd name="T19" fmla="*/ 64 h 128"/>
                <a:gd name="T20" fmla="*/ 118 w 128"/>
                <a:gd name="T21" fmla="*/ 80 h 128"/>
                <a:gd name="T22" fmla="*/ 91 w 128"/>
                <a:gd name="T23" fmla="*/ 80 h 128"/>
                <a:gd name="T24" fmla="*/ 91 w 128"/>
                <a:gd name="T25" fmla="*/ 64 h 128"/>
                <a:gd name="T26" fmla="*/ 91 w 128"/>
                <a:gd name="T27" fmla="*/ 48 h 128"/>
                <a:gd name="T28" fmla="*/ 118 w 128"/>
                <a:gd name="T29" fmla="*/ 48 h 128"/>
                <a:gd name="T30" fmla="*/ 120 w 128"/>
                <a:gd name="T31" fmla="*/ 64 h 128"/>
                <a:gd name="T32" fmla="*/ 64 w 128"/>
                <a:gd name="T33" fmla="*/ 120 h 128"/>
                <a:gd name="T34" fmla="*/ 47 w 128"/>
                <a:gd name="T35" fmla="*/ 88 h 128"/>
                <a:gd name="T36" fmla="*/ 81 w 128"/>
                <a:gd name="T37" fmla="*/ 88 h 128"/>
                <a:gd name="T38" fmla="*/ 64 w 128"/>
                <a:gd name="T39" fmla="*/ 120 h 128"/>
                <a:gd name="T40" fmla="*/ 46 w 128"/>
                <a:gd name="T41" fmla="*/ 80 h 128"/>
                <a:gd name="T42" fmla="*/ 45 w 128"/>
                <a:gd name="T43" fmla="*/ 64 h 128"/>
                <a:gd name="T44" fmla="*/ 46 w 128"/>
                <a:gd name="T45" fmla="*/ 48 h 128"/>
                <a:gd name="T46" fmla="*/ 83 w 128"/>
                <a:gd name="T47" fmla="*/ 48 h 128"/>
                <a:gd name="T48" fmla="*/ 83 w 128"/>
                <a:gd name="T49" fmla="*/ 64 h 128"/>
                <a:gd name="T50" fmla="*/ 83 w 128"/>
                <a:gd name="T51" fmla="*/ 80 h 128"/>
                <a:gd name="T52" fmla="*/ 46 w 128"/>
                <a:gd name="T53" fmla="*/ 80 h 128"/>
                <a:gd name="T54" fmla="*/ 8 w 128"/>
                <a:gd name="T55" fmla="*/ 64 h 128"/>
                <a:gd name="T56" fmla="*/ 11 w 128"/>
                <a:gd name="T57" fmla="*/ 48 h 128"/>
                <a:gd name="T58" fmla="*/ 38 w 128"/>
                <a:gd name="T59" fmla="*/ 48 h 128"/>
                <a:gd name="T60" fmla="*/ 37 w 128"/>
                <a:gd name="T61" fmla="*/ 64 h 128"/>
                <a:gd name="T62" fmla="*/ 38 w 128"/>
                <a:gd name="T63" fmla="*/ 80 h 128"/>
                <a:gd name="T64" fmla="*/ 11 w 128"/>
                <a:gd name="T65" fmla="*/ 80 h 128"/>
                <a:gd name="T66" fmla="*/ 8 w 128"/>
                <a:gd name="T67" fmla="*/ 64 h 128"/>
                <a:gd name="T68" fmla="*/ 64 w 128"/>
                <a:gd name="T69" fmla="*/ 8 h 128"/>
                <a:gd name="T70" fmla="*/ 81 w 128"/>
                <a:gd name="T71" fmla="*/ 40 h 128"/>
                <a:gd name="T72" fmla="*/ 47 w 128"/>
                <a:gd name="T73" fmla="*/ 40 h 128"/>
                <a:gd name="T74" fmla="*/ 64 w 128"/>
                <a:gd name="T75" fmla="*/ 8 h 128"/>
                <a:gd name="T76" fmla="*/ 49 w 128"/>
                <a:gd name="T77" fmla="*/ 11 h 128"/>
                <a:gd name="T78" fmla="*/ 39 w 128"/>
                <a:gd name="T79" fmla="*/ 40 h 128"/>
                <a:gd name="T80" fmla="*/ 14 w 128"/>
                <a:gd name="T81" fmla="*/ 40 h 128"/>
                <a:gd name="T82" fmla="*/ 49 w 128"/>
                <a:gd name="T83" fmla="*/ 11 h 128"/>
                <a:gd name="T84" fmla="*/ 14 w 128"/>
                <a:gd name="T85" fmla="*/ 88 h 128"/>
                <a:gd name="T86" fmla="*/ 39 w 128"/>
                <a:gd name="T87" fmla="*/ 88 h 128"/>
                <a:gd name="T88" fmla="*/ 49 w 128"/>
                <a:gd name="T89" fmla="*/ 118 h 128"/>
                <a:gd name="T90" fmla="*/ 14 w 128"/>
                <a:gd name="T91" fmla="*/ 88 h 128"/>
                <a:gd name="T92" fmla="*/ 79 w 128"/>
                <a:gd name="T93" fmla="*/ 118 h 128"/>
                <a:gd name="T94" fmla="*/ 90 w 128"/>
                <a:gd name="T95" fmla="*/ 88 h 128"/>
                <a:gd name="T96" fmla="*/ 115 w 128"/>
                <a:gd name="T97" fmla="*/ 88 h 128"/>
                <a:gd name="T98" fmla="*/ 79 w 128"/>
                <a:gd name="T99"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8" h="128">
                  <a:moveTo>
                    <a:pt x="64" y="0"/>
                  </a:moveTo>
                  <a:cubicBezTo>
                    <a:pt x="29" y="0"/>
                    <a:pt x="0" y="29"/>
                    <a:pt x="0" y="64"/>
                  </a:cubicBezTo>
                  <a:cubicBezTo>
                    <a:pt x="0" y="100"/>
                    <a:pt x="29" y="128"/>
                    <a:pt x="64" y="128"/>
                  </a:cubicBezTo>
                  <a:cubicBezTo>
                    <a:pt x="100" y="128"/>
                    <a:pt x="128" y="100"/>
                    <a:pt x="128" y="64"/>
                  </a:cubicBezTo>
                  <a:cubicBezTo>
                    <a:pt x="128" y="29"/>
                    <a:pt x="100" y="0"/>
                    <a:pt x="64" y="0"/>
                  </a:cubicBezTo>
                  <a:moveTo>
                    <a:pt x="115" y="40"/>
                  </a:moveTo>
                  <a:cubicBezTo>
                    <a:pt x="90" y="40"/>
                    <a:pt x="90" y="40"/>
                    <a:pt x="90" y="40"/>
                  </a:cubicBezTo>
                  <a:cubicBezTo>
                    <a:pt x="88" y="29"/>
                    <a:pt x="84" y="18"/>
                    <a:pt x="79" y="11"/>
                  </a:cubicBezTo>
                  <a:cubicBezTo>
                    <a:pt x="95" y="15"/>
                    <a:pt x="108" y="26"/>
                    <a:pt x="115" y="40"/>
                  </a:cubicBezTo>
                  <a:moveTo>
                    <a:pt x="120" y="64"/>
                  </a:moveTo>
                  <a:cubicBezTo>
                    <a:pt x="120" y="70"/>
                    <a:pt x="120" y="75"/>
                    <a:pt x="118" y="80"/>
                  </a:cubicBezTo>
                  <a:cubicBezTo>
                    <a:pt x="91" y="80"/>
                    <a:pt x="91" y="80"/>
                    <a:pt x="91" y="80"/>
                  </a:cubicBezTo>
                  <a:cubicBezTo>
                    <a:pt x="91" y="75"/>
                    <a:pt x="91" y="70"/>
                    <a:pt x="91" y="64"/>
                  </a:cubicBezTo>
                  <a:cubicBezTo>
                    <a:pt x="91" y="59"/>
                    <a:pt x="91" y="54"/>
                    <a:pt x="91" y="48"/>
                  </a:cubicBezTo>
                  <a:cubicBezTo>
                    <a:pt x="118" y="48"/>
                    <a:pt x="118" y="48"/>
                    <a:pt x="118" y="48"/>
                  </a:cubicBezTo>
                  <a:cubicBezTo>
                    <a:pt x="120" y="53"/>
                    <a:pt x="120" y="59"/>
                    <a:pt x="120" y="64"/>
                  </a:cubicBezTo>
                  <a:moveTo>
                    <a:pt x="64" y="120"/>
                  </a:moveTo>
                  <a:cubicBezTo>
                    <a:pt x="58" y="120"/>
                    <a:pt x="51" y="108"/>
                    <a:pt x="47" y="88"/>
                  </a:cubicBezTo>
                  <a:cubicBezTo>
                    <a:pt x="81" y="88"/>
                    <a:pt x="81" y="88"/>
                    <a:pt x="81" y="88"/>
                  </a:cubicBezTo>
                  <a:cubicBezTo>
                    <a:pt x="78" y="108"/>
                    <a:pt x="71" y="120"/>
                    <a:pt x="64" y="120"/>
                  </a:cubicBezTo>
                  <a:moveTo>
                    <a:pt x="46" y="80"/>
                  </a:moveTo>
                  <a:cubicBezTo>
                    <a:pt x="46" y="75"/>
                    <a:pt x="45" y="70"/>
                    <a:pt x="45" y="64"/>
                  </a:cubicBezTo>
                  <a:cubicBezTo>
                    <a:pt x="45" y="59"/>
                    <a:pt x="46" y="53"/>
                    <a:pt x="46" y="48"/>
                  </a:cubicBezTo>
                  <a:cubicBezTo>
                    <a:pt x="83" y="48"/>
                    <a:pt x="83" y="48"/>
                    <a:pt x="83" y="48"/>
                  </a:cubicBezTo>
                  <a:cubicBezTo>
                    <a:pt x="83" y="53"/>
                    <a:pt x="83" y="59"/>
                    <a:pt x="83" y="64"/>
                  </a:cubicBezTo>
                  <a:cubicBezTo>
                    <a:pt x="83" y="70"/>
                    <a:pt x="83" y="75"/>
                    <a:pt x="83" y="80"/>
                  </a:cubicBezTo>
                  <a:lnTo>
                    <a:pt x="46" y="80"/>
                  </a:lnTo>
                  <a:close/>
                  <a:moveTo>
                    <a:pt x="8" y="64"/>
                  </a:moveTo>
                  <a:cubicBezTo>
                    <a:pt x="8" y="59"/>
                    <a:pt x="9" y="53"/>
                    <a:pt x="11" y="48"/>
                  </a:cubicBezTo>
                  <a:cubicBezTo>
                    <a:pt x="38" y="48"/>
                    <a:pt x="38" y="48"/>
                    <a:pt x="38" y="48"/>
                  </a:cubicBezTo>
                  <a:cubicBezTo>
                    <a:pt x="38" y="54"/>
                    <a:pt x="37" y="59"/>
                    <a:pt x="37" y="64"/>
                  </a:cubicBezTo>
                  <a:cubicBezTo>
                    <a:pt x="37" y="70"/>
                    <a:pt x="38" y="75"/>
                    <a:pt x="38" y="80"/>
                  </a:cubicBezTo>
                  <a:cubicBezTo>
                    <a:pt x="11" y="80"/>
                    <a:pt x="11" y="80"/>
                    <a:pt x="11" y="80"/>
                  </a:cubicBezTo>
                  <a:cubicBezTo>
                    <a:pt x="9" y="75"/>
                    <a:pt x="8" y="70"/>
                    <a:pt x="8" y="64"/>
                  </a:cubicBezTo>
                  <a:moveTo>
                    <a:pt x="64" y="8"/>
                  </a:moveTo>
                  <a:cubicBezTo>
                    <a:pt x="71" y="8"/>
                    <a:pt x="78" y="21"/>
                    <a:pt x="81" y="40"/>
                  </a:cubicBezTo>
                  <a:cubicBezTo>
                    <a:pt x="47" y="40"/>
                    <a:pt x="47" y="40"/>
                    <a:pt x="47" y="40"/>
                  </a:cubicBezTo>
                  <a:cubicBezTo>
                    <a:pt x="51" y="21"/>
                    <a:pt x="58" y="8"/>
                    <a:pt x="64" y="8"/>
                  </a:cubicBezTo>
                  <a:moveTo>
                    <a:pt x="49" y="11"/>
                  </a:moveTo>
                  <a:cubicBezTo>
                    <a:pt x="45" y="18"/>
                    <a:pt x="41" y="29"/>
                    <a:pt x="39" y="40"/>
                  </a:cubicBezTo>
                  <a:cubicBezTo>
                    <a:pt x="14" y="40"/>
                    <a:pt x="14" y="40"/>
                    <a:pt x="14" y="40"/>
                  </a:cubicBezTo>
                  <a:cubicBezTo>
                    <a:pt x="21" y="26"/>
                    <a:pt x="34" y="15"/>
                    <a:pt x="49" y="11"/>
                  </a:cubicBezTo>
                  <a:moveTo>
                    <a:pt x="14" y="88"/>
                  </a:moveTo>
                  <a:cubicBezTo>
                    <a:pt x="39" y="88"/>
                    <a:pt x="39" y="88"/>
                    <a:pt x="39" y="88"/>
                  </a:cubicBezTo>
                  <a:cubicBezTo>
                    <a:pt x="41" y="100"/>
                    <a:pt x="45" y="111"/>
                    <a:pt x="49" y="118"/>
                  </a:cubicBezTo>
                  <a:cubicBezTo>
                    <a:pt x="34" y="114"/>
                    <a:pt x="21" y="103"/>
                    <a:pt x="14" y="88"/>
                  </a:cubicBezTo>
                  <a:moveTo>
                    <a:pt x="79" y="118"/>
                  </a:moveTo>
                  <a:cubicBezTo>
                    <a:pt x="84" y="111"/>
                    <a:pt x="88" y="100"/>
                    <a:pt x="90" y="88"/>
                  </a:cubicBezTo>
                  <a:cubicBezTo>
                    <a:pt x="115" y="88"/>
                    <a:pt x="115" y="88"/>
                    <a:pt x="115" y="88"/>
                  </a:cubicBezTo>
                  <a:cubicBezTo>
                    <a:pt x="108" y="103"/>
                    <a:pt x="95" y="114"/>
                    <a:pt x="79" y="118"/>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07" name="TextBox 106"/>
            <p:cNvSpPr txBox="1"/>
            <p:nvPr/>
          </p:nvSpPr>
          <p:spPr>
            <a:xfrm>
              <a:off x="411733" y="3497264"/>
              <a:ext cx="1689216" cy="544219"/>
            </a:xfrm>
            <a:prstGeom prst="rect">
              <a:avLst/>
            </a:prstGeom>
            <a:noFill/>
            <a:ln w="0">
              <a:noFill/>
            </a:ln>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Global data</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center footprint </a:t>
              </a:r>
            </a:p>
          </p:txBody>
        </p:sp>
      </p:grpSp>
      <p:grpSp>
        <p:nvGrpSpPr>
          <p:cNvPr id="32" name="Group 31"/>
          <p:cNvGrpSpPr/>
          <p:nvPr/>
        </p:nvGrpSpPr>
        <p:grpSpPr>
          <a:xfrm>
            <a:off x="2403416" y="2756566"/>
            <a:ext cx="1633149" cy="1058884"/>
            <a:chOff x="2402331" y="2756352"/>
            <a:chExt cx="1633611" cy="1059184"/>
          </a:xfrm>
        </p:grpSpPr>
        <p:sp>
          <p:nvSpPr>
            <p:cNvPr id="15" name="Freeform 9"/>
            <p:cNvSpPr>
              <a:spLocks noChangeAspect="1" noEditPoints="1"/>
            </p:cNvSpPr>
            <p:nvPr/>
          </p:nvSpPr>
          <p:spPr bwMode="auto">
            <a:xfrm>
              <a:off x="2826574" y="2756352"/>
              <a:ext cx="785123" cy="548640"/>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0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38 w 128"/>
                <a:gd name="T45" fmla="*/ 80 h 88"/>
                <a:gd name="T46" fmla="*/ 33 w 128"/>
                <a:gd name="T47" fmla="*/ 74 h 88"/>
                <a:gd name="T48" fmla="*/ 38 w 128"/>
                <a:gd name="T49" fmla="*/ 69 h 88"/>
                <a:gd name="T50" fmla="*/ 43 w 128"/>
                <a:gd name="T51" fmla="*/ 75 h 88"/>
                <a:gd name="T52" fmla="*/ 38 w 128"/>
                <a:gd name="T53" fmla="*/ 80 h 88"/>
                <a:gd name="T54" fmla="*/ 49 w 128"/>
                <a:gd name="T55" fmla="*/ 70 h 88"/>
                <a:gd name="T56" fmla="*/ 44 w 128"/>
                <a:gd name="T57" fmla="*/ 64 h 88"/>
                <a:gd name="T58" fmla="*/ 50 w 128"/>
                <a:gd name="T59" fmla="*/ 59 h 88"/>
                <a:gd name="T60" fmla="*/ 55 w 128"/>
                <a:gd name="T61" fmla="*/ 65 h 88"/>
                <a:gd name="T62" fmla="*/ 49 w 128"/>
                <a:gd name="T63" fmla="*/ 70 h 88"/>
                <a:gd name="T64" fmla="*/ 61 w 128"/>
                <a:gd name="T65" fmla="*/ 60 h 88"/>
                <a:gd name="T66" fmla="*/ 55 w 128"/>
                <a:gd name="T67" fmla="*/ 54 h 88"/>
                <a:gd name="T68" fmla="*/ 61 w 128"/>
                <a:gd name="T69" fmla="*/ 49 h 88"/>
                <a:gd name="T70" fmla="*/ 66 w 128"/>
                <a:gd name="T71" fmla="*/ 55 h 88"/>
                <a:gd name="T72" fmla="*/ 61 w 128"/>
                <a:gd name="T73" fmla="*/ 60 h 88"/>
                <a:gd name="T74" fmla="*/ 72 w 128"/>
                <a:gd name="T75" fmla="*/ 50 h 88"/>
                <a:gd name="T76" fmla="*/ 67 w 128"/>
                <a:gd name="T77" fmla="*/ 44 h 88"/>
                <a:gd name="T78" fmla="*/ 73 w 128"/>
                <a:gd name="T79" fmla="*/ 39 h 88"/>
                <a:gd name="T80" fmla="*/ 78 w 128"/>
                <a:gd name="T81" fmla="*/ 45 h 88"/>
                <a:gd name="T82" fmla="*/ 72 w 128"/>
                <a:gd name="T83" fmla="*/ 50 h 88"/>
                <a:gd name="T84" fmla="*/ 83 w 128"/>
                <a:gd name="T85" fmla="*/ 40 h 88"/>
                <a:gd name="T86" fmla="*/ 78 w 128"/>
                <a:gd name="T87" fmla="*/ 34 h 88"/>
                <a:gd name="T88" fmla="*/ 84 w 128"/>
                <a:gd name="T89" fmla="*/ 29 h 88"/>
                <a:gd name="T90" fmla="*/ 89 w 128"/>
                <a:gd name="T91" fmla="*/ 35 h 88"/>
                <a:gd name="T92" fmla="*/ 83 w 128"/>
                <a:gd name="T9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5"/>
                    <a:pt x="13" y="88"/>
                    <a:pt x="28" y="88"/>
                  </a:cubicBezTo>
                  <a:close/>
                  <a:moveTo>
                    <a:pt x="28" y="40"/>
                  </a:moveTo>
                  <a:cubicBezTo>
                    <a:pt x="29" y="40"/>
                    <a:pt x="30" y="40"/>
                    <a:pt x="31" y="40"/>
                  </a:cubicBezTo>
                  <a:cubicBezTo>
                    <a:pt x="36" y="41"/>
                    <a:pt x="36" y="41"/>
                    <a:pt x="36" y="41"/>
                  </a:cubicBezTo>
                  <a:cubicBezTo>
                    <a:pt x="36" y="36"/>
                    <a:pt x="36" y="36"/>
                    <a:pt x="36" y="36"/>
                  </a:cubicBezTo>
                  <a:cubicBezTo>
                    <a:pt x="36" y="21"/>
                    <a:pt x="49" y="8"/>
                    <a:pt x="64" y="8"/>
                  </a:cubicBezTo>
                  <a:cubicBezTo>
                    <a:pt x="75" y="8"/>
                    <a:pt x="86" y="15"/>
                    <a:pt x="90" y="26"/>
                  </a:cubicBezTo>
                  <a:cubicBezTo>
                    <a:pt x="91" y="28"/>
                    <a:pt x="91" y="28"/>
                    <a:pt x="91" y="28"/>
                  </a:cubicBezTo>
                  <a:cubicBezTo>
                    <a:pt x="94" y="28"/>
                    <a:pt x="94" y="28"/>
                    <a:pt x="94" y="28"/>
                  </a:cubicBezTo>
                  <a:cubicBezTo>
                    <a:pt x="108" y="28"/>
                    <a:pt x="120" y="40"/>
                    <a:pt x="120" y="54"/>
                  </a:cubicBezTo>
                  <a:cubicBezTo>
                    <a:pt x="120" y="68"/>
                    <a:pt x="108" y="80"/>
                    <a:pt x="94" y="80"/>
                  </a:cubicBezTo>
                  <a:cubicBezTo>
                    <a:pt x="28" y="80"/>
                    <a:pt x="28" y="80"/>
                    <a:pt x="28" y="80"/>
                  </a:cubicBezTo>
                  <a:cubicBezTo>
                    <a:pt x="17" y="80"/>
                    <a:pt x="8" y="71"/>
                    <a:pt x="8" y="60"/>
                  </a:cubicBezTo>
                  <a:cubicBezTo>
                    <a:pt x="8" y="49"/>
                    <a:pt x="17" y="40"/>
                    <a:pt x="28" y="40"/>
                  </a:cubicBezTo>
                  <a:close/>
                  <a:moveTo>
                    <a:pt x="38" y="80"/>
                  </a:moveTo>
                  <a:cubicBezTo>
                    <a:pt x="33" y="74"/>
                    <a:pt x="33" y="74"/>
                    <a:pt x="33" y="74"/>
                  </a:cubicBezTo>
                  <a:cubicBezTo>
                    <a:pt x="38" y="69"/>
                    <a:pt x="38" y="69"/>
                    <a:pt x="38" y="69"/>
                  </a:cubicBezTo>
                  <a:cubicBezTo>
                    <a:pt x="43" y="75"/>
                    <a:pt x="43" y="75"/>
                    <a:pt x="43" y="75"/>
                  </a:cubicBezTo>
                  <a:lnTo>
                    <a:pt x="38" y="80"/>
                  </a:lnTo>
                  <a:close/>
                  <a:moveTo>
                    <a:pt x="49" y="70"/>
                  </a:moveTo>
                  <a:cubicBezTo>
                    <a:pt x="44" y="64"/>
                    <a:pt x="44" y="64"/>
                    <a:pt x="44" y="64"/>
                  </a:cubicBezTo>
                  <a:cubicBezTo>
                    <a:pt x="50" y="59"/>
                    <a:pt x="50" y="59"/>
                    <a:pt x="50" y="59"/>
                  </a:cubicBezTo>
                  <a:cubicBezTo>
                    <a:pt x="55" y="65"/>
                    <a:pt x="55" y="65"/>
                    <a:pt x="55" y="65"/>
                  </a:cubicBezTo>
                  <a:lnTo>
                    <a:pt x="49" y="70"/>
                  </a:lnTo>
                  <a:close/>
                  <a:moveTo>
                    <a:pt x="61" y="60"/>
                  </a:moveTo>
                  <a:cubicBezTo>
                    <a:pt x="55" y="54"/>
                    <a:pt x="55" y="54"/>
                    <a:pt x="55" y="54"/>
                  </a:cubicBezTo>
                  <a:cubicBezTo>
                    <a:pt x="61" y="49"/>
                    <a:pt x="61" y="49"/>
                    <a:pt x="61" y="49"/>
                  </a:cubicBezTo>
                  <a:cubicBezTo>
                    <a:pt x="66" y="55"/>
                    <a:pt x="66" y="55"/>
                    <a:pt x="66" y="55"/>
                  </a:cubicBezTo>
                  <a:lnTo>
                    <a:pt x="61" y="60"/>
                  </a:lnTo>
                  <a:close/>
                  <a:moveTo>
                    <a:pt x="72" y="50"/>
                  </a:moveTo>
                  <a:cubicBezTo>
                    <a:pt x="67" y="44"/>
                    <a:pt x="67" y="44"/>
                    <a:pt x="67" y="44"/>
                  </a:cubicBezTo>
                  <a:cubicBezTo>
                    <a:pt x="73" y="39"/>
                    <a:pt x="73" y="39"/>
                    <a:pt x="73" y="39"/>
                  </a:cubicBezTo>
                  <a:cubicBezTo>
                    <a:pt x="78" y="45"/>
                    <a:pt x="78" y="45"/>
                    <a:pt x="78" y="45"/>
                  </a:cubicBezTo>
                  <a:lnTo>
                    <a:pt x="72" y="50"/>
                  </a:lnTo>
                  <a:close/>
                  <a:moveTo>
                    <a:pt x="83" y="40"/>
                  </a:moveTo>
                  <a:cubicBezTo>
                    <a:pt x="78" y="34"/>
                    <a:pt x="78" y="34"/>
                    <a:pt x="78" y="34"/>
                  </a:cubicBezTo>
                  <a:cubicBezTo>
                    <a:pt x="84" y="29"/>
                    <a:pt x="84" y="29"/>
                    <a:pt x="84" y="29"/>
                  </a:cubicBezTo>
                  <a:cubicBezTo>
                    <a:pt x="89" y="35"/>
                    <a:pt x="89" y="35"/>
                    <a:pt x="89" y="35"/>
                  </a:cubicBezTo>
                  <a:lnTo>
                    <a:pt x="83" y="4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3" name="TextBox 112"/>
            <p:cNvSpPr txBox="1"/>
            <p:nvPr/>
          </p:nvSpPr>
          <p:spPr>
            <a:xfrm>
              <a:off x="2402331" y="3497261"/>
              <a:ext cx="1633611" cy="318275"/>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Hybrid support </a:t>
              </a:r>
            </a:p>
          </p:txBody>
        </p:sp>
      </p:grpSp>
      <p:grpSp>
        <p:nvGrpSpPr>
          <p:cNvPr id="33" name="Group 32"/>
          <p:cNvGrpSpPr/>
          <p:nvPr/>
        </p:nvGrpSpPr>
        <p:grpSpPr>
          <a:xfrm>
            <a:off x="4236065" y="2760610"/>
            <a:ext cx="1996101" cy="1280717"/>
            <a:chOff x="4235499" y="2760400"/>
            <a:chExt cx="1996666" cy="1281081"/>
          </a:xfrm>
        </p:grpSpPr>
        <p:sp>
          <p:nvSpPr>
            <p:cNvPr id="75" name="Freeform 82"/>
            <p:cNvSpPr>
              <a:spLocks noChangeAspect="1" noEditPoints="1"/>
            </p:cNvSpPr>
            <p:nvPr/>
          </p:nvSpPr>
          <p:spPr bwMode="auto">
            <a:xfrm>
              <a:off x="4918316" y="2760400"/>
              <a:ext cx="631032" cy="540545"/>
            </a:xfrm>
            <a:custGeom>
              <a:avLst/>
              <a:gdLst>
                <a:gd name="T0" fmla="*/ 246 w 265"/>
                <a:gd name="T1" fmla="*/ 208 h 227"/>
                <a:gd name="T2" fmla="*/ 161 w 265"/>
                <a:gd name="T3" fmla="*/ 208 h 227"/>
                <a:gd name="T4" fmla="*/ 161 w 265"/>
                <a:gd name="T5" fmla="*/ 104 h 227"/>
                <a:gd name="T6" fmla="*/ 19 w 265"/>
                <a:gd name="T7" fmla="*/ 104 h 227"/>
                <a:gd name="T8" fmla="*/ 19 w 265"/>
                <a:gd name="T9" fmla="*/ 19 h 227"/>
                <a:gd name="T10" fmla="*/ 180 w 265"/>
                <a:gd name="T11" fmla="*/ 19 h 227"/>
                <a:gd name="T12" fmla="*/ 180 w 265"/>
                <a:gd name="T13" fmla="*/ 0 h 227"/>
                <a:gd name="T14" fmla="*/ 0 w 265"/>
                <a:gd name="T15" fmla="*/ 0 h 227"/>
                <a:gd name="T16" fmla="*/ 0 w 265"/>
                <a:gd name="T17" fmla="*/ 227 h 227"/>
                <a:gd name="T18" fmla="*/ 265 w 265"/>
                <a:gd name="T19" fmla="*/ 227 h 227"/>
                <a:gd name="T20" fmla="*/ 265 w 265"/>
                <a:gd name="T21" fmla="*/ 85 h 227"/>
                <a:gd name="T22" fmla="*/ 246 w 265"/>
                <a:gd name="T23" fmla="*/ 85 h 227"/>
                <a:gd name="T24" fmla="*/ 246 w 265"/>
                <a:gd name="T25" fmla="*/ 208 h 227"/>
                <a:gd name="T26" fmla="*/ 19 w 265"/>
                <a:gd name="T27" fmla="*/ 123 h 227"/>
                <a:gd name="T28" fmla="*/ 142 w 265"/>
                <a:gd name="T29" fmla="*/ 123 h 227"/>
                <a:gd name="T30" fmla="*/ 142 w 265"/>
                <a:gd name="T31" fmla="*/ 208 h 227"/>
                <a:gd name="T32" fmla="*/ 19 w 265"/>
                <a:gd name="T33" fmla="*/ 208 h 227"/>
                <a:gd name="T34" fmla="*/ 19 w 265"/>
                <a:gd name="T35" fmla="*/ 123 h 227"/>
                <a:gd name="T36" fmla="*/ 199 w 265"/>
                <a:gd name="T37" fmla="*/ 0 h 227"/>
                <a:gd name="T38" fmla="*/ 265 w 265"/>
                <a:gd name="T39" fmla="*/ 0 h 227"/>
                <a:gd name="T40" fmla="*/ 265 w 265"/>
                <a:gd name="T41" fmla="*/ 66 h 227"/>
                <a:gd name="T42" fmla="*/ 246 w 265"/>
                <a:gd name="T43" fmla="*/ 66 h 227"/>
                <a:gd name="T44" fmla="*/ 246 w 265"/>
                <a:gd name="T45" fmla="*/ 31 h 227"/>
                <a:gd name="T46" fmla="*/ 175 w 265"/>
                <a:gd name="T47" fmla="*/ 102 h 227"/>
                <a:gd name="T48" fmla="*/ 163 w 265"/>
                <a:gd name="T49" fmla="*/ 88 h 227"/>
                <a:gd name="T50" fmla="*/ 232 w 265"/>
                <a:gd name="T51" fmla="*/ 19 h 227"/>
                <a:gd name="T52" fmla="*/ 199 w 265"/>
                <a:gd name="T53" fmla="*/ 19 h 227"/>
                <a:gd name="T54" fmla="*/ 199 w 265"/>
                <a:gd name="T55"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27">
                  <a:moveTo>
                    <a:pt x="246" y="208"/>
                  </a:moveTo>
                  <a:lnTo>
                    <a:pt x="161" y="208"/>
                  </a:lnTo>
                  <a:lnTo>
                    <a:pt x="161" y="104"/>
                  </a:lnTo>
                  <a:lnTo>
                    <a:pt x="19" y="104"/>
                  </a:lnTo>
                  <a:lnTo>
                    <a:pt x="19" y="19"/>
                  </a:lnTo>
                  <a:lnTo>
                    <a:pt x="180" y="19"/>
                  </a:lnTo>
                  <a:lnTo>
                    <a:pt x="180" y="0"/>
                  </a:lnTo>
                  <a:lnTo>
                    <a:pt x="0" y="0"/>
                  </a:lnTo>
                  <a:lnTo>
                    <a:pt x="0" y="227"/>
                  </a:lnTo>
                  <a:lnTo>
                    <a:pt x="265" y="227"/>
                  </a:lnTo>
                  <a:lnTo>
                    <a:pt x="265" y="85"/>
                  </a:lnTo>
                  <a:lnTo>
                    <a:pt x="246" y="85"/>
                  </a:lnTo>
                  <a:lnTo>
                    <a:pt x="246" y="208"/>
                  </a:lnTo>
                  <a:close/>
                  <a:moveTo>
                    <a:pt x="19" y="123"/>
                  </a:moveTo>
                  <a:lnTo>
                    <a:pt x="142" y="123"/>
                  </a:lnTo>
                  <a:lnTo>
                    <a:pt x="142" y="208"/>
                  </a:lnTo>
                  <a:lnTo>
                    <a:pt x="19" y="208"/>
                  </a:lnTo>
                  <a:lnTo>
                    <a:pt x="19" y="123"/>
                  </a:lnTo>
                  <a:close/>
                  <a:moveTo>
                    <a:pt x="199" y="0"/>
                  </a:moveTo>
                  <a:lnTo>
                    <a:pt x="265" y="0"/>
                  </a:lnTo>
                  <a:lnTo>
                    <a:pt x="265" y="66"/>
                  </a:lnTo>
                  <a:lnTo>
                    <a:pt x="246" y="66"/>
                  </a:lnTo>
                  <a:lnTo>
                    <a:pt x="246" y="31"/>
                  </a:lnTo>
                  <a:lnTo>
                    <a:pt x="175" y="102"/>
                  </a:lnTo>
                  <a:lnTo>
                    <a:pt x="163" y="88"/>
                  </a:lnTo>
                  <a:lnTo>
                    <a:pt x="232" y="19"/>
                  </a:lnTo>
                  <a:lnTo>
                    <a:pt x="199" y="19"/>
                  </a:lnTo>
                  <a:lnTo>
                    <a:pt x="199" y="0"/>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19" name="TextBox 118"/>
            <p:cNvSpPr txBox="1"/>
            <p:nvPr/>
          </p:nvSpPr>
          <p:spPr>
            <a:xfrm>
              <a:off x="4235499" y="3497262"/>
              <a:ext cx="1996666"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Built-in auto scale</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and load balancing </a:t>
              </a:r>
            </a:p>
          </p:txBody>
        </p:sp>
      </p:grpSp>
      <p:grpSp>
        <p:nvGrpSpPr>
          <p:cNvPr id="34" name="Group 33"/>
          <p:cNvGrpSpPr/>
          <p:nvPr/>
        </p:nvGrpSpPr>
        <p:grpSpPr>
          <a:xfrm>
            <a:off x="6201586" y="2676099"/>
            <a:ext cx="1992831" cy="1365227"/>
            <a:chOff x="6201577" y="2675866"/>
            <a:chExt cx="1993395" cy="1365615"/>
          </a:xfrm>
        </p:grpSpPr>
        <p:sp>
          <p:nvSpPr>
            <p:cNvPr id="76" name="Freeform 57"/>
            <p:cNvSpPr>
              <a:spLocks noChangeAspect="1" noEditPoints="1"/>
            </p:cNvSpPr>
            <p:nvPr/>
          </p:nvSpPr>
          <p:spPr bwMode="auto">
            <a:xfrm>
              <a:off x="6843468" y="2675866"/>
              <a:ext cx="709613" cy="709613"/>
            </a:xfrm>
            <a:custGeom>
              <a:avLst/>
              <a:gdLst>
                <a:gd name="T0" fmla="*/ 67 w 126"/>
                <a:gd name="T1" fmla="*/ 65 h 126"/>
                <a:gd name="T2" fmla="*/ 86 w 126"/>
                <a:gd name="T3" fmla="*/ 84 h 126"/>
                <a:gd name="T4" fmla="*/ 80 w 126"/>
                <a:gd name="T5" fmla="*/ 90 h 126"/>
                <a:gd name="T6" fmla="*/ 59 w 126"/>
                <a:gd name="T7" fmla="*/ 68 h 126"/>
                <a:gd name="T8" fmla="*/ 59 w 126"/>
                <a:gd name="T9" fmla="*/ 35 h 126"/>
                <a:gd name="T10" fmla="*/ 67 w 126"/>
                <a:gd name="T11" fmla="*/ 35 h 126"/>
                <a:gd name="T12" fmla="*/ 67 w 126"/>
                <a:gd name="T13" fmla="*/ 65 h 126"/>
                <a:gd name="T14" fmla="*/ 24 w 126"/>
                <a:gd name="T15" fmla="*/ 0 h 126"/>
                <a:gd name="T16" fmla="*/ 0 w 126"/>
                <a:gd name="T17" fmla="*/ 24 h 126"/>
                <a:gd name="T18" fmla="*/ 6 w 126"/>
                <a:gd name="T19" fmla="*/ 30 h 126"/>
                <a:gd name="T20" fmla="*/ 30 w 126"/>
                <a:gd name="T21" fmla="*/ 6 h 126"/>
                <a:gd name="T22" fmla="*/ 24 w 126"/>
                <a:gd name="T23" fmla="*/ 0 h 126"/>
                <a:gd name="T24" fmla="*/ 126 w 126"/>
                <a:gd name="T25" fmla="*/ 24 h 126"/>
                <a:gd name="T26" fmla="*/ 102 w 126"/>
                <a:gd name="T27" fmla="*/ 0 h 126"/>
                <a:gd name="T28" fmla="*/ 96 w 126"/>
                <a:gd name="T29" fmla="*/ 6 h 126"/>
                <a:gd name="T30" fmla="*/ 120 w 126"/>
                <a:gd name="T31" fmla="*/ 30 h 126"/>
                <a:gd name="T32" fmla="*/ 126 w 126"/>
                <a:gd name="T33" fmla="*/ 24 h 126"/>
                <a:gd name="T34" fmla="*/ 119 w 126"/>
                <a:gd name="T35" fmla="*/ 67 h 126"/>
                <a:gd name="T36" fmla="*/ 100 w 126"/>
                <a:gd name="T37" fmla="*/ 109 h 126"/>
                <a:gd name="T38" fmla="*/ 110 w 126"/>
                <a:gd name="T39" fmla="*/ 120 h 126"/>
                <a:gd name="T40" fmla="*/ 104 w 126"/>
                <a:gd name="T41" fmla="*/ 126 h 126"/>
                <a:gd name="T42" fmla="*/ 93 w 126"/>
                <a:gd name="T43" fmla="*/ 114 h 126"/>
                <a:gd name="T44" fmla="*/ 63 w 126"/>
                <a:gd name="T45" fmla="*/ 123 h 126"/>
                <a:gd name="T46" fmla="*/ 34 w 126"/>
                <a:gd name="T47" fmla="*/ 114 h 126"/>
                <a:gd name="T48" fmla="*/ 22 w 126"/>
                <a:gd name="T49" fmla="*/ 126 h 126"/>
                <a:gd name="T50" fmla="*/ 16 w 126"/>
                <a:gd name="T51" fmla="*/ 120 h 126"/>
                <a:gd name="T52" fmla="*/ 27 w 126"/>
                <a:gd name="T53" fmla="*/ 110 h 126"/>
                <a:gd name="T54" fmla="*/ 7 w 126"/>
                <a:gd name="T55" fmla="*/ 67 h 126"/>
                <a:gd name="T56" fmla="*/ 63 w 126"/>
                <a:gd name="T57" fmla="*/ 11 h 126"/>
                <a:gd name="T58" fmla="*/ 119 w 126"/>
                <a:gd name="T59" fmla="*/ 67 h 126"/>
                <a:gd name="T60" fmla="*/ 15 w 126"/>
                <a:gd name="T61" fmla="*/ 67 h 126"/>
                <a:gd name="T62" fmla="*/ 63 w 126"/>
                <a:gd name="T63" fmla="*/ 115 h 126"/>
                <a:gd name="T64" fmla="*/ 111 w 126"/>
                <a:gd name="T65" fmla="*/ 67 h 126"/>
                <a:gd name="T66" fmla="*/ 63 w 126"/>
                <a:gd name="T67" fmla="*/ 19 h 126"/>
                <a:gd name="T68" fmla="*/ 15 w 126"/>
                <a:gd name="T69" fmla="*/ 6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126">
                  <a:moveTo>
                    <a:pt x="67" y="65"/>
                  </a:moveTo>
                  <a:cubicBezTo>
                    <a:pt x="86" y="84"/>
                    <a:pt x="86" y="84"/>
                    <a:pt x="86" y="84"/>
                  </a:cubicBezTo>
                  <a:cubicBezTo>
                    <a:pt x="80" y="90"/>
                    <a:pt x="80" y="90"/>
                    <a:pt x="80" y="90"/>
                  </a:cubicBezTo>
                  <a:cubicBezTo>
                    <a:pt x="59" y="68"/>
                    <a:pt x="59" y="68"/>
                    <a:pt x="59" y="68"/>
                  </a:cubicBezTo>
                  <a:cubicBezTo>
                    <a:pt x="59" y="35"/>
                    <a:pt x="59" y="35"/>
                    <a:pt x="59" y="35"/>
                  </a:cubicBezTo>
                  <a:cubicBezTo>
                    <a:pt x="67" y="35"/>
                    <a:pt x="67" y="35"/>
                    <a:pt x="67" y="35"/>
                  </a:cubicBezTo>
                  <a:lnTo>
                    <a:pt x="67" y="65"/>
                  </a:lnTo>
                  <a:close/>
                  <a:moveTo>
                    <a:pt x="24" y="0"/>
                  </a:moveTo>
                  <a:cubicBezTo>
                    <a:pt x="0" y="24"/>
                    <a:pt x="0" y="24"/>
                    <a:pt x="0" y="24"/>
                  </a:cubicBezTo>
                  <a:cubicBezTo>
                    <a:pt x="6" y="30"/>
                    <a:pt x="6" y="30"/>
                    <a:pt x="6" y="30"/>
                  </a:cubicBezTo>
                  <a:cubicBezTo>
                    <a:pt x="30" y="6"/>
                    <a:pt x="30" y="6"/>
                    <a:pt x="30" y="6"/>
                  </a:cubicBezTo>
                  <a:lnTo>
                    <a:pt x="24" y="0"/>
                  </a:lnTo>
                  <a:close/>
                  <a:moveTo>
                    <a:pt x="126" y="24"/>
                  </a:moveTo>
                  <a:cubicBezTo>
                    <a:pt x="102" y="0"/>
                    <a:pt x="102" y="0"/>
                    <a:pt x="102" y="0"/>
                  </a:cubicBezTo>
                  <a:cubicBezTo>
                    <a:pt x="96" y="6"/>
                    <a:pt x="96" y="6"/>
                    <a:pt x="96" y="6"/>
                  </a:cubicBezTo>
                  <a:cubicBezTo>
                    <a:pt x="120" y="30"/>
                    <a:pt x="120" y="30"/>
                    <a:pt x="120" y="30"/>
                  </a:cubicBezTo>
                  <a:lnTo>
                    <a:pt x="126" y="24"/>
                  </a:lnTo>
                  <a:close/>
                  <a:moveTo>
                    <a:pt x="119" y="67"/>
                  </a:moveTo>
                  <a:cubicBezTo>
                    <a:pt x="119" y="84"/>
                    <a:pt x="111" y="99"/>
                    <a:pt x="100" y="109"/>
                  </a:cubicBezTo>
                  <a:cubicBezTo>
                    <a:pt x="110" y="120"/>
                    <a:pt x="110" y="120"/>
                    <a:pt x="110" y="120"/>
                  </a:cubicBezTo>
                  <a:cubicBezTo>
                    <a:pt x="104" y="126"/>
                    <a:pt x="104" y="126"/>
                    <a:pt x="104" y="126"/>
                  </a:cubicBezTo>
                  <a:cubicBezTo>
                    <a:pt x="93" y="114"/>
                    <a:pt x="93" y="114"/>
                    <a:pt x="93" y="114"/>
                  </a:cubicBezTo>
                  <a:cubicBezTo>
                    <a:pt x="84" y="120"/>
                    <a:pt x="74" y="123"/>
                    <a:pt x="63" y="123"/>
                  </a:cubicBezTo>
                  <a:cubicBezTo>
                    <a:pt x="52" y="123"/>
                    <a:pt x="42" y="120"/>
                    <a:pt x="34" y="114"/>
                  </a:cubicBezTo>
                  <a:cubicBezTo>
                    <a:pt x="22" y="126"/>
                    <a:pt x="22" y="126"/>
                    <a:pt x="22" y="126"/>
                  </a:cubicBezTo>
                  <a:cubicBezTo>
                    <a:pt x="16" y="120"/>
                    <a:pt x="16" y="120"/>
                    <a:pt x="16" y="120"/>
                  </a:cubicBezTo>
                  <a:cubicBezTo>
                    <a:pt x="27" y="110"/>
                    <a:pt x="27" y="110"/>
                    <a:pt x="27" y="110"/>
                  </a:cubicBezTo>
                  <a:cubicBezTo>
                    <a:pt x="15" y="99"/>
                    <a:pt x="7" y="84"/>
                    <a:pt x="7" y="67"/>
                  </a:cubicBezTo>
                  <a:cubicBezTo>
                    <a:pt x="7" y="36"/>
                    <a:pt x="32" y="11"/>
                    <a:pt x="63" y="11"/>
                  </a:cubicBezTo>
                  <a:cubicBezTo>
                    <a:pt x="94" y="11"/>
                    <a:pt x="119" y="36"/>
                    <a:pt x="119" y="67"/>
                  </a:cubicBezTo>
                  <a:moveTo>
                    <a:pt x="15" y="67"/>
                  </a:moveTo>
                  <a:cubicBezTo>
                    <a:pt x="15" y="93"/>
                    <a:pt x="37" y="115"/>
                    <a:pt x="63" y="115"/>
                  </a:cubicBezTo>
                  <a:cubicBezTo>
                    <a:pt x="90" y="115"/>
                    <a:pt x="111" y="93"/>
                    <a:pt x="111" y="67"/>
                  </a:cubicBezTo>
                  <a:cubicBezTo>
                    <a:pt x="111" y="40"/>
                    <a:pt x="90" y="19"/>
                    <a:pt x="63" y="19"/>
                  </a:cubicBezTo>
                  <a:cubicBezTo>
                    <a:pt x="37" y="19"/>
                    <a:pt x="15" y="40"/>
                    <a:pt x="15" y="67"/>
                  </a:cubicBezTo>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22" name="TextBox 121"/>
            <p:cNvSpPr txBox="1"/>
            <p:nvPr/>
          </p:nvSpPr>
          <p:spPr>
            <a:xfrm>
              <a:off x="6201577" y="3497262"/>
              <a:ext cx="1993395"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High availability</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with auto-patching </a:t>
              </a:r>
            </a:p>
          </p:txBody>
        </p:sp>
      </p:grpSp>
      <p:grpSp>
        <p:nvGrpSpPr>
          <p:cNvPr id="37" name="Group 36"/>
          <p:cNvGrpSpPr/>
          <p:nvPr/>
        </p:nvGrpSpPr>
        <p:grpSpPr>
          <a:xfrm>
            <a:off x="8258146" y="2678478"/>
            <a:ext cx="1907815" cy="1362847"/>
            <a:chOff x="8258721" y="2678247"/>
            <a:chExt cx="1908356" cy="1363234"/>
          </a:xfrm>
        </p:grpSpPr>
        <p:sp>
          <p:nvSpPr>
            <p:cNvPr id="18" name="Freeform 13"/>
            <p:cNvSpPr>
              <a:spLocks noChangeAspect="1" noEditPoints="1"/>
            </p:cNvSpPr>
            <p:nvPr/>
          </p:nvSpPr>
          <p:spPr bwMode="auto">
            <a:xfrm>
              <a:off x="8897382" y="2678247"/>
              <a:ext cx="631032" cy="704850"/>
            </a:xfrm>
            <a:custGeom>
              <a:avLst/>
              <a:gdLst>
                <a:gd name="T0" fmla="*/ 115 w 136"/>
                <a:gd name="T1" fmla="*/ 87 h 152"/>
                <a:gd name="T2" fmla="*/ 34 w 136"/>
                <a:gd name="T3" fmla="*/ 76 h 152"/>
                <a:gd name="T4" fmla="*/ 19 w 136"/>
                <a:gd name="T5" fmla="*/ 122 h 152"/>
                <a:gd name="T6" fmla="*/ 8 w 136"/>
                <a:gd name="T7" fmla="*/ 152 h 152"/>
                <a:gd name="T8" fmla="*/ 59 w 136"/>
                <a:gd name="T9" fmla="*/ 152 h 152"/>
                <a:gd name="T10" fmla="*/ 67 w 136"/>
                <a:gd name="T11" fmla="*/ 152 h 152"/>
                <a:gd name="T12" fmla="*/ 92 w 136"/>
                <a:gd name="T13" fmla="*/ 144 h 152"/>
                <a:gd name="T14" fmla="*/ 83 w 136"/>
                <a:gd name="T15" fmla="*/ 137 h 152"/>
                <a:gd name="T16" fmla="*/ 100 w 136"/>
                <a:gd name="T17" fmla="*/ 152 h 152"/>
                <a:gd name="T18" fmla="*/ 136 w 136"/>
                <a:gd name="T19" fmla="*/ 95 h 152"/>
                <a:gd name="T20" fmla="*/ 128 w 136"/>
                <a:gd name="T21" fmla="*/ 103 h 152"/>
                <a:gd name="T22" fmla="*/ 115 w 136"/>
                <a:gd name="T23" fmla="*/ 110 h 152"/>
                <a:gd name="T24" fmla="*/ 128 w 136"/>
                <a:gd name="T25" fmla="*/ 103 h 152"/>
                <a:gd name="T26" fmla="*/ 128 w 136"/>
                <a:gd name="T27" fmla="*/ 124 h 152"/>
                <a:gd name="T28" fmla="*/ 115 w 136"/>
                <a:gd name="T29" fmla="*/ 118 h 152"/>
                <a:gd name="T30" fmla="*/ 17 w 136"/>
                <a:gd name="T31" fmla="*/ 101 h 152"/>
                <a:gd name="T32" fmla="*/ 51 w 136"/>
                <a:gd name="T33" fmla="*/ 101 h 152"/>
                <a:gd name="T34" fmla="*/ 17 w 136"/>
                <a:gd name="T35" fmla="*/ 101 h 152"/>
                <a:gd name="T36" fmla="*/ 59 w 136"/>
                <a:gd name="T37" fmla="*/ 101 h 152"/>
                <a:gd name="T38" fmla="*/ 107 w 136"/>
                <a:gd name="T39" fmla="*/ 95 h 152"/>
                <a:gd name="T40" fmla="*/ 59 w 136"/>
                <a:gd name="T41" fmla="*/ 129 h 152"/>
                <a:gd name="T42" fmla="*/ 75 w 136"/>
                <a:gd name="T43" fmla="*/ 144 h 152"/>
                <a:gd name="T44" fmla="*/ 64 w 136"/>
                <a:gd name="T45" fmla="*/ 137 h 152"/>
                <a:gd name="T46" fmla="*/ 75 w 136"/>
                <a:gd name="T47" fmla="*/ 144 h 152"/>
                <a:gd name="T48" fmla="*/ 108 w 136"/>
                <a:gd name="T49" fmla="*/ 137 h 152"/>
                <a:gd name="T50" fmla="*/ 115 w 136"/>
                <a:gd name="T51" fmla="*/ 132 h 152"/>
                <a:gd name="T52" fmla="*/ 128 w 136"/>
                <a:gd name="T53" fmla="*/ 144 h 152"/>
                <a:gd name="T54" fmla="*/ 67 w 136"/>
                <a:gd name="T55" fmla="*/ 81 h 152"/>
                <a:gd name="T56" fmla="*/ 57 w 136"/>
                <a:gd name="T57" fmla="*/ 41 h 152"/>
                <a:gd name="T58" fmla="*/ 115 w 136"/>
                <a:gd name="T59" fmla="*/ 13 h 152"/>
                <a:gd name="T60" fmla="*/ 82 w 136"/>
                <a:gd name="T61" fmla="*/ 72 h 152"/>
                <a:gd name="T62" fmla="*/ 92 w 136"/>
                <a:gd name="T63" fmla="*/ 12 h 152"/>
                <a:gd name="T64" fmla="*/ 65 w 136"/>
                <a:gd name="T65" fmla="*/ 41 h 152"/>
                <a:gd name="T66" fmla="*/ 76 w 136"/>
                <a:gd name="T67" fmla="*/ 60 h 152"/>
                <a:gd name="T68" fmla="*/ 82 w 136"/>
                <a:gd name="T69" fmla="*/ 64 h 152"/>
                <a:gd name="T70" fmla="*/ 112 w 136"/>
                <a:gd name="T71" fmla="*/ 57 h 152"/>
                <a:gd name="T72" fmla="*/ 92 w 136"/>
                <a:gd name="T73" fmla="*/ 12 h 152"/>
                <a:gd name="T74" fmla="*/ 76 w 136"/>
                <a:gd name="T75" fmla="*/ 32 h 152"/>
                <a:gd name="T76" fmla="*/ 91 w 136"/>
                <a:gd name="T77" fmla="*/ 45 h 152"/>
                <a:gd name="T78" fmla="*/ 99 w 136"/>
                <a:gd name="T79" fmla="*/ 49 h 152"/>
                <a:gd name="T80" fmla="*/ 102 w 136"/>
                <a:gd name="T81" fmla="*/ 38 h 152"/>
                <a:gd name="T82" fmla="*/ 99 w 136"/>
                <a:gd name="T83" fmla="*/ 26 h 152"/>
                <a:gd name="T84" fmla="*/ 99 w 136"/>
                <a:gd name="T8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6" h="152">
                  <a:moveTo>
                    <a:pt x="115" y="95"/>
                  </a:moveTo>
                  <a:cubicBezTo>
                    <a:pt x="115" y="87"/>
                    <a:pt x="115" y="87"/>
                    <a:pt x="115" y="87"/>
                  </a:cubicBezTo>
                  <a:cubicBezTo>
                    <a:pt x="54" y="87"/>
                    <a:pt x="54" y="87"/>
                    <a:pt x="54" y="87"/>
                  </a:cubicBezTo>
                  <a:cubicBezTo>
                    <a:pt x="49" y="80"/>
                    <a:pt x="42" y="76"/>
                    <a:pt x="34" y="76"/>
                  </a:cubicBezTo>
                  <a:cubicBezTo>
                    <a:pt x="20" y="76"/>
                    <a:pt x="9" y="88"/>
                    <a:pt x="9" y="101"/>
                  </a:cubicBezTo>
                  <a:cubicBezTo>
                    <a:pt x="9" y="110"/>
                    <a:pt x="13" y="117"/>
                    <a:pt x="19" y="122"/>
                  </a:cubicBezTo>
                  <a:cubicBezTo>
                    <a:pt x="8" y="127"/>
                    <a:pt x="0" y="139"/>
                    <a:pt x="0" y="152"/>
                  </a:cubicBezTo>
                  <a:cubicBezTo>
                    <a:pt x="8" y="152"/>
                    <a:pt x="8" y="152"/>
                    <a:pt x="8" y="152"/>
                  </a:cubicBezTo>
                  <a:cubicBezTo>
                    <a:pt x="8" y="138"/>
                    <a:pt x="20" y="126"/>
                    <a:pt x="34" y="126"/>
                  </a:cubicBezTo>
                  <a:cubicBezTo>
                    <a:pt x="48" y="126"/>
                    <a:pt x="59" y="138"/>
                    <a:pt x="59" y="152"/>
                  </a:cubicBezTo>
                  <a:cubicBezTo>
                    <a:pt x="67" y="152"/>
                    <a:pt x="67" y="152"/>
                    <a:pt x="67" y="152"/>
                  </a:cubicBezTo>
                  <a:cubicBezTo>
                    <a:pt x="67" y="152"/>
                    <a:pt x="67" y="152"/>
                    <a:pt x="67" y="152"/>
                  </a:cubicBezTo>
                  <a:cubicBezTo>
                    <a:pt x="92" y="152"/>
                    <a:pt x="92" y="152"/>
                    <a:pt x="92" y="152"/>
                  </a:cubicBezTo>
                  <a:cubicBezTo>
                    <a:pt x="92" y="144"/>
                    <a:pt x="92" y="144"/>
                    <a:pt x="92" y="144"/>
                  </a:cubicBezTo>
                  <a:cubicBezTo>
                    <a:pt x="83" y="144"/>
                    <a:pt x="83" y="144"/>
                    <a:pt x="83" y="144"/>
                  </a:cubicBezTo>
                  <a:cubicBezTo>
                    <a:pt x="83" y="137"/>
                    <a:pt x="83" y="137"/>
                    <a:pt x="83" y="137"/>
                  </a:cubicBezTo>
                  <a:cubicBezTo>
                    <a:pt x="100" y="137"/>
                    <a:pt x="100" y="137"/>
                    <a:pt x="100" y="137"/>
                  </a:cubicBezTo>
                  <a:cubicBezTo>
                    <a:pt x="100" y="152"/>
                    <a:pt x="100" y="152"/>
                    <a:pt x="100" y="152"/>
                  </a:cubicBezTo>
                  <a:cubicBezTo>
                    <a:pt x="136" y="152"/>
                    <a:pt x="136" y="152"/>
                    <a:pt x="136" y="152"/>
                  </a:cubicBezTo>
                  <a:cubicBezTo>
                    <a:pt x="136" y="95"/>
                    <a:pt x="136" y="95"/>
                    <a:pt x="136" y="95"/>
                  </a:cubicBezTo>
                  <a:lnTo>
                    <a:pt x="115" y="95"/>
                  </a:lnTo>
                  <a:close/>
                  <a:moveTo>
                    <a:pt x="128" y="103"/>
                  </a:moveTo>
                  <a:cubicBezTo>
                    <a:pt x="128" y="110"/>
                    <a:pt x="128" y="110"/>
                    <a:pt x="128" y="110"/>
                  </a:cubicBezTo>
                  <a:cubicBezTo>
                    <a:pt x="115" y="110"/>
                    <a:pt x="115" y="110"/>
                    <a:pt x="115" y="110"/>
                  </a:cubicBezTo>
                  <a:cubicBezTo>
                    <a:pt x="115" y="103"/>
                    <a:pt x="115" y="103"/>
                    <a:pt x="115" y="103"/>
                  </a:cubicBezTo>
                  <a:lnTo>
                    <a:pt x="128" y="103"/>
                  </a:lnTo>
                  <a:close/>
                  <a:moveTo>
                    <a:pt x="128" y="118"/>
                  </a:moveTo>
                  <a:cubicBezTo>
                    <a:pt x="128" y="124"/>
                    <a:pt x="128" y="124"/>
                    <a:pt x="128" y="124"/>
                  </a:cubicBezTo>
                  <a:cubicBezTo>
                    <a:pt x="115" y="124"/>
                    <a:pt x="115" y="124"/>
                    <a:pt x="115" y="124"/>
                  </a:cubicBezTo>
                  <a:cubicBezTo>
                    <a:pt x="115" y="118"/>
                    <a:pt x="115" y="118"/>
                    <a:pt x="115" y="118"/>
                  </a:cubicBezTo>
                  <a:lnTo>
                    <a:pt x="128" y="118"/>
                  </a:lnTo>
                  <a:close/>
                  <a:moveTo>
                    <a:pt x="17" y="101"/>
                  </a:moveTo>
                  <a:cubicBezTo>
                    <a:pt x="17" y="92"/>
                    <a:pt x="24" y="84"/>
                    <a:pt x="34" y="84"/>
                  </a:cubicBezTo>
                  <a:cubicBezTo>
                    <a:pt x="43" y="84"/>
                    <a:pt x="51" y="92"/>
                    <a:pt x="51" y="101"/>
                  </a:cubicBezTo>
                  <a:cubicBezTo>
                    <a:pt x="51" y="111"/>
                    <a:pt x="43" y="118"/>
                    <a:pt x="34" y="118"/>
                  </a:cubicBezTo>
                  <a:cubicBezTo>
                    <a:pt x="24" y="118"/>
                    <a:pt x="17" y="111"/>
                    <a:pt x="17" y="101"/>
                  </a:cubicBezTo>
                  <a:close/>
                  <a:moveTo>
                    <a:pt x="48" y="122"/>
                  </a:moveTo>
                  <a:cubicBezTo>
                    <a:pt x="55" y="117"/>
                    <a:pt x="59" y="110"/>
                    <a:pt x="59" y="101"/>
                  </a:cubicBezTo>
                  <a:cubicBezTo>
                    <a:pt x="59" y="99"/>
                    <a:pt x="58" y="97"/>
                    <a:pt x="58" y="95"/>
                  </a:cubicBezTo>
                  <a:cubicBezTo>
                    <a:pt x="107" y="95"/>
                    <a:pt x="107" y="95"/>
                    <a:pt x="107" y="95"/>
                  </a:cubicBezTo>
                  <a:cubicBezTo>
                    <a:pt x="107" y="129"/>
                    <a:pt x="107" y="129"/>
                    <a:pt x="107" y="129"/>
                  </a:cubicBezTo>
                  <a:cubicBezTo>
                    <a:pt x="59" y="129"/>
                    <a:pt x="59" y="129"/>
                    <a:pt x="59" y="129"/>
                  </a:cubicBezTo>
                  <a:cubicBezTo>
                    <a:pt x="56" y="126"/>
                    <a:pt x="52" y="123"/>
                    <a:pt x="48" y="122"/>
                  </a:cubicBezTo>
                  <a:close/>
                  <a:moveTo>
                    <a:pt x="75" y="144"/>
                  </a:moveTo>
                  <a:cubicBezTo>
                    <a:pt x="66" y="144"/>
                    <a:pt x="66" y="144"/>
                    <a:pt x="66" y="144"/>
                  </a:cubicBezTo>
                  <a:cubicBezTo>
                    <a:pt x="66" y="142"/>
                    <a:pt x="65" y="139"/>
                    <a:pt x="64" y="137"/>
                  </a:cubicBezTo>
                  <a:cubicBezTo>
                    <a:pt x="75" y="137"/>
                    <a:pt x="75" y="137"/>
                    <a:pt x="75" y="137"/>
                  </a:cubicBezTo>
                  <a:lnTo>
                    <a:pt x="75" y="144"/>
                  </a:lnTo>
                  <a:close/>
                  <a:moveTo>
                    <a:pt x="108" y="144"/>
                  </a:moveTo>
                  <a:cubicBezTo>
                    <a:pt x="108" y="137"/>
                    <a:pt x="108" y="137"/>
                    <a:pt x="108" y="137"/>
                  </a:cubicBezTo>
                  <a:cubicBezTo>
                    <a:pt x="115" y="137"/>
                    <a:pt x="115" y="137"/>
                    <a:pt x="115" y="137"/>
                  </a:cubicBezTo>
                  <a:cubicBezTo>
                    <a:pt x="115" y="132"/>
                    <a:pt x="115" y="132"/>
                    <a:pt x="115" y="132"/>
                  </a:cubicBezTo>
                  <a:cubicBezTo>
                    <a:pt x="128" y="132"/>
                    <a:pt x="128" y="132"/>
                    <a:pt x="128" y="132"/>
                  </a:cubicBezTo>
                  <a:cubicBezTo>
                    <a:pt x="128" y="144"/>
                    <a:pt x="128" y="144"/>
                    <a:pt x="128" y="144"/>
                  </a:cubicBezTo>
                  <a:lnTo>
                    <a:pt x="108" y="144"/>
                  </a:lnTo>
                  <a:close/>
                  <a:moveTo>
                    <a:pt x="67" y="81"/>
                  </a:moveTo>
                  <a:cubicBezTo>
                    <a:pt x="68" y="64"/>
                    <a:pt x="68" y="64"/>
                    <a:pt x="68" y="64"/>
                  </a:cubicBezTo>
                  <a:cubicBezTo>
                    <a:pt x="62" y="58"/>
                    <a:pt x="58" y="50"/>
                    <a:pt x="57" y="41"/>
                  </a:cubicBezTo>
                  <a:cubicBezTo>
                    <a:pt x="57" y="32"/>
                    <a:pt x="60" y="23"/>
                    <a:pt x="66" y="16"/>
                  </a:cubicBezTo>
                  <a:cubicBezTo>
                    <a:pt x="79" y="1"/>
                    <a:pt x="101" y="0"/>
                    <a:pt x="115" y="13"/>
                  </a:cubicBezTo>
                  <a:cubicBezTo>
                    <a:pt x="130" y="26"/>
                    <a:pt x="131" y="48"/>
                    <a:pt x="118" y="62"/>
                  </a:cubicBezTo>
                  <a:cubicBezTo>
                    <a:pt x="109" y="72"/>
                    <a:pt x="95" y="76"/>
                    <a:pt x="82" y="72"/>
                  </a:cubicBezTo>
                  <a:lnTo>
                    <a:pt x="67" y="81"/>
                  </a:lnTo>
                  <a:close/>
                  <a:moveTo>
                    <a:pt x="92" y="12"/>
                  </a:moveTo>
                  <a:cubicBezTo>
                    <a:pt x="85" y="12"/>
                    <a:pt x="77" y="15"/>
                    <a:pt x="72" y="21"/>
                  </a:cubicBezTo>
                  <a:cubicBezTo>
                    <a:pt x="67" y="27"/>
                    <a:pt x="65" y="33"/>
                    <a:pt x="65" y="41"/>
                  </a:cubicBezTo>
                  <a:cubicBezTo>
                    <a:pt x="66" y="48"/>
                    <a:pt x="69" y="54"/>
                    <a:pt x="74" y="59"/>
                  </a:cubicBezTo>
                  <a:cubicBezTo>
                    <a:pt x="76" y="60"/>
                    <a:pt x="76" y="60"/>
                    <a:pt x="76" y="60"/>
                  </a:cubicBezTo>
                  <a:cubicBezTo>
                    <a:pt x="76" y="67"/>
                    <a:pt x="76" y="67"/>
                    <a:pt x="76" y="67"/>
                  </a:cubicBezTo>
                  <a:cubicBezTo>
                    <a:pt x="82" y="64"/>
                    <a:pt x="82" y="64"/>
                    <a:pt x="82" y="64"/>
                  </a:cubicBezTo>
                  <a:cubicBezTo>
                    <a:pt x="83" y="64"/>
                    <a:pt x="83" y="64"/>
                    <a:pt x="83" y="64"/>
                  </a:cubicBezTo>
                  <a:cubicBezTo>
                    <a:pt x="94" y="68"/>
                    <a:pt x="105" y="65"/>
                    <a:pt x="112" y="57"/>
                  </a:cubicBezTo>
                  <a:cubicBezTo>
                    <a:pt x="122" y="46"/>
                    <a:pt x="121" y="29"/>
                    <a:pt x="110" y="19"/>
                  </a:cubicBezTo>
                  <a:cubicBezTo>
                    <a:pt x="105" y="14"/>
                    <a:pt x="99" y="12"/>
                    <a:pt x="92" y="12"/>
                  </a:cubicBezTo>
                  <a:close/>
                  <a:moveTo>
                    <a:pt x="86" y="48"/>
                  </a:moveTo>
                  <a:cubicBezTo>
                    <a:pt x="76" y="32"/>
                    <a:pt x="76" y="32"/>
                    <a:pt x="76" y="32"/>
                  </a:cubicBezTo>
                  <a:cubicBezTo>
                    <a:pt x="81" y="29"/>
                    <a:pt x="81" y="29"/>
                    <a:pt x="81" y="29"/>
                  </a:cubicBezTo>
                  <a:cubicBezTo>
                    <a:pt x="91" y="45"/>
                    <a:pt x="91" y="45"/>
                    <a:pt x="91" y="45"/>
                  </a:cubicBezTo>
                  <a:lnTo>
                    <a:pt x="86" y="48"/>
                  </a:lnTo>
                  <a:close/>
                  <a:moveTo>
                    <a:pt x="99" y="49"/>
                  </a:moveTo>
                  <a:cubicBezTo>
                    <a:pt x="95" y="45"/>
                    <a:pt x="95" y="45"/>
                    <a:pt x="95" y="45"/>
                  </a:cubicBezTo>
                  <a:cubicBezTo>
                    <a:pt x="102" y="38"/>
                    <a:pt x="102" y="38"/>
                    <a:pt x="102" y="38"/>
                  </a:cubicBezTo>
                  <a:cubicBezTo>
                    <a:pt x="94" y="30"/>
                    <a:pt x="94" y="30"/>
                    <a:pt x="94" y="30"/>
                  </a:cubicBezTo>
                  <a:cubicBezTo>
                    <a:pt x="99" y="26"/>
                    <a:pt x="99" y="26"/>
                    <a:pt x="99" y="26"/>
                  </a:cubicBezTo>
                  <a:cubicBezTo>
                    <a:pt x="110" y="38"/>
                    <a:pt x="110" y="38"/>
                    <a:pt x="110" y="38"/>
                  </a:cubicBezTo>
                  <a:lnTo>
                    <a:pt x="99" y="49"/>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31" name="TextBox 130"/>
            <p:cNvSpPr txBox="1"/>
            <p:nvPr/>
          </p:nvSpPr>
          <p:spPr>
            <a:xfrm>
              <a:off x="8258721" y="3497262"/>
              <a:ext cx="1908356"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.NET, Java, PHP,</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Node, and Python </a:t>
              </a:r>
            </a:p>
          </p:txBody>
        </p:sp>
      </p:grpSp>
      <p:grpSp>
        <p:nvGrpSpPr>
          <p:cNvPr id="38" name="Group 37"/>
          <p:cNvGrpSpPr/>
          <p:nvPr/>
        </p:nvGrpSpPr>
        <p:grpSpPr>
          <a:xfrm>
            <a:off x="10531884" y="2691573"/>
            <a:ext cx="1291452" cy="1349753"/>
            <a:chOff x="10533108" y="2691344"/>
            <a:chExt cx="1291819" cy="1350137"/>
          </a:xfrm>
        </p:grpSpPr>
        <p:sp>
          <p:nvSpPr>
            <p:cNvPr id="21" name="Freeform 17"/>
            <p:cNvSpPr>
              <a:spLocks noChangeAspect="1" noEditPoints="1"/>
            </p:cNvSpPr>
            <p:nvPr/>
          </p:nvSpPr>
          <p:spPr bwMode="auto">
            <a:xfrm>
              <a:off x="10780157" y="2691344"/>
              <a:ext cx="797720" cy="678657"/>
            </a:xfrm>
            <a:custGeom>
              <a:avLst/>
              <a:gdLst>
                <a:gd name="T0" fmla="*/ 283 w 335"/>
                <a:gd name="T1" fmla="*/ 102 h 285"/>
                <a:gd name="T2" fmla="*/ 335 w 335"/>
                <a:gd name="T3" fmla="*/ 68 h 285"/>
                <a:gd name="T4" fmla="*/ 219 w 335"/>
                <a:gd name="T5" fmla="*/ 0 h 285"/>
                <a:gd name="T6" fmla="*/ 168 w 335"/>
                <a:gd name="T7" fmla="*/ 31 h 285"/>
                <a:gd name="T8" fmla="*/ 116 w 335"/>
                <a:gd name="T9" fmla="*/ 0 h 285"/>
                <a:gd name="T10" fmla="*/ 0 w 335"/>
                <a:gd name="T11" fmla="*/ 68 h 285"/>
                <a:gd name="T12" fmla="*/ 54 w 335"/>
                <a:gd name="T13" fmla="*/ 102 h 285"/>
                <a:gd name="T14" fmla="*/ 4 w 335"/>
                <a:gd name="T15" fmla="*/ 143 h 285"/>
                <a:gd name="T16" fmla="*/ 60 w 335"/>
                <a:gd name="T17" fmla="*/ 178 h 285"/>
                <a:gd name="T18" fmla="*/ 60 w 335"/>
                <a:gd name="T19" fmla="*/ 221 h 285"/>
                <a:gd name="T20" fmla="*/ 168 w 335"/>
                <a:gd name="T21" fmla="*/ 285 h 285"/>
                <a:gd name="T22" fmla="*/ 277 w 335"/>
                <a:gd name="T23" fmla="*/ 221 h 285"/>
                <a:gd name="T24" fmla="*/ 277 w 335"/>
                <a:gd name="T25" fmla="*/ 178 h 285"/>
                <a:gd name="T26" fmla="*/ 335 w 335"/>
                <a:gd name="T27" fmla="*/ 143 h 285"/>
                <a:gd name="T28" fmla="*/ 283 w 335"/>
                <a:gd name="T29" fmla="*/ 102 h 285"/>
                <a:gd name="T30" fmla="*/ 168 w 335"/>
                <a:gd name="T31" fmla="*/ 49 h 285"/>
                <a:gd name="T32" fmla="*/ 254 w 335"/>
                <a:gd name="T33" fmla="*/ 100 h 285"/>
                <a:gd name="T34" fmla="*/ 168 w 335"/>
                <a:gd name="T35" fmla="*/ 150 h 285"/>
                <a:gd name="T36" fmla="*/ 83 w 335"/>
                <a:gd name="T37" fmla="*/ 100 h 285"/>
                <a:gd name="T38" fmla="*/ 168 w 335"/>
                <a:gd name="T39" fmla="*/ 49 h 285"/>
                <a:gd name="T40" fmla="*/ 269 w 335"/>
                <a:gd name="T41" fmla="*/ 109 h 285"/>
                <a:gd name="T42" fmla="*/ 308 w 335"/>
                <a:gd name="T43" fmla="*/ 141 h 285"/>
                <a:gd name="T44" fmla="*/ 221 w 335"/>
                <a:gd name="T45" fmla="*/ 191 h 285"/>
                <a:gd name="T46" fmla="*/ 182 w 335"/>
                <a:gd name="T47" fmla="*/ 160 h 285"/>
                <a:gd name="T48" fmla="*/ 269 w 335"/>
                <a:gd name="T49" fmla="*/ 109 h 285"/>
                <a:gd name="T50" fmla="*/ 219 w 335"/>
                <a:gd name="T51" fmla="*/ 20 h 285"/>
                <a:gd name="T52" fmla="*/ 306 w 335"/>
                <a:gd name="T53" fmla="*/ 68 h 285"/>
                <a:gd name="T54" fmla="*/ 269 w 335"/>
                <a:gd name="T55" fmla="*/ 90 h 285"/>
                <a:gd name="T56" fmla="*/ 184 w 335"/>
                <a:gd name="T57" fmla="*/ 41 h 285"/>
                <a:gd name="T58" fmla="*/ 219 w 335"/>
                <a:gd name="T59" fmla="*/ 20 h 285"/>
                <a:gd name="T60" fmla="*/ 116 w 335"/>
                <a:gd name="T61" fmla="*/ 20 h 285"/>
                <a:gd name="T62" fmla="*/ 153 w 335"/>
                <a:gd name="T63" fmla="*/ 41 h 285"/>
                <a:gd name="T64" fmla="*/ 68 w 335"/>
                <a:gd name="T65" fmla="*/ 90 h 285"/>
                <a:gd name="T66" fmla="*/ 31 w 335"/>
                <a:gd name="T67" fmla="*/ 68 h 285"/>
                <a:gd name="T68" fmla="*/ 116 w 335"/>
                <a:gd name="T69" fmla="*/ 20 h 285"/>
                <a:gd name="T70" fmla="*/ 68 w 335"/>
                <a:gd name="T71" fmla="*/ 109 h 285"/>
                <a:gd name="T72" fmla="*/ 155 w 335"/>
                <a:gd name="T73" fmla="*/ 160 h 285"/>
                <a:gd name="T74" fmla="*/ 110 w 335"/>
                <a:gd name="T75" fmla="*/ 191 h 285"/>
                <a:gd name="T76" fmla="*/ 29 w 335"/>
                <a:gd name="T77" fmla="*/ 141 h 285"/>
                <a:gd name="T78" fmla="*/ 68 w 335"/>
                <a:gd name="T79" fmla="*/ 109 h 285"/>
                <a:gd name="T80" fmla="*/ 75 w 335"/>
                <a:gd name="T81" fmla="*/ 187 h 285"/>
                <a:gd name="T82" fmla="*/ 112 w 335"/>
                <a:gd name="T83" fmla="*/ 211 h 285"/>
                <a:gd name="T84" fmla="*/ 161 w 335"/>
                <a:gd name="T85" fmla="*/ 174 h 285"/>
                <a:gd name="T86" fmla="*/ 161 w 335"/>
                <a:gd name="T87" fmla="*/ 262 h 285"/>
                <a:gd name="T88" fmla="*/ 75 w 335"/>
                <a:gd name="T89" fmla="*/ 211 h 285"/>
                <a:gd name="T90" fmla="*/ 75 w 335"/>
                <a:gd name="T91" fmla="*/ 187 h 285"/>
                <a:gd name="T92" fmla="*/ 261 w 335"/>
                <a:gd name="T93" fmla="*/ 211 h 285"/>
                <a:gd name="T94" fmla="*/ 176 w 335"/>
                <a:gd name="T95" fmla="*/ 262 h 285"/>
                <a:gd name="T96" fmla="*/ 176 w 335"/>
                <a:gd name="T97" fmla="*/ 176 h 285"/>
                <a:gd name="T98" fmla="*/ 219 w 335"/>
                <a:gd name="T99" fmla="*/ 211 h 285"/>
                <a:gd name="T100" fmla="*/ 261 w 335"/>
                <a:gd name="T101" fmla="*/ 185 h 285"/>
                <a:gd name="T102" fmla="*/ 261 w 335"/>
                <a:gd name="T103" fmla="*/ 211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35" h="285">
                  <a:moveTo>
                    <a:pt x="283" y="102"/>
                  </a:moveTo>
                  <a:lnTo>
                    <a:pt x="335" y="68"/>
                  </a:lnTo>
                  <a:lnTo>
                    <a:pt x="219" y="0"/>
                  </a:lnTo>
                  <a:lnTo>
                    <a:pt x="168" y="31"/>
                  </a:lnTo>
                  <a:lnTo>
                    <a:pt x="116" y="0"/>
                  </a:lnTo>
                  <a:lnTo>
                    <a:pt x="0" y="68"/>
                  </a:lnTo>
                  <a:lnTo>
                    <a:pt x="54" y="102"/>
                  </a:lnTo>
                  <a:lnTo>
                    <a:pt x="4" y="143"/>
                  </a:lnTo>
                  <a:lnTo>
                    <a:pt x="60" y="178"/>
                  </a:lnTo>
                  <a:lnTo>
                    <a:pt x="60" y="221"/>
                  </a:lnTo>
                  <a:lnTo>
                    <a:pt x="168" y="285"/>
                  </a:lnTo>
                  <a:lnTo>
                    <a:pt x="277" y="221"/>
                  </a:lnTo>
                  <a:lnTo>
                    <a:pt x="277" y="178"/>
                  </a:lnTo>
                  <a:lnTo>
                    <a:pt x="335" y="143"/>
                  </a:lnTo>
                  <a:lnTo>
                    <a:pt x="283" y="102"/>
                  </a:lnTo>
                  <a:close/>
                  <a:moveTo>
                    <a:pt x="168" y="49"/>
                  </a:moveTo>
                  <a:lnTo>
                    <a:pt x="254" y="100"/>
                  </a:lnTo>
                  <a:lnTo>
                    <a:pt x="168" y="150"/>
                  </a:lnTo>
                  <a:lnTo>
                    <a:pt x="83" y="100"/>
                  </a:lnTo>
                  <a:lnTo>
                    <a:pt x="168" y="49"/>
                  </a:lnTo>
                  <a:close/>
                  <a:moveTo>
                    <a:pt x="269" y="109"/>
                  </a:moveTo>
                  <a:lnTo>
                    <a:pt x="308" y="141"/>
                  </a:lnTo>
                  <a:lnTo>
                    <a:pt x="221" y="191"/>
                  </a:lnTo>
                  <a:lnTo>
                    <a:pt x="182" y="160"/>
                  </a:lnTo>
                  <a:lnTo>
                    <a:pt x="269" y="109"/>
                  </a:lnTo>
                  <a:close/>
                  <a:moveTo>
                    <a:pt x="219" y="20"/>
                  </a:moveTo>
                  <a:lnTo>
                    <a:pt x="306" y="68"/>
                  </a:lnTo>
                  <a:lnTo>
                    <a:pt x="269" y="90"/>
                  </a:lnTo>
                  <a:lnTo>
                    <a:pt x="184" y="41"/>
                  </a:lnTo>
                  <a:lnTo>
                    <a:pt x="219" y="20"/>
                  </a:lnTo>
                  <a:close/>
                  <a:moveTo>
                    <a:pt x="116" y="20"/>
                  </a:moveTo>
                  <a:lnTo>
                    <a:pt x="153" y="41"/>
                  </a:lnTo>
                  <a:lnTo>
                    <a:pt x="68" y="90"/>
                  </a:lnTo>
                  <a:lnTo>
                    <a:pt x="31" y="68"/>
                  </a:lnTo>
                  <a:lnTo>
                    <a:pt x="116" y="20"/>
                  </a:lnTo>
                  <a:close/>
                  <a:moveTo>
                    <a:pt x="68" y="109"/>
                  </a:moveTo>
                  <a:lnTo>
                    <a:pt x="155" y="160"/>
                  </a:lnTo>
                  <a:lnTo>
                    <a:pt x="110" y="191"/>
                  </a:lnTo>
                  <a:lnTo>
                    <a:pt x="29" y="141"/>
                  </a:lnTo>
                  <a:lnTo>
                    <a:pt x="68" y="109"/>
                  </a:lnTo>
                  <a:close/>
                  <a:moveTo>
                    <a:pt x="75" y="187"/>
                  </a:moveTo>
                  <a:lnTo>
                    <a:pt x="112" y="211"/>
                  </a:lnTo>
                  <a:lnTo>
                    <a:pt x="161" y="174"/>
                  </a:lnTo>
                  <a:lnTo>
                    <a:pt x="161" y="262"/>
                  </a:lnTo>
                  <a:lnTo>
                    <a:pt x="75" y="211"/>
                  </a:lnTo>
                  <a:lnTo>
                    <a:pt x="75" y="187"/>
                  </a:lnTo>
                  <a:close/>
                  <a:moveTo>
                    <a:pt x="261" y="211"/>
                  </a:moveTo>
                  <a:lnTo>
                    <a:pt x="176" y="262"/>
                  </a:lnTo>
                  <a:lnTo>
                    <a:pt x="176" y="176"/>
                  </a:lnTo>
                  <a:lnTo>
                    <a:pt x="219" y="211"/>
                  </a:lnTo>
                  <a:lnTo>
                    <a:pt x="261" y="185"/>
                  </a:lnTo>
                  <a:lnTo>
                    <a:pt x="261" y="211"/>
                  </a:lnTo>
                  <a:close/>
                </a:path>
              </a:pathLst>
            </a:custGeom>
            <a:solidFill>
              <a:srgbClr val="FFFFFF"/>
            </a:solidFill>
            <a:ln>
              <a:noFill/>
            </a:ln>
          </p:spPr>
          <p:txBody>
            <a:bodyPr vert="horz" wrap="square" lIns="91414" tIns="45706" rIns="91414" bIns="45706" numCol="1" anchor="t" anchorCtr="0" compatLnSpc="1">
              <a:prstTxWarp prst="textNoShape">
                <a:avLst/>
              </a:prstTxWarp>
            </a:bodyPr>
            <a:lstStyle/>
            <a:p>
              <a:pPr defTabSz="914049">
                <a:defRPr/>
              </a:pPr>
              <a:endParaRPr lang="en-US" kern="0">
                <a:solidFill>
                  <a:sysClr val="windowText" lastClr="000000"/>
                </a:solidFill>
                <a:latin typeface="Segoe UI"/>
              </a:endParaRPr>
            </a:p>
          </p:txBody>
        </p:sp>
        <p:sp>
          <p:nvSpPr>
            <p:cNvPr id="134" name="TextBox 133"/>
            <p:cNvSpPr txBox="1"/>
            <p:nvPr/>
          </p:nvSpPr>
          <p:spPr>
            <a:xfrm>
              <a:off x="10533108" y="3497262"/>
              <a:ext cx="1291819" cy="544219"/>
            </a:xfrm>
            <a:prstGeom prst="rect">
              <a:avLst/>
            </a:prstGeom>
            <a:noFill/>
          </p:spPr>
          <p:txBody>
            <a:bodyPr wrap="none" lIns="91414" tIns="45706" rIns="91414" bIns="45706" rtlCol="0">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Staging and</a:t>
              </a:r>
              <a:br>
                <a:rPr lang="en-US" sz="1599" kern="0" dirty="0">
                  <a:gradFill>
                    <a:gsLst>
                      <a:gs pos="0">
                        <a:srgbClr val="FFFFFF"/>
                      </a:gs>
                      <a:gs pos="100000">
                        <a:srgbClr val="FFFFFF"/>
                      </a:gs>
                    </a:gsLst>
                    <a:lin ang="5400000" scaled="1"/>
                  </a:gradFill>
                  <a:latin typeface="Segoe UI"/>
                </a:rPr>
              </a:br>
              <a:r>
                <a:rPr lang="en-US" sz="1599" kern="0" dirty="0">
                  <a:gradFill>
                    <a:gsLst>
                      <a:gs pos="0">
                        <a:srgbClr val="FFFFFF"/>
                      </a:gs>
                      <a:gs pos="100000">
                        <a:srgbClr val="FFFFFF"/>
                      </a:gs>
                    </a:gsLst>
                    <a:lin ang="5400000" scaled="1"/>
                  </a:gradFill>
                  <a:latin typeface="Segoe UI"/>
                </a:rPr>
                <a:t>deployment</a:t>
              </a:r>
            </a:p>
          </p:txBody>
        </p:sp>
      </p:grpSp>
      <p:grpSp>
        <p:nvGrpSpPr>
          <p:cNvPr id="51" name="Group 50"/>
          <p:cNvGrpSpPr/>
          <p:nvPr/>
        </p:nvGrpSpPr>
        <p:grpSpPr>
          <a:xfrm>
            <a:off x="8275081" y="4652831"/>
            <a:ext cx="1868603" cy="1263004"/>
            <a:chOff x="6022194" y="5687270"/>
            <a:chExt cx="1869134" cy="1263363"/>
          </a:xfrm>
        </p:grpSpPr>
        <p:grpSp>
          <p:nvGrpSpPr>
            <p:cNvPr id="52" name="Group 51"/>
            <p:cNvGrpSpPr>
              <a:grpSpLocks noChangeAspect="1"/>
            </p:cNvGrpSpPr>
            <p:nvPr/>
          </p:nvGrpSpPr>
          <p:grpSpPr>
            <a:xfrm>
              <a:off x="6625323" y="5687270"/>
              <a:ext cx="731520" cy="633908"/>
              <a:chOff x="6596640" y="681108"/>
              <a:chExt cx="1125281" cy="876566"/>
            </a:xfrm>
          </p:grpSpPr>
          <p:pic>
            <p:nvPicPr>
              <p:cNvPr id="54" name="Picture 53"/>
              <p:cNvPicPr>
                <a:picLocks noChangeAspect="1"/>
              </p:cNvPicPr>
              <p:nvPr/>
            </p:nvPicPr>
            <p:blipFill>
              <a:blip r:embed="rId3">
                <a:biLevel thresh="25000"/>
              </a:blip>
              <a:stretch>
                <a:fillRect/>
              </a:stretch>
            </p:blipFill>
            <p:spPr>
              <a:xfrm>
                <a:off x="7156959" y="804575"/>
                <a:ext cx="564962" cy="561271"/>
              </a:xfrm>
              <a:prstGeom prst="rect">
                <a:avLst/>
              </a:prstGeom>
            </p:spPr>
          </p:pic>
          <p:pic>
            <p:nvPicPr>
              <p:cNvPr id="55" name="Picture 54"/>
              <p:cNvPicPr>
                <a:picLocks noChangeAspect="1"/>
              </p:cNvPicPr>
              <p:nvPr/>
            </p:nvPicPr>
            <p:blipFill>
              <a:blip r:embed="rId4">
                <a:biLevel thresh="25000"/>
              </a:blip>
              <a:stretch>
                <a:fillRect/>
              </a:stretch>
            </p:blipFill>
            <p:spPr>
              <a:xfrm>
                <a:off x="6596640" y="681108"/>
                <a:ext cx="509844" cy="506511"/>
              </a:xfrm>
              <a:prstGeom prst="rect">
                <a:avLst/>
              </a:prstGeom>
            </p:spPr>
          </p:pic>
          <p:pic>
            <p:nvPicPr>
              <p:cNvPr id="56" name="Picture 55"/>
              <p:cNvPicPr>
                <a:picLocks noChangeAspect="1"/>
              </p:cNvPicPr>
              <p:nvPr/>
            </p:nvPicPr>
            <p:blipFill>
              <a:blip r:embed="rId5">
                <a:biLevel thresh="25000"/>
              </a:blip>
              <a:stretch>
                <a:fillRect/>
              </a:stretch>
            </p:blipFill>
            <p:spPr>
              <a:xfrm>
                <a:off x="6842261" y="1023783"/>
                <a:ext cx="468505" cy="533891"/>
              </a:xfrm>
              <a:prstGeom prst="rect">
                <a:avLst/>
              </a:prstGeom>
            </p:spPr>
          </p:pic>
        </p:grpSp>
        <p:sp>
          <p:nvSpPr>
            <p:cNvPr id="53" name="TextBox 52"/>
            <p:cNvSpPr txBox="1"/>
            <p:nvPr/>
          </p:nvSpPr>
          <p:spPr>
            <a:xfrm>
              <a:off x="6022194" y="6415235"/>
              <a:ext cx="1869134" cy="535398"/>
            </a:xfrm>
            <a:prstGeom prst="rect">
              <a:avLst/>
            </a:prstGeom>
            <a:noFill/>
          </p:spPr>
          <p:txBody>
            <a:bodyPr wrap="square" lIns="91414" tIns="45706" rIns="91414" bIns="45706" rtlCol="0" anchor="b">
              <a:spAutoFit/>
            </a:bodyPr>
            <a:lstStyle/>
            <a:p>
              <a:pPr algn="ctr" defTabSz="913313">
                <a:lnSpc>
                  <a:spcPct val="90000"/>
                </a:lnSpc>
                <a:defRPr/>
              </a:pPr>
              <a:r>
                <a:rPr lang="en-US" sz="1599" kern="0" dirty="0">
                  <a:gradFill>
                    <a:gsLst>
                      <a:gs pos="0">
                        <a:srgbClr val="FFFFFF"/>
                      </a:gs>
                      <a:gs pos="100000">
                        <a:srgbClr val="FFFFFF"/>
                      </a:gs>
                    </a:gsLst>
                    <a:lin ang="5400000" scaled="1"/>
                  </a:gradFill>
                  <a:latin typeface="Segoe UI"/>
                </a:rPr>
                <a:t>Source code control integration</a:t>
              </a:r>
            </a:p>
          </p:txBody>
        </p:sp>
      </p:grpSp>
      <p:sp>
        <p:nvSpPr>
          <p:cNvPr id="7" name="Freeform 5"/>
          <p:cNvSpPr>
            <a:spLocks noChangeAspect="1" noEditPoints="1"/>
          </p:cNvSpPr>
          <p:nvPr/>
        </p:nvSpPr>
        <p:spPr bwMode="auto">
          <a:xfrm>
            <a:off x="280243" y="321126"/>
            <a:ext cx="914270" cy="914270"/>
          </a:xfrm>
          <a:custGeom>
            <a:avLst/>
            <a:gdLst>
              <a:gd name="T0" fmla="*/ 0 w 1458"/>
              <a:gd name="T1" fmla="*/ 0 h 1456"/>
              <a:gd name="T2" fmla="*/ 688 w 1458"/>
              <a:gd name="T3" fmla="*/ 0 h 1456"/>
              <a:gd name="T4" fmla="*/ 688 w 1458"/>
              <a:gd name="T5" fmla="*/ 330 h 1456"/>
              <a:gd name="T6" fmla="*/ 587 w 1458"/>
              <a:gd name="T7" fmla="*/ 381 h 1456"/>
              <a:gd name="T8" fmla="*/ 587 w 1458"/>
              <a:gd name="T9" fmla="*/ 101 h 1456"/>
              <a:gd name="T10" fmla="*/ 101 w 1458"/>
              <a:gd name="T11" fmla="*/ 101 h 1456"/>
              <a:gd name="T12" fmla="*/ 101 w 1458"/>
              <a:gd name="T13" fmla="*/ 587 h 1456"/>
              <a:gd name="T14" fmla="*/ 259 w 1458"/>
              <a:gd name="T15" fmla="*/ 587 h 1456"/>
              <a:gd name="T16" fmla="*/ 199 w 1458"/>
              <a:gd name="T17" fmla="*/ 688 h 1456"/>
              <a:gd name="T18" fmla="*/ 0 w 1458"/>
              <a:gd name="T19" fmla="*/ 688 h 1456"/>
              <a:gd name="T20" fmla="*/ 0 w 1458"/>
              <a:gd name="T21" fmla="*/ 0 h 1456"/>
              <a:gd name="T22" fmla="*/ 770 w 1458"/>
              <a:gd name="T23" fmla="*/ 0 h 1456"/>
              <a:gd name="T24" fmla="*/ 1458 w 1458"/>
              <a:gd name="T25" fmla="*/ 0 h 1456"/>
              <a:gd name="T26" fmla="*/ 1458 w 1458"/>
              <a:gd name="T27" fmla="*/ 688 h 1456"/>
              <a:gd name="T28" fmla="*/ 1155 w 1458"/>
              <a:gd name="T29" fmla="*/ 688 h 1456"/>
              <a:gd name="T30" fmla="*/ 1155 w 1458"/>
              <a:gd name="T31" fmla="*/ 673 h 1456"/>
              <a:gd name="T32" fmla="*/ 1145 w 1458"/>
              <a:gd name="T33" fmla="*/ 587 h 1456"/>
              <a:gd name="T34" fmla="*/ 1357 w 1458"/>
              <a:gd name="T35" fmla="*/ 587 h 1456"/>
              <a:gd name="T36" fmla="*/ 1357 w 1458"/>
              <a:gd name="T37" fmla="*/ 101 h 1456"/>
              <a:gd name="T38" fmla="*/ 871 w 1458"/>
              <a:gd name="T39" fmla="*/ 101 h 1456"/>
              <a:gd name="T40" fmla="*/ 871 w 1458"/>
              <a:gd name="T41" fmla="*/ 322 h 1456"/>
              <a:gd name="T42" fmla="*/ 796 w 1458"/>
              <a:gd name="T43" fmla="*/ 314 h 1456"/>
              <a:gd name="T44" fmla="*/ 770 w 1458"/>
              <a:gd name="T45" fmla="*/ 314 h 1456"/>
              <a:gd name="T46" fmla="*/ 770 w 1458"/>
              <a:gd name="T47" fmla="*/ 0 h 1456"/>
              <a:gd name="T48" fmla="*/ 0 w 1458"/>
              <a:gd name="T49" fmla="*/ 768 h 1456"/>
              <a:gd name="T50" fmla="*/ 185 w 1458"/>
              <a:gd name="T51" fmla="*/ 768 h 1456"/>
              <a:gd name="T52" fmla="*/ 185 w 1458"/>
              <a:gd name="T53" fmla="*/ 774 h 1456"/>
              <a:gd name="T54" fmla="*/ 202 w 1458"/>
              <a:gd name="T55" fmla="*/ 869 h 1456"/>
              <a:gd name="T56" fmla="*/ 101 w 1458"/>
              <a:gd name="T57" fmla="*/ 869 h 1456"/>
              <a:gd name="T58" fmla="*/ 101 w 1458"/>
              <a:gd name="T59" fmla="*/ 1355 h 1456"/>
              <a:gd name="T60" fmla="*/ 587 w 1458"/>
              <a:gd name="T61" fmla="*/ 1355 h 1456"/>
              <a:gd name="T62" fmla="*/ 587 w 1458"/>
              <a:gd name="T63" fmla="*/ 1049 h 1456"/>
              <a:gd name="T64" fmla="*/ 688 w 1458"/>
              <a:gd name="T65" fmla="*/ 1049 h 1456"/>
              <a:gd name="T66" fmla="*/ 688 w 1458"/>
              <a:gd name="T67" fmla="*/ 1456 h 1456"/>
              <a:gd name="T68" fmla="*/ 0 w 1458"/>
              <a:gd name="T69" fmla="*/ 1456 h 1456"/>
              <a:gd name="T70" fmla="*/ 0 w 1458"/>
              <a:gd name="T71" fmla="*/ 768 h 1456"/>
              <a:gd name="T72" fmla="*/ 1243 w 1458"/>
              <a:gd name="T73" fmla="*/ 768 h 1456"/>
              <a:gd name="T74" fmla="*/ 1458 w 1458"/>
              <a:gd name="T75" fmla="*/ 768 h 1456"/>
              <a:gd name="T76" fmla="*/ 1458 w 1458"/>
              <a:gd name="T77" fmla="*/ 1456 h 1456"/>
              <a:gd name="T78" fmla="*/ 770 w 1458"/>
              <a:gd name="T79" fmla="*/ 1456 h 1456"/>
              <a:gd name="T80" fmla="*/ 770 w 1458"/>
              <a:gd name="T81" fmla="*/ 1049 h 1456"/>
              <a:gd name="T82" fmla="*/ 871 w 1458"/>
              <a:gd name="T83" fmla="*/ 1049 h 1456"/>
              <a:gd name="T84" fmla="*/ 871 w 1458"/>
              <a:gd name="T85" fmla="*/ 1355 h 1456"/>
              <a:gd name="T86" fmla="*/ 1357 w 1458"/>
              <a:gd name="T87" fmla="*/ 1355 h 1456"/>
              <a:gd name="T88" fmla="*/ 1357 w 1458"/>
              <a:gd name="T89" fmla="*/ 869 h 1456"/>
              <a:gd name="T90" fmla="*/ 1269 w 1458"/>
              <a:gd name="T91" fmla="*/ 869 h 1456"/>
              <a:gd name="T92" fmla="*/ 1269 w 1458"/>
              <a:gd name="T93" fmla="*/ 862 h 1456"/>
              <a:gd name="T94" fmla="*/ 1243 w 1458"/>
              <a:gd name="T95" fmla="*/ 768 h 1456"/>
              <a:gd name="T96" fmla="*/ 1192 w 1458"/>
              <a:gd name="T97" fmla="*/ 864 h 1456"/>
              <a:gd name="T98" fmla="*/ 1084 w 1458"/>
              <a:gd name="T99" fmla="*/ 972 h 1456"/>
              <a:gd name="T100" fmla="*/ 459 w 1458"/>
              <a:gd name="T101" fmla="*/ 972 h 1456"/>
              <a:gd name="T102" fmla="*/ 261 w 1458"/>
              <a:gd name="T103" fmla="*/ 774 h 1456"/>
              <a:gd name="T104" fmla="*/ 459 w 1458"/>
              <a:gd name="T105" fmla="*/ 576 h 1456"/>
              <a:gd name="T106" fmla="*/ 523 w 1458"/>
              <a:gd name="T107" fmla="*/ 586 h 1456"/>
              <a:gd name="T108" fmla="*/ 795 w 1458"/>
              <a:gd name="T109" fmla="*/ 387 h 1456"/>
              <a:gd name="T110" fmla="*/ 1081 w 1458"/>
              <a:gd name="T111" fmla="*/ 673 h 1456"/>
              <a:gd name="T112" fmla="*/ 1069 w 1458"/>
              <a:gd name="T113" fmla="*/ 757 h 1456"/>
              <a:gd name="T114" fmla="*/ 1084 w 1458"/>
              <a:gd name="T115" fmla="*/ 756 h 1456"/>
              <a:gd name="T116" fmla="*/ 1192 w 1458"/>
              <a:gd name="T117" fmla="*/ 864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58" h="1456">
                <a:moveTo>
                  <a:pt x="0" y="0"/>
                </a:moveTo>
                <a:cubicBezTo>
                  <a:pt x="688" y="0"/>
                  <a:pt x="688" y="0"/>
                  <a:pt x="688" y="0"/>
                </a:cubicBezTo>
                <a:cubicBezTo>
                  <a:pt x="688" y="330"/>
                  <a:pt x="688" y="330"/>
                  <a:pt x="688" y="330"/>
                </a:cubicBezTo>
                <a:cubicBezTo>
                  <a:pt x="652" y="342"/>
                  <a:pt x="618" y="359"/>
                  <a:pt x="587" y="381"/>
                </a:cubicBezTo>
                <a:cubicBezTo>
                  <a:pt x="587" y="101"/>
                  <a:pt x="587" y="101"/>
                  <a:pt x="587" y="101"/>
                </a:cubicBezTo>
                <a:cubicBezTo>
                  <a:pt x="101" y="101"/>
                  <a:pt x="101" y="101"/>
                  <a:pt x="101" y="101"/>
                </a:cubicBezTo>
                <a:cubicBezTo>
                  <a:pt x="101" y="587"/>
                  <a:pt x="101" y="587"/>
                  <a:pt x="101" y="587"/>
                </a:cubicBezTo>
                <a:cubicBezTo>
                  <a:pt x="259" y="587"/>
                  <a:pt x="259" y="587"/>
                  <a:pt x="259" y="587"/>
                </a:cubicBezTo>
                <a:cubicBezTo>
                  <a:pt x="232" y="616"/>
                  <a:pt x="211" y="650"/>
                  <a:pt x="199" y="688"/>
                </a:cubicBezTo>
                <a:cubicBezTo>
                  <a:pt x="0" y="688"/>
                  <a:pt x="0" y="688"/>
                  <a:pt x="0" y="688"/>
                </a:cubicBezTo>
                <a:cubicBezTo>
                  <a:pt x="0" y="0"/>
                  <a:pt x="0" y="0"/>
                  <a:pt x="0" y="0"/>
                </a:cubicBezTo>
                <a:moveTo>
                  <a:pt x="770" y="0"/>
                </a:moveTo>
                <a:cubicBezTo>
                  <a:pt x="1458" y="0"/>
                  <a:pt x="1458" y="0"/>
                  <a:pt x="1458" y="0"/>
                </a:cubicBezTo>
                <a:cubicBezTo>
                  <a:pt x="1458" y="688"/>
                  <a:pt x="1458" y="688"/>
                  <a:pt x="1458" y="688"/>
                </a:cubicBezTo>
                <a:cubicBezTo>
                  <a:pt x="1155" y="688"/>
                  <a:pt x="1155" y="688"/>
                  <a:pt x="1155" y="688"/>
                </a:cubicBezTo>
                <a:cubicBezTo>
                  <a:pt x="1155" y="683"/>
                  <a:pt x="1155" y="678"/>
                  <a:pt x="1155" y="673"/>
                </a:cubicBezTo>
                <a:cubicBezTo>
                  <a:pt x="1155" y="643"/>
                  <a:pt x="1151" y="614"/>
                  <a:pt x="1145" y="587"/>
                </a:cubicBezTo>
                <a:cubicBezTo>
                  <a:pt x="1357" y="587"/>
                  <a:pt x="1357" y="587"/>
                  <a:pt x="1357" y="587"/>
                </a:cubicBezTo>
                <a:cubicBezTo>
                  <a:pt x="1357" y="101"/>
                  <a:pt x="1357" y="101"/>
                  <a:pt x="1357" y="101"/>
                </a:cubicBezTo>
                <a:cubicBezTo>
                  <a:pt x="871" y="101"/>
                  <a:pt x="871" y="101"/>
                  <a:pt x="871" y="101"/>
                </a:cubicBezTo>
                <a:cubicBezTo>
                  <a:pt x="871" y="322"/>
                  <a:pt x="871" y="322"/>
                  <a:pt x="871" y="322"/>
                </a:cubicBezTo>
                <a:cubicBezTo>
                  <a:pt x="847" y="316"/>
                  <a:pt x="822" y="314"/>
                  <a:pt x="796" y="314"/>
                </a:cubicBezTo>
                <a:cubicBezTo>
                  <a:pt x="787" y="314"/>
                  <a:pt x="779" y="314"/>
                  <a:pt x="770" y="314"/>
                </a:cubicBezTo>
                <a:cubicBezTo>
                  <a:pt x="770" y="0"/>
                  <a:pt x="770" y="0"/>
                  <a:pt x="770" y="0"/>
                </a:cubicBezTo>
                <a:moveTo>
                  <a:pt x="0" y="768"/>
                </a:moveTo>
                <a:cubicBezTo>
                  <a:pt x="185" y="768"/>
                  <a:pt x="185" y="768"/>
                  <a:pt x="185" y="768"/>
                </a:cubicBezTo>
                <a:cubicBezTo>
                  <a:pt x="185" y="770"/>
                  <a:pt x="185" y="772"/>
                  <a:pt x="185" y="774"/>
                </a:cubicBezTo>
                <a:cubicBezTo>
                  <a:pt x="185" y="807"/>
                  <a:pt x="191" y="839"/>
                  <a:pt x="202" y="869"/>
                </a:cubicBezTo>
                <a:cubicBezTo>
                  <a:pt x="101" y="869"/>
                  <a:pt x="101" y="869"/>
                  <a:pt x="101" y="869"/>
                </a:cubicBezTo>
                <a:cubicBezTo>
                  <a:pt x="101" y="1355"/>
                  <a:pt x="101" y="1355"/>
                  <a:pt x="101" y="1355"/>
                </a:cubicBezTo>
                <a:cubicBezTo>
                  <a:pt x="587" y="1355"/>
                  <a:pt x="587" y="1355"/>
                  <a:pt x="587" y="1355"/>
                </a:cubicBezTo>
                <a:cubicBezTo>
                  <a:pt x="587" y="1049"/>
                  <a:pt x="587" y="1049"/>
                  <a:pt x="587" y="1049"/>
                </a:cubicBezTo>
                <a:cubicBezTo>
                  <a:pt x="688" y="1049"/>
                  <a:pt x="688" y="1049"/>
                  <a:pt x="688" y="1049"/>
                </a:cubicBezTo>
                <a:cubicBezTo>
                  <a:pt x="688" y="1456"/>
                  <a:pt x="688" y="1456"/>
                  <a:pt x="688" y="1456"/>
                </a:cubicBezTo>
                <a:cubicBezTo>
                  <a:pt x="0" y="1456"/>
                  <a:pt x="0" y="1456"/>
                  <a:pt x="0" y="1456"/>
                </a:cubicBezTo>
                <a:cubicBezTo>
                  <a:pt x="0" y="768"/>
                  <a:pt x="0" y="768"/>
                  <a:pt x="0" y="768"/>
                </a:cubicBezTo>
                <a:moveTo>
                  <a:pt x="1243" y="768"/>
                </a:moveTo>
                <a:cubicBezTo>
                  <a:pt x="1458" y="768"/>
                  <a:pt x="1458" y="768"/>
                  <a:pt x="1458" y="768"/>
                </a:cubicBezTo>
                <a:cubicBezTo>
                  <a:pt x="1458" y="1456"/>
                  <a:pt x="1458" y="1456"/>
                  <a:pt x="1458" y="1456"/>
                </a:cubicBezTo>
                <a:cubicBezTo>
                  <a:pt x="770" y="1456"/>
                  <a:pt x="770" y="1456"/>
                  <a:pt x="770" y="1456"/>
                </a:cubicBezTo>
                <a:cubicBezTo>
                  <a:pt x="770" y="1049"/>
                  <a:pt x="770" y="1049"/>
                  <a:pt x="770" y="1049"/>
                </a:cubicBezTo>
                <a:cubicBezTo>
                  <a:pt x="871" y="1049"/>
                  <a:pt x="871" y="1049"/>
                  <a:pt x="871" y="1049"/>
                </a:cubicBezTo>
                <a:cubicBezTo>
                  <a:pt x="871" y="1355"/>
                  <a:pt x="871" y="1355"/>
                  <a:pt x="871" y="1355"/>
                </a:cubicBezTo>
                <a:cubicBezTo>
                  <a:pt x="1357" y="1355"/>
                  <a:pt x="1357" y="1355"/>
                  <a:pt x="1357" y="1355"/>
                </a:cubicBezTo>
                <a:cubicBezTo>
                  <a:pt x="1357" y="869"/>
                  <a:pt x="1357" y="869"/>
                  <a:pt x="1357" y="869"/>
                </a:cubicBezTo>
                <a:cubicBezTo>
                  <a:pt x="1269" y="869"/>
                  <a:pt x="1269" y="869"/>
                  <a:pt x="1269" y="869"/>
                </a:cubicBezTo>
                <a:cubicBezTo>
                  <a:pt x="1269" y="867"/>
                  <a:pt x="1269" y="865"/>
                  <a:pt x="1269" y="862"/>
                </a:cubicBezTo>
                <a:cubicBezTo>
                  <a:pt x="1269" y="828"/>
                  <a:pt x="1260" y="796"/>
                  <a:pt x="1243" y="768"/>
                </a:cubicBezTo>
                <a:moveTo>
                  <a:pt x="1192" y="864"/>
                </a:moveTo>
                <a:cubicBezTo>
                  <a:pt x="1192" y="923"/>
                  <a:pt x="1144" y="972"/>
                  <a:pt x="1084" y="972"/>
                </a:cubicBezTo>
                <a:cubicBezTo>
                  <a:pt x="1055" y="972"/>
                  <a:pt x="488" y="972"/>
                  <a:pt x="459" y="972"/>
                </a:cubicBezTo>
                <a:cubicBezTo>
                  <a:pt x="351" y="972"/>
                  <a:pt x="261" y="883"/>
                  <a:pt x="261" y="774"/>
                </a:cubicBezTo>
                <a:cubicBezTo>
                  <a:pt x="261" y="665"/>
                  <a:pt x="351" y="576"/>
                  <a:pt x="459" y="576"/>
                </a:cubicBezTo>
                <a:cubicBezTo>
                  <a:pt x="481" y="576"/>
                  <a:pt x="503" y="579"/>
                  <a:pt x="523" y="586"/>
                </a:cubicBezTo>
                <a:cubicBezTo>
                  <a:pt x="560" y="471"/>
                  <a:pt x="669" y="387"/>
                  <a:pt x="795" y="387"/>
                </a:cubicBezTo>
                <a:cubicBezTo>
                  <a:pt x="952" y="387"/>
                  <a:pt x="1081" y="516"/>
                  <a:pt x="1081" y="673"/>
                </a:cubicBezTo>
                <a:cubicBezTo>
                  <a:pt x="1081" y="702"/>
                  <a:pt x="1077" y="730"/>
                  <a:pt x="1069" y="757"/>
                </a:cubicBezTo>
                <a:cubicBezTo>
                  <a:pt x="1074" y="756"/>
                  <a:pt x="1079" y="756"/>
                  <a:pt x="1084" y="756"/>
                </a:cubicBezTo>
                <a:cubicBezTo>
                  <a:pt x="1144" y="756"/>
                  <a:pt x="1192" y="805"/>
                  <a:pt x="1192" y="864"/>
                </a:cubicBezTo>
              </a:path>
            </a:pathLst>
          </a:custGeom>
          <a:solidFill>
            <a:schemeClr val="accent4"/>
          </a:solidFill>
          <a:ln>
            <a:noFill/>
          </a:ln>
        </p:spPr>
        <p:txBody>
          <a:bodyPr vert="horz" wrap="square" lIns="91427" tIns="45713" rIns="91427" bIns="45713" numCol="1" anchor="t" anchorCtr="0" compatLnSpc="1">
            <a:prstTxWarp prst="textNoShape">
              <a:avLst/>
            </a:prstTxWarp>
          </a:bodyPr>
          <a:lstStyle/>
          <a:p>
            <a:pPr defTabSz="932563"/>
            <a:endParaRPr lang="en-US">
              <a:solidFill>
                <a:srgbClr val="353535"/>
              </a:solidFill>
              <a:latin typeface="Segoe UI Semilight"/>
            </a:endParaRPr>
          </a:p>
        </p:txBody>
      </p:sp>
    </p:spTree>
    <p:extLst>
      <p:ext uri="{BB962C8B-B14F-4D97-AF65-F5344CB8AC3E}">
        <p14:creationId xmlns:p14="http://schemas.microsoft.com/office/powerpoint/2010/main" val="393453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5481" y="361890"/>
            <a:ext cx="3222663" cy="917575"/>
          </a:xfrm>
        </p:spPr>
        <p:txBody>
          <a:bodyPr/>
          <a:lstStyle/>
          <a:p>
            <a:r>
              <a:rPr lang="en-US" sz="4080"/>
              <a:t>Microsoft Global Network</a:t>
            </a:r>
          </a:p>
        </p:txBody>
      </p:sp>
      <p:sp>
        <p:nvSpPr>
          <p:cNvPr id="2" name="Rectangle 1">
            <a:extLst>
              <a:ext uri="{FF2B5EF4-FFF2-40B4-BE49-F238E27FC236}">
                <a16:creationId xmlns:a16="http://schemas.microsoft.com/office/drawing/2014/main" id="{D46AD1AF-83EA-407A-BA48-B84CCF09C1B6}"/>
              </a:ext>
            </a:extLst>
          </p:cNvPr>
          <p:cNvSpPr/>
          <p:nvPr/>
        </p:nvSpPr>
        <p:spPr>
          <a:xfrm>
            <a:off x="275481" y="2945230"/>
            <a:ext cx="3288398" cy="2511818"/>
          </a:xfrm>
          <a:prstGeom prst="rect">
            <a:avLst/>
          </a:prstGeom>
        </p:spPr>
        <p:txBody>
          <a:bodyPr wrap="square">
            <a:spAutoFit/>
          </a:bodyPr>
          <a:lstStyle/>
          <a:p>
            <a:pPr defTabSz="932597">
              <a:defRPr/>
            </a:pPr>
            <a:r>
              <a:rPr lang="en-US" sz="1632">
                <a:solidFill>
                  <a:srgbClr val="FFFFFF"/>
                </a:solidFill>
                <a:latin typeface="Segoe UI Semibold" panose="020B0702040204020203" pitchFamily="34" charset="0"/>
                <a:cs typeface="Segoe UI Semibold" panose="020B0702040204020203" pitchFamily="34" charset="0"/>
              </a:rPr>
              <a:t>One of the largest private</a:t>
            </a:r>
          </a:p>
          <a:p>
            <a:pPr defTabSz="932597">
              <a:spcAft>
                <a:spcPts val="1224"/>
              </a:spcAft>
              <a:defRPr/>
            </a:pPr>
            <a:r>
              <a:rPr lang="en-US" sz="1632">
                <a:solidFill>
                  <a:srgbClr val="FFFFFF"/>
                </a:solidFill>
                <a:latin typeface="Segoe UI Semibold" panose="020B0702040204020203" pitchFamily="34" charset="0"/>
                <a:cs typeface="Segoe UI Semibold" panose="020B0702040204020203" pitchFamily="34" charset="0"/>
              </a:rPr>
              <a:t>networks in the world</a:t>
            </a:r>
          </a:p>
          <a:p>
            <a:pPr marL="227968" indent="-227968" defTabSz="932597">
              <a:spcAft>
                <a:spcPts val="1224"/>
              </a:spcAft>
              <a:buFont typeface="Arial" panose="020B0604020202020204" pitchFamily="34" charset="0"/>
              <a:buChar char="•"/>
              <a:defRPr/>
            </a:pPr>
            <a:r>
              <a:rPr lang="en-US" sz="1428">
                <a:solidFill>
                  <a:srgbClr val="FFFFFF"/>
                </a:solidFill>
                <a:latin typeface="Segoe UI"/>
              </a:rPr>
              <a:t>8,000+ ISP sessions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130+ edge sites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44 ExpressRoute locations</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rPr>
              <a:t>33,000 miles of lit fiber </a:t>
            </a:r>
            <a:endParaRPr lang="en-US" sz="1428">
              <a:solidFill>
                <a:srgbClr val="FFFFFF"/>
              </a:solidFill>
              <a:latin typeface="Segoe UI"/>
              <a:cs typeface="Segoe UI Light"/>
            </a:endParaRPr>
          </a:p>
          <a:p>
            <a:pPr marL="227968" indent="-227968" defTabSz="932597">
              <a:spcAft>
                <a:spcPts val="1224"/>
              </a:spcAft>
              <a:buFont typeface="Arial" panose="020B0604020202020204" pitchFamily="34" charset="0"/>
              <a:buChar char="•"/>
              <a:defRPr/>
            </a:pPr>
            <a:r>
              <a:rPr lang="en-US" sz="1428">
                <a:solidFill>
                  <a:srgbClr val="FFFFFF"/>
                </a:solidFill>
                <a:latin typeface="Segoe UI"/>
                <a:cs typeface="Segoe UI Light"/>
              </a:rPr>
              <a:t>SDN Managed (SWAN, OLS)</a:t>
            </a:r>
          </a:p>
        </p:txBody>
      </p:sp>
      <p:sp>
        <p:nvSpPr>
          <p:cNvPr id="26" name="Rectangle 25">
            <a:extLst>
              <a:ext uri="{FF2B5EF4-FFF2-40B4-BE49-F238E27FC236}">
                <a16:creationId xmlns:a16="http://schemas.microsoft.com/office/drawing/2014/main" id="{7944863B-760E-4DB8-A75F-86A866BA42B4}"/>
              </a:ext>
            </a:extLst>
          </p:cNvPr>
          <p:cNvSpPr/>
          <p:nvPr/>
        </p:nvSpPr>
        <p:spPr bwMode="auto">
          <a:xfrm>
            <a:off x="275482" y="6471574"/>
            <a:ext cx="3079875" cy="3221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3234" rIns="93234" bIns="93234" numCol="1" spcCol="0" rtlCol="0" fromWordArt="0" anchor="ctr" anchorCtr="0" forceAA="0" compatLnSpc="1">
            <a:prstTxWarp prst="textNoShape">
              <a:avLst/>
            </a:prstTxWarp>
            <a:noAutofit/>
          </a:bodyPr>
          <a:lstStyle/>
          <a:p>
            <a:pPr defTabSz="931932" fontAlgn="base">
              <a:spcBef>
                <a:spcPct val="0"/>
              </a:spcBef>
              <a:spcAft>
                <a:spcPct val="0"/>
              </a:spcAft>
              <a:defRPr/>
            </a:pPr>
            <a:r>
              <a:rPr lang="en-US" sz="1428" i="1" kern="0">
                <a:solidFill>
                  <a:srgbClr val="FFFFFF"/>
                </a:solidFill>
                <a:latin typeface="Segoe UI"/>
                <a:ea typeface="Segoe UI" pitchFamily="34" charset="0"/>
                <a:cs typeface="Segoe UI" pitchFamily="34" charset="0"/>
              </a:rPr>
              <a:t>DCs and Network sites not exhaustive</a:t>
            </a:r>
          </a:p>
        </p:txBody>
      </p:sp>
      <p:grpSp>
        <p:nvGrpSpPr>
          <p:cNvPr id="4" name="Group 3">
            <a:extLst>
              <a:ext uri="{FF2B5EF4-FFF2-40B4-BE49-F238E27FC236}">
                <a16:creationId xmlns:a16="http://schemas.microsoft.com/office/drawing/2014/main" id="{7D4E221C-A46C-40AE-ABE8-F955F082530E}"/>
              </a:ext>
            </a:extLst>
          </p:cNvPr>
          <p:cNvGrpSpPr/>
          <p:nvPr/>
        </p:nvGrpSpPr>
        <p:grpSpPr>
          <a:xfrm>
            <a:off x="3547660" y="1197348"/>
            <a:ext cx="8987310" cy="4333396"/>
            <a:chOff x="3429000" y="1048718"/>
            <a:chExt cx="9206915" cy="4473845"/>
          </a:xfrm>
        </p:grpSpPr>
        <p:grpSp>
          <p:nvGrpSpPr>
            <p:cNvPr id="14" name="Group 13">
              <a:extLst>
                <a:ext uri="{FF2B5EF4-FFF2-40B4-BE49-F238E27FC236}">
                  <a16:creationId xmlns:a16="http://schemas.microsoft.com/office/drawing/2014/main" id="{342000D7-7FB5-48A4-B1C7-50D9A775D2C5}"/>
                </a:ext>
              </a:extLst>
            </p:cNvPr>
            <p:cNvGrpSpPr/>
            <p:nvPr/>
          </p:nvGrpSpPr>
          <p:grpSpPr>
            <a:xfrm>
              <a:off x="3429000" y="1048718"/>
              <a:ext cx="9206915" cy="4473845"/>
              <a:chOff x="3429000" y="1048718"/>
              <a:chExt cx="9206915" cy="4473845"/>
            </a:xfrm>
          </p:grpSpPr>
          <p:grpSp>
            <p:nvGrpSpPr>
              <p:cNvPr id="28" name="Group 27">
                <a:extLst>
                  <a:ext uri="{FF2B5EF4-FFF2-40B4-BE49-F238E27FC236}">
                    <a16:creationId xmlns:a16="http://schemas.microsoft.com/office/drawing/2014/main" id="{7EC1F660-9F18-467B-85A8-6F4B176B4B67}"/>
                  </a:ext>
                </a:extLst>
              </p:cNvPr>
              <p:cNvGrpSpPr/>
              <p:nvPr/>
            </p:nvGrpSpPr>
            <p:grpSpPr>
              <a:xfrm>
                <a:off x="3429000" y="1048718"/>
                <a:ext cx="9206915" cy="4473845"/>
                <a:chOff x="291512" y="1044398"/>
                <a:chExt cx="11730895" cy="5700302"/>
              </a:xfrm>
            </p:grpSpPr>
            <p:grpSp>
              <p:nvGrpSpPr>
                <p:cNvPr id="29" name="Group 28">
                  <a:extLst>
                    <a:ext uri="{FF2B5EF4-FFF2-40B4-BE49-F238E27FC236}">
                      <a16:creationId xmlns:a16="http://schemas.microsoft.com/office/drawing/2014/main" id="{296E00F6-4317-4E4E-AE1B-9256D84E3606}"/>
                    </a:ext>
                  </a:extLst>
                </p:cNvPr>
                <p:cNvGrpSpPr/>
                <p:nvPr/>
              </p:nvGrpSpPr>
              <p:grpSpPr>
                <a:xfrm>
                  <a:off x="291512" y="1044398"/>
                  <a:ext cx="11730895" cy="5416104"/>
                  <a:chOff x="291512" y="1044398"/>
                  <a:chExt cx="11730895" cy="5416104"/>
                </a:xfrm>
              </p:grpSpPr>
              <p:pic>
                <p:nvPicPr>
                  <p:cNvPr id="58" name="Picture 57" descr="world map">
                    <a:extLst>
                      <a:ext uri="{FF2B5EF4-FFF2-40B4-BE49-F238E27FC236}">
                        <a16:creationId xmlns:a16="http://schemas.microsoft.com/office/drawing/2014/main" id="{8D6CB14B-807B-43F6-BACF-E781A61C9AA2}"/>
                      </a:ext>
                    </a:extLst>
                  </p:cNvPr>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b="11566"/>
                  <a:stretch/>
                </p:blipFill>
                <p:spPr>
                  <a:xfrm>
                    <a:off x="291512" y="1044398"/>
                    <a:ext cx="11730895" cy="5416104"/>
                  </a:xfrm>
                  <a:prstGeom prst="rect">
                    <a:avLst/>
                  </a:prstGeom>
                  <a:ln w="19050">
                    <a:noFill/>
                  </a:ln>
                </p:spPr>
              </p:pic>
              <p:sp>
                <p:nvSpPr>
                  <p:cNvPr id="59" name="Rectangle 58">
                    <a:extLst>
                      <a:ext uri="{FF2B5EF4-FFF2-40B4-BE49-F238E27FC236}">
                        <a16:creationId xmlns:a16="http://schemas.microsoft.com/office/drawing/2014/main" id="{C22FF48A-AB91-47D9-87E1-0B9D44BFBCF1}"/>
                      </a:ext>
                    </a:extLst>
                  </p:cNvPr>
                  <p:cNvSpPr/>
                  <p:nvPr/>
                </p:nvSpPr>
                <p:spPr bwMode="auto">
                  <a:xfrm>
                    <a:off x="2189041" y="3305112"/>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States</a:t>
                    </a:r>
                    <a:endParaRPr lang="en-US" sz="700">
                      <a:solidFill>
                        <a:srgbClr val="2F2F2F"/>
                      </a:solidFill>
                      <a:latin typeface="Segoe UI"/>
                    </a:endParaRPr>
                  </a:p>
                </p:txBody>
              </p:sp>
              <p:sp>
                <p:nvSpPr>
                  <p:cNvPr id="60" name="Freeform 8">
                    <a:extLst>
                      <a:ext uri="{FF2B5EF4-FFF2-40B4-BE49-F238E27FC236}">
                        <a16:creationId xmlns:a16="http://schemas.microsoft.com/office/drawing/2014/main" id="{406E2A47-0937-4325-9A07-8512AE9D68CB}"/>
                      </a:ext>
                    </a:extLst>
                  </p:cNvPr>
                  <p:cNvSpPr>
                    <a:spLocks/>
                  </p:cNvSpPr>
                  <p:nvPr/>
                </p:nvSpPr>
                <p:spPr bwMode="auto">
                  <a:xfrm>
                    <a:off x="2032427" y="3447104"/>
                    <a:ext cx="156919" cy="162047"/>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1823 w 10000"/>
                      <a:gd name="connsiteY7" fmla="*/ 2634 h 10000"/>
                      <a:gd name="connsiteX8" fmla="*/ 3019 w 10000"/>
                      <a:gd name="connsiteY8" fmla="*/ 1580 h 10000"/>
                      <a:gd name="connsiteX9" fmla="*/ 3467 w 10000"/>
                      <a:gd name="connsiteY9" fmla="*/ 702 h 10000"/>
                      <a:gd name="connsiteX10" fmla="*/ 4065 w 10000"/>
                      <a:gd name="connsiteY10" fmla="*/ 176 h 10000"/>
                      <a:gd name="connsiteX11" fmla="*/ 5706 w 10000"/>
                      <a:gd name="connsiteY11" fmla="*/ 702 h 10000"/>
                      <a:gd name="connsiteX12" fmla="*/ 6454 w 10000"/>
                      <a:gd name="connsiteY12" fmla="*/ 351 h 10000"/>
                      <a:gd name="connsiteX13" fmla="*/ 9141 w 10000"/>
                      <a:gd name="connsiteY13" fmla="*/ 176 h 10000"/>
                      <a:gd name="connsiteX14" fmla="*/ 9888 w 10000"/>
                      <a:gd name="connsiteY14" fmla="*/ 526 h 10000"/>
                      <a:gd name="connsiteX15" fmla="*/ 9888 w 10000"/>
                      <a:gd name="connsiteY15" fmla="*/ 1405 h 10000"/>
                      <a:gd name="connsiteX16" fmla="*/ 9441 w 10000"/>
                      <a:gd name="connsiteY16" fmla="*/ 2281 h 10000"/>
                      <a:gd name="connsiteX17" fmla="*/ 9292 w 10000"/>
                      <a:gd name="connsiteY17" fmla="*/ 4038 h 10000"/>
                      <a:gd name="connsiteX18" fmla="*/ 8993 w 10000"/>
                      <a:gd name="connsiteY18" fmla="*/ 4914 h 10000"/>
                      <a:gd name="connsiteX19" fmla="*/ 6454 w 10000"/>
                      <a:gd name="connsiteY19" fmla="*/ 8074 h 10000"/>
                      <a:gd name="connsiteX20" fmla="*/ 5407 w 10000"/>
                      <a:gd name="connsiteY20" fmla="*/ 9127 h 10000"/>
                      <a:gd name="connsiteX21" fmla="*/ 5110 w 10000"/>
                      <a:gd name="connsiteY21" fmla="*/ 9654 h 10000"/>
                      <a:gd name="connsiteX22" fmla="*/ 4929 w 10000"/>
                      <a:gd name="connsiteY22" fmla="*/ 9950 h 10000"/>
                      <a:gd name="connsiteX23" fmla="*/ 4160 w 10000"/>
                      <a:gd name="connsiteY23" fmla="*/ 9679 h 10000"/>
                      <a:gd name="connsiteX24" fmla="*/ 2158 w 10000"/>
                      <a:gd name="connsiteY24" fmla="*/ 8856 h 10000"/>
                      <a:gd name="connsiteX25" fmla="*/ 1483 w 10000"/>
                      <a:gd name="connsiteY25" fmla="*/ 8012 h 10000"/>
                      <a:gd name="connsiteX26" fmla="*/ 1207 w 10000"/>
                      <a:gd name="connsiteY26"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019 w 10000"/>
                      <a:gd name="connsiteY7" fmla="*/ 1580 h 10000"/>
                      <a:gd name="connsiteX8" fmla="*/ 3467 w 10000"/>
                      <a:gd name="connsiteY8" fmla="*/ 702 h 10000"/>
                      <a:gd name="connsiteX9" fmla="*/ 4065 w 10000"/>
                      <a:gd name="connsiteY9" fmla="*/ 176 h 10000"/>
                      <a:gd name="connsiteX10" fmla="*/ 5706 w 10000"/>
                      <a:gd name="connsiteY10" fmla="*/ 702 h 10000"/>
                      <a:gd name="connsiteX11" fmla="*/ 6454 w 10000"/>
                      <a:gd name="connsiteY11" fmla="*/ 351 h 10000"/>
                      <a:gd name="connsiteX12" fmla="*/ 9141 w 10000"/>
                      <a:gd name="connsiteY12" fmla="*/ 176 h 10000"/>
                      <a:gd name="connsiteX13" fmla="*/ 9888 w 10000"/>
                      <a:gd name="connsiteY13" fmla="*/ 526 h 10000"/>
                      <a:gd name="connsiteX14" fmla="*/ 9888 w 10000"/>
                      <a:gd name="connsiteY14" fmla="*/ 1405 h 10000"/>
                      <a:gd name="connsiteX15" fmla="*/ 9441 w 10000"/>
                      <a:gd name="connsiteY15" fmla="*/ 2281 h 10000"/>
                      <a:gd name="connsiteX16" fmla="*/ 9292 w 10000"/>
                      <a:gd name="connsiteY16" fmla="*/ 4038 h 10000"/>
                      <a:gd name="connsiteX17" fmla="*/ 8993 w 10000"/>
                      <a:gd name="connsiteY17" fmla="*/ 4914 h 10000"/>
                      <a:gd name="connsiteX18" fmla="*/ 6454 w 10000"/>
                      <a:gd name="connsiteY18" fmla="*/ 8074 h 10000"/>
                      <a:gd name="connsiteX19" fmla="*/ 5407 w 10000"/>
                      <a:gd name="connsiteY19" fmla="*/ 9127 h 10000"/>
                      <a:gd name="connsiteX20" fmla="*/ 5110 w 10000"/>
                      <a:gd name="connsiteY20" fmla="*/ 9654 h 10000"/>
                      <a:gd name="connsiteX21" fmla="*/ 4929 w 10000"/>
                      <a:gd name="connsiteY21" fmla="*/ 9950 h 10000"/>
                      <a:gd name="connsiteX22" fmla="*/ 4160 w 10000"/>
                      <a:gd name="connsiteY22" fmla="*/ 9679 h 10000"/>
                      <a:gd name="connsiteX23" fmla="*/ 2158 w 10000"/>
                      <a:gd name="connsiteY23" fmla="*/ 8856 h 10000"/>
                      <a:gd name="connsiteX24" fmla="*/ 1483 w 10000"/>
                      <a:gd name="connsiteY24" fmla="*/ 8012 h 10000"/>
                      <a:gd name="connsiteX25" fmla="*/ 1207 w 10000"/>
                      <a:gd name="connsiteY25"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5706 w 10000"/>
                      <a:gd name="connsiteY9" fmla="*/ 702 h 10000"/>
                      <a:gd name="connsiteX10" fmla="*/ 6454 w 10000"/>
                      <a:gd name="connsiteY10" fmla="*/ 351 h 10000"/>
                      <a:gd name="connsiteX11" fmla="*/ 9141 w 10000"/>
                      <a:gd name="connsiteY11" fmla="*/ 176 h 10000"/>
                      <a:gd name="connsiteX12" fmla="*/ 9888 w 10000"/>
                      <a:gd name="connsiteY12" fmla="*/ 526 h 10000"/>
                      <a:gd name="connsiteX13" fmla="*/ 9888 w 10000"/>
                      <a:gd name="connsiteY13" fmla="*/ 1405 h 10000"/>
                      <a:gd name="connsiteX14" fmla="*/ 9441 w 10000"/>
                      <a:gd name="connsiteY14" fmla="*/ 2281 h 10000"/>
                      <a:gd name="connsiteX15" fmla="*/ 9292 w 10000"/>
                      <a:gd name="connsiteY15" fmla="*/ 4038 h 10000"/>
                      <a:gd name="connsiteX16" fmla="*/ 8993 w 10000"/>
                      <a:gd name="connsiteY16" fmla="*/ 4914 h 10000"/>
                      <a:gd name="connsiteX17" fmla="*/ 6454 w 10000"/>
                      <a:gd name="connsiteY17" fmla="*/ 8074 h 10000"/>
                      <a:gd name="connsiteX18" fmla="*/ 5407 w 10000"/>
                      <a:gd name="connsiteY18" fmla="*/ 9127 h 10000"/>
                      <a:gd name="connsiteX19" fmla="*/ 5110 w 10000"/>
                      <a:gd name="connsiteY19" fmla="*/ 9654 h 10000"/>
                      <a:gd name="connsiteX20" fmla="*/ 4929 w 10000"/>
                      <a:gd name="connsiteY20" fmla="*/ 9950 h 10000"/>
                      <a:gd name="connsiteX21" fmla="*/ 4160 w 10000"/>
                      <a:gd name="connsiteY21" fmla="*/ 9679 h 10000"/>
                      <a:gd name="connsiteX22" fmla="*/ 2158 w 10000"/>
                      <a:gd name="connsiteY22" fmla="*/ 8856 h 10000"/>
                      <a:gd name="connsiteX23" fmla="*/ 1483 w 10000"/>
                      <a:gd name="connsiteY23" fmla="*/ 8012 h 10000"/>
                      <a:gd name="connsiteX24" fmla="*/ 1207 w 10000"/>
                      <a:gd name="connsiteY24" fmla="*/ 7790 h 10000"/>
                      <a:gd name="connsiteX0" fmla="*/ 1207 w 10000"/>
                      <a:gd name="connsiteY0" fmla="*/ 7790 h 10000"/>
                      <a:gd name="connsiteX1" fmla="*/ 2209 w 10000"/>
                      <a:gd name="connsiteY1" fmla="*/ 7169 h 10000"/>
                      <a:gd name="connsiteX2" fmla="*/ 2073 w 10000"/>
                      <a:gd name="connsiteY2" fmla="*/ 6007 h 10000"/>
                      <a:gd name="connsiteX3" fmla="*/ 1258 w 10000"/>
                      <a:gd name="connsiteY3" fmla="*/ 4927 h 10000"/>
                      <a:gd name="connsiteX4" fmla="*/ 780 w 10000"/>
                      <a:gd name="connsiteY4" fmla="*/ 4213 h 10000"/>
                      <a:gd name="connsiteX5" fmla="*/ 66 w 10000"/>
                      <a:gd name="connsiteY5" fmla="*/ 3606 h 10000"/>
                      <a:gd name="connsiteX6" fmla="*/ 289 w 10000"/>
                      <a:gd name="connsiteY6" fmla="*/ 3809 h 10000"/>
                      <a:gd name="connsiteX7" fmla="*/ 3467 w 10000"/>
                      <a:gd name="connsiteY7" fmla="*/ 702 h 10000"/>
                      <a:gd name="connsiteX8" fmla="*/ 4065 w 10000"/>
                      <a:gd name="connsiteY8" fmla="*/ 176 h 10000"/>
                      <a:gd name="connsiteX9" fmla="*/ 6454 w 10000"/>
                      <a:gd name="connsiteY9" fmla="*/ 351 h 10000"/>
                      <a:gd name="connsiteX10" fmla="*/ 9141 w 10000"/>
                      <a:gd name="connsiteY10" fmla="*/ 176 h 10000"/>
                      <a:gd name="connsiteX11" fmla="*/ 9888 w 10000"/>
                      <a:gd name="connsiteY11" fmla="*/ 526 h 10000"/>
                      <a:gd name="connsiteX12" fmla="*/ 9888 w 10000"/>
                      <a:gd name="connsiteY12" fmla="*/ 1405 h 10000"/>
                      <a:gd name="connsiteX13" fmla="*/ 9441 w 10000"/>
                      <a:gd name="connsiteY13" fmla="*/ 2281 h 10000"/>
                      <a:gd name="connsiteX14" fmla="*/ 9292 w 10000"/>
                      <a:gd name="connsiteY14" fmla="*/ 4038 h 10000"/>
                      <a:gd name="connsiteX15" fmla="*/ 8993 w 10000"/>
                      <a:gd name="connsiteY15" fmla="*/ 4914 h 10000"/>
                      <a:gd name="connsiteX16" fmla="*/ 6454 w 10000"/>
                      <a:gd name="connsiteY16" fmla="*/ 8074 h 10000"/>
                      <a:gd name="connsiteX17" fmla="*/ 5407 w 10000"/>
                      <a:gd name="connsiteY17" fmla="*/ 9127 h 10000"/>
                      <a:gd name="connsiteX18" fmla="*/ 5110 w 10000"/>
                      <a:gd name="connsiteY18" fmla="*/ 9654 h 10000"/>
                      <a:gd name="connsiteX19" fmla="*/ 4929 w 10000"/>
                      <a:gd name="connsiteY19" fmla="*/ 9950 h 10000"/>
                      <a:gd name="connsiteX20" fmla="*/ 4160 w 10000"/>
                      <a:gd name="connsiteY20" fmla="*/ 9679 h 10000"/>
                      <a:gd name="connsiteX21" fmla="*/ 2158 w 10000"/>
                      <a:gd name="connsiteY21" fmla="*/ 8856 h 10000"/>
                      <a:gd name="connsiteX22" fmla="*/ 1483 w 10000"/>
                      <a:gd name="connsiteY22" fmla="*/ 8012 h 10000"/>
                      <a:gd name="connsiteX23" fmla="*/ 1207 w 10000"/>
                      <a:gd name="connsiteY23" fmla="*/ 7790 h 10000"/>
                      <a:gd name="connsiteX0" fmla="*/ 1207 w 9892"/>
                      <a:gd name="connsiteY0" fmla="*/ 7790 h 10000"/>
                      <a:gd name="connsiteX1" fmla="*/ 2209 w 9892"/>
                      <a:gd name="connsiteY1" fmla="*/ 7169 h 10000"/>
                      <a:gd name="connsiteX2" fmla="*/ 2073 w 9892"/>
                      <a:gd name="connsiteY2" fmla="*/ 6007 h 10000"/>
                      <a:gd name="connsiteX3" fmla="*/ 1258 w 9892"/>
                      <a:gd name="connsiteY3" fmla="*/ 4927 h 10000"/>
                      <a:gd name="connsiteX4" fmla="*/ 780 w 9892"/>
                      <a:gd name="connsiteY4" fmla="*/ 4213 h 10000"/>
                      <a:gd name="connsiteX5" fmla="*/ 66 w 9892"/>
                      <a:gd name="connsiteY5" fmla="*/ 3606 h 10000"/>
                      <a:gd name="connsiteX6" fmla="*/ 289 w 9892"/>
                      <a:gd name="connsiteY6" fmla="*/ 3809 h 10000"/>
                      <a:gd name="connsiteX7" fmla="*/ 3467 w 9892"/>
                      <a:gd name="connsiteY7" fmla="*/ 702 h 10000"/>
                      <a:gd name="connsiteX8" fmla="*/ 4065 w 9892"/>
                      <a:gd name="connsiteY8" fmla="*/ 176 h 10000"/>
                      <a:gd name="connsiteX9" fmla="*/ 6454 w 9892"/>
                      <a:gd name="connsiteY9" fmla="*/ 351 h 10000"/>
                      <a:gd name="connsiteX10" fmla="*/ 9141 w 9892"/>
                      <a:gd name="connsiteY10" fmla="*/ 176 h 10000"/>
                      <a:gd name="connsiteX11" fmla="*/ 9888 w 9892"/>
                      <a:gd name="connsiteY11" fmla="*/ 526 h 10000"/>
                      <a:gd name="connsiteX12" fmla="*/ 9441 w 9892"/>
                      <a:gd name="connsiteY12" fmla="*/ 2281 h 10000"/>
                      <a:gd name="connsiteX13" fmla="*/ 9292 w 9892"/>
                      <a:gd name="connsiteY13" fmla="*/ 4038 h 10000"/>
                      <a:gd name="connsiteX14" fmla="*/ 8993 w 9892"/>
                      <a:gd name="connsiteY14" fmla="*/ 4914 h 10000"/>
                      <a:gd name="connsiteX15" fmla="*/ 6454 w 9892"/>
                      <a:gd name="connsiteY15" fmla="*/ 8074 h 10000"/>
                      <a:gd name="connsiteX16" fmla="*/ 5407 w 9892"/>
                      <a:gd name="connsiteY16" fmla="*/ 9127 h 10000"/>
                      <a:gd name="connsiteX17" fmla="*/ 5110 w 9892"/>
                      <a:gd name="connsiteY17" fmla="*/ 9654 h 10000"/>
                      <a:gd name="connsiteX18" fmla="*/ 4929 w 9892"/>
                      <a:gd name="connsiteY18" fmla="*/ 9950 h 10000"/>
                      <a:gd name="connsiteX19" fmla="*/ 4160 w 9892"/>
                      <a:gd name="connsiteY19" fmla="*/ 9679 h 10000"/>
                      <a:gd name="connsiteX20" fmla="*/ 2158 w 9892"/>
                      <a:gd name="connsiteY20" fmla="*/ 8856 h 10000"/>
                      <a:gd name="connsiteX21" fmla="*/ 1483 w 9892"/>
                      <a:gd name="connsiteY21" fmla="*/ 8012 h 10000"/>
                      <a:gd name="connsiteX22" fmla="*/ 1207 w 9892"/>
                      <a:gd name="connsiteY22"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9393 w 10000"/>
                      <a:gd name="connsiteY13" fmla="*/ 4038 h 10000"/>
                      <a:gd name="connsiteX14" fmla="*/ 6524 w 10000"/>
                      <a:gd name="connsiteY14" fmla="*/ 8074 h 10000"/>
                      <a:gd name="connsiteX15" fmla="*/ 5466 w 10000"/>
                      <a:gd name="connsiteY15" fmla="*/ 9127 h 10000"/>
                      <a:gd name="connsiteX16" fmla="*/ 5166 w 10000"/>
                      <a:gd name="connsiteY16" fmla="*/ 9654 h 10000"/>
                      <a:gd name="connsiteX17" fmla="*/ 4983 w 10000"/>
                      <a:gd name="connsiteY17" fmla="*/ 9950 h 10000"/>
                      <a:gd name="connsiteX18" fmla="*/ 4205 w 10000"/>
                      <a:gd name="connsiteY18" fmla="*/ 9679 h 10000"/>
                      <a:gd name="connsiteX19" fmla="*/ 2182 w 10000"/>
                      <a:gd name="connsiteY19" fmla="*/ 8856 h 10000"/>
                      <a:gd name="connsiteX20" fmla="*/ 1499 w 10000"/>
                      <a:gd name="connsiteY20" fmla="*/ 8012 h 10000"/>
                      <a:gd name="connsiteX21" fmla="*/ 1220 w 10000"/>
                      <a:gd name="connsiteY21" fmla="*/ 7790 h 10000"/>
                      <a:gd name="connsiteX0" fmla="*/ 1220 w 10000"/>
                      <a:gd name="connsiteY0" fmla="*/ 7790 h 10000"/>
                      <a:gd name="connsiteX1" fmla="*/ 2233 w 10000"/>
                      <a:gd name="connsiteY1" fmla="*/ 7169 h 10000"/>
                      <a:gd name="connsiteX2" fmla="*/ 2096 w 10000"/>
                      <a:gd name="connsiteY2" fmla="*/ 6007 h 10000"/>
                      <a:gd name="connsiteX3" fmla="*/ 1272 w 10000"/>
                      <a:gd name="connsiteY3" fmla="*/ 4927 h 10000"/>
                      <a:gd name="connsiteX4" fmla="*/ 789 w 10000"/>
                      <a:gd name="connsiteY4" fmla="*/ 4213 h 10000"/>
                      <a:gd name="connsiteX5" fmla="*/ 67 w 10000"/>
                      <a:gd name="connsiteY5" fmla="*/ 3606 h 10000"/>
                      <a:gd name="connsiteX6" fmla="*/ 292 w 10000"/>
                      <a:gd name="connsiteY6" fmla="*/ 3809 h 10000"/>
                      <a:gd name="connsiteX7" fmla="*/ 3505 w 10000"/>
                      <a:gd name="connsiteY7" fmla="*/ 702 h 10000"/>
                      <a:gd name="connsiteX8" fmla="*/ 4109 w 10000"/>
                      <a:gd name="connsiteY8" fmla="*/ 176 h 10000"/>
                      <a:gd name="connsiteX9" fmla="*/ 6524 w 10000"/>
                      <a:gd name="connsiteY9" fmla="*/ 351 h 10000"/>
                      <a:gd name="connsiteX10" fmla="*/ 9241 w 10000"/>
                      <a:gd name="connsiteY10" fmla="*/ 176 h 10000"/>
                      <a:gd name="connsiteX11" fmla="*/ 9996 w 10000"/>
                      <a:gd name="connsiteY11" fmla="*/ 526 h 10000"/>
                      <a:gd name="connsiteX12" fmla="*/ 9544 w 10000"/>
                      <a:gd name="connsiteY12" fmla="*/ 2281 h 10000"/>
                      <a:gd name="connsiteX13" fmla="*/ 6524 w 10000"/>
                      <a:gd name="connsiteY13" fmla="*/ 8074 h 10000"/>
                      <a:gd name="connsiteX14" fmla="*/ 5466 w 10000"/>
                      <a:gd name="connsiteY14" fmla="*/ 9127 h 10000"/>
                      <a:gd name="connsiteX15" fmla="*/ 5166 w 10000"/>
                      <a:gd name="connsiteY15" fmla="*/ 9654 h 10000"/>
                      <a:gd name="connsiteX16" fmla="*/ 4983 w 10000"/>
                      <a:gd name="connsiteY16" fmla="*/ 9950 h 10000"/>
                      <a:gd name="connsiteX17" fmla="*/ 4205 w 10000"/>
                      <a:gd name="connsiteY17" fmla="*/ 9679 h 10000"/>
                      <a:gd name="connsiteX18" fmla="*/ 2182 w 10000"/>
                      <a:gd name="connsiteY18" fmla="*/ 8856 h 10000"/>
                      <a:gd name="connsiteX19" fmla="*/ 1499 w 10000"/>
                      <a:gd name="connsiteY19" fmla="*/ 8012 h 10000"/>
                      <a:gd name="connsiteX20" fmla="*/ 1220 w 10000"/>
                      <a:gd name="connsiteY20" fmla="*/ 7790 h 10000"/>
                      <a:gd name="connsiteX0" fmla="*/ 1220 w 9996"/>
                      <a:gd name="connsiteY0" fmla="*/ 7790 h 10000"/>
                      <a:gd name="connsiteX1" fmla="*/ 2233 w 9996"/>
                      <a:gd name="connsiteY1" fmla="*/ 7169 h 10000"/>
                      <a:gd name="connsiteX2" fmla="*/ 2096 w 9996"/>
                      <a:gd name="connsiteY2" fmla="*/ 6007 h 10000"/>
                      <a:gd name="connsiteX3" fmla="*/ 1272 w 9996"/>
                      <a:gd name="connsiteY3" fmla="*/ 4927 h 10000"/>
                      <a:gd name="connsiteX4" fmla="*/ 789 w 9996"/>
                      <a:gd name="connsiteY4" fmla="*/ 4213 h 10000"/>
                      <a:gd name="connsiteX5" fmla="*/ 67 w 9996"/>
                      <a:gd name="connsiteY5" fmla="*/ 3606 h 10000"/>
                      <a:gd name="connsiteX6" fmla="*/ 292 w 9996"/>
                      <a:gd name="connsiteY6" fmla="*/ 3809 h 10000"/>
                      <a:gd name="connsiteX7" fmla="*/ 3505 w 9996"/>
                      <a:gd name="connsiteY7" fmla="*/ 702 h 10000"/>
                      <a:gd name="connsiteX8" fmla="*/ 4109 w 9996"/>
                      <a:gd name="connsiteY8" fmla="*/ 176 h 10000"/>
                      <a:gd name="connsiteX9" fmla="*/ 6524 w 9996"/>
                      <a:gd name="connsiteY9" fmla="*/ 351 h 10000"/>
                      <a:gd name="connsiteX10" fmla="*/ 9241 w 9996"/>
                      <a:gd name="connsiteY10" fmla="*/ 176 h 10000"/>
                      <a:gd name="connsiteX11" fmla="*/ 9996 w 9996"/>
                      <a:gd name="connsiteY11" fmla="*/ 526 h 10000"/>
                      <a:gd name="connsiteX12" fmla="*/ 6524 w 9996"/>
                      <a:gd name="connsiteY12" fmla="*/ 8074 h 10000"/>
                      <a:gd name="connsiteX13" fmla="*/ 5466 w 9996"/>
                      <a:gd name="connsiteY13" fmla="*/ 9127 h 10000"/>
                      <a:gd name="connsiteX14" fmla="*/ 5166 w 9996"/>
                      <a:gd name="connsiteY14" fmla="*/ 9654 h 10000"/>
                      <a:gd name="connsiteX15" fmla="*/ 4983 w 9996"/>
                      <a:gd name="connsiteY15" fmla="*/ 9950 h 10000"/>
                      <a:gd name="connsiteX16" fmla="*/ 4205 w 9996"/>
                      <a:gd name="connsiteY16" fmla="*/ 9679 h 10000"/>
                      <a:gd name="connsiteX17" fmla="*/ 2182 w 9996"/>
                      <a:gd name="connsiteY17" fmla="*/ 8856 h 10000"/>
                      <a:gd name="connsiteX18" fmla="*/ 1499 w 9996"/>
                      <a:gd name="connsiteY18" fmla="*/ 8012 h 10000"/>
                      <a:gd name="connsiteX19" fmla="*/ 1220 w 9996"/>
                      <a:gd name="connsiteY19" fmla="*/ 7790 h 10000"/>
                      <a:gd name="connsiteX0" fmla="*/ 1220 w 9245"/>
                      <a:gd name="connsiteY0" fmla="*/ 7790 h 10000"/>
                      <a:gd name="connsiteX1" fmla="*/ 2234 w 9245"/>
                      <a:gd name="connsiteY1" fmla="*/ 7169 h 10000"/>
                      <a:gd name="connsiteX2" fmla="*/ 2097 w 9245"/>
                      <a:gd name="connsiteY2" fmla="*/ 6007 h 10000"/>
                      <a:gd name="connsiteX3" fmla="*/ 1273 w 9245"/>
                      <a:gd name="connsiteY3" fmla="*/ 4927 h 10000"/>
                      <a:gd name="connsiteX4" fmla="*/ 789 w 9245"/>
                      <a:gd name="connsiteY4" fmla="*/ 4213 h 10000"/>
                      <a:gd name="connsiteX5" fmla="*/ 67 w 9245"/>
                      <a:gd name="connsiteY5" fmla="*/ 3606 h 10000"/>
                      <a:gd name="connsiteX6" fmla="*/ 292 w 9245"/>
                      <a:gd name="connsiteY6" fmla="*/ 3809 h 10000"/>
                      <a:gd name="connsiteX7" fmla="*/ 3506 w 9245"/>
                      <a:gd name="connsiteY7" fmla="*/ 702 h 10000"/>
                      <a:gd name="connsiteX8" fmla="*/ 4111 w 9245"/>
                      <a:gd name="connsiteY8" fmla="*/ 176 h 10000"/>
                      <a:gd name="connsiteX9" fmla="*/ 6527 w 9245"/>
                      <a:gd name="connsiteY9" fmla="*/ 351 h 10000"/>
                      <a:gd name="connsiteX10" fmla="*/ 9245 w 9245"/>
                      <a:gd name="connsiteY10" fmla="*/ 176 h 10000"/>
                      <a:gd name="connsiteX11" fmla="*/ 6527 w 9245"/>
                      <a:gd name="connsiteY11" fmla="*/ 8074 h 10000"/>
                      <a:gd name="connsiteX12" fmla="*/ 5468 w 9245"/>
                      <a:gd name="connsiteY12" fmla="*/ 9127 h 10000"/>
                      <a:gd name="connsiteX13" fmla="*/ 5168 w 9245"/>
                      <a:gd name="connsiteY13" fmla="*/ 9654 h 10000"/>
                      <a:gd name="connsiteX14" fmla="*/ 4985 w 9245"/>
                      <a:gd name="connsiteY14" fmla="*/ 9950 h 10000"/>
                      <a:gd name="connsiteX15" fmla="*/ 4207 w 9245"/>
                      <a:gd name="connsiteY15" fmla="*/ 9679 h 10000"/>
                      <a:gd name="connsiteX16" fmla="*/ 2183 w 9245"/>
                      <a:gd name="connsiteY16" fmla="*/ 8856 h 10000"/>
                      <a:gd name="connsiteX17" fmla="*/ 1500 w 9245"/>
                      <a:gd name="connsiteY17" fmla="*/ 8012 h 10000"/>
                      <a:gd name="connsiteX18" fmla="*/ 1220 w 9245"/>
                      <a:gd name="connsiteY18" fmla="*/ 7790 h 10000"/>
                      <a:gd name="connsiteX0" fmla="*/ 1320 w 10000"/>
                      <a:gd name="connsiteY0" fmla="*/ 8218 h 10428"/>
                      <a:gd name="connsiteX1" fmla="*/ 2416 w 10000"/>
                      <a:gd name="connsiteY1" fmla="*/ 7597 h 10428"/>
                      <a:gd name="connsiteX2" fmla="*/ 2268 w 10000"/>
                      <a:gd name="connsiteY2" fmla="*/ 6435 h 10428"/>
                      <a:gd name="connsiteX3" fmla="*/ 1377 w 10000"/>
                      <a:gd name="connsiteY3" fmla="*/ 5355 h 10428"/>
                      <a:gd name="connsiteX4" fmla="*/ 853 w 10000"/>
                      <a:gd name="connsiteY4" fmla="*/ 4641 h 10428"/>
                      <a:gd name="connsiteX5" fmla="*/ 72 w 10000"/>
                      <a:gd name="connsiteY5" fmla="*/ 4034 h 10428"/>
                      <a:gd name="connsiteX6" fmla="*/ 316 w 10000"/>
                      <a:gd name="connsiteY6" fmla="*/ 4237 h 10428"/>
                      <a:gd name="connsiteX7" fmla="*/ 3792 w 10000"/>
                      <a:gd name="connsiteY7" fmla="*/ 1130 h 10428"/>
                      <a:gd name="connsiteX8" fmla="*/ 4447 w 10000"/>
                      <a:gd name="connsiteY8" fmla="*/ 604 h 10428"/>
                      <a:gd name="connsiteX9" fmla="*/ 10000 w 10000"/>
                      <a:gd name="connsiteY9" fmla="*/ 604 h 10428"/>
                      <a:gd name="connsiteX10" fmla="*/ 7060 w 10000"/>
                      <a:gd name="connsiteY10" fmla="*/ 8502 h 10428"/>
                      <a:gd name="connsiteX11" fmla="*/ 5915 w 10000"/>
                      <a:gd name="connsiteY11" fmla="*/ 9555 h 10428"/>
                      <a:gd name="connsiteX12" fmla="*/ 5590 w 10000"/>
                      <a:gd name="connsiteY12" fmla="*/ 10082 h 10428"/>
                      <a:gd name="connsiteX13" fmla="*/ 5392 w 10000"/>
                      <a:gd name="connsiteY13" fmla="*/ 10378 h 10428"/>
                      <a:gd name="connsiteX14" fmla="*/ 4551 w 10000"/>
                      <a:gd name="connsiteY14" fmla="*/ 10107 h 10428"/>
                      <a:gd name="connsiteX15" fmla="*/ 2361 w 10000"/>
                      <a:gd name="connsiteY15" fmla="*/ 9284 h 10428"/>
                      <a:gd name="connsiteX16" fmla="*/ 1622 w 10000"/>
                      <a:gd name="connsiteY16" fmla="*/ 8440 h 10428"/>
                      <a:gd name="connsiteX17" fmla="*/ 1320 w 10000"/>
                      <a:gd name="connsiteY17" fmla="*/ 8218 h 10428"/>
                      <a:gd name="connsiteX0" fmla="*/ 1320 w 7060"/>
                      <a:gd name="connsiteY0" fmla="*/ 7614 h 9824"/>
                      <a:gd name="connsiteX1" fmla="*/ 2416 w 7060"/>
                      <a:gd name="connsiteY1" fmla="*/ 6993 h 9824"/>
                      <a:gd name="connsiteX2" fmla="*/ 2268 w 7060"/>
                      <a:gd name="connsiteY2" fmla="*/ 5831 h 9824"/>
                      <a:gd name="connsiteX3" fmla="*/ 1377 w 7060"/>
                      <a:gd name="connsiteY3" fmla="*/ 4751 h 9824"/>
                      <a:gd name="connsiteX4" fmla="*/ 853 w 7060"/>
                      <a:gd name="connsiteY4" fmla="*/ 4037 h 9824"/>
                      <a:gd name="connsiteX5" fmla="*/ 72 w 7060"/>
                      <a:gd name="connsiteY5" fmla="*/ 3430 h 9824"/>
                      <a:gd name="connsiteX6" fmla="*/ 316 w 7060"/>
                      <a:gd name="connsiteY6" fmla="*/ 3633 h 9824"/>
                      <a:gd name="connsiteX7" fmla="*/ 3792 w 7060"/>
                      <a:gd name="connsiteY7" fmla="*/ 526 h 9824"/>
                      <a:gd name="connsiteX8" fmla="*/ 4447 w 7060"/>
                      <a:gd name="connsiteY8" fmla="*/ 0 h 9824"/>
                      <a:gd name="connsiteX9" fmla="*/ 7060 w 7060"/>
                      <a:gd name="connsiteY9" fmla="*/ 7898 h 9824"/>
                      <a:gd name="connsiteX10" fmla="*/ 5915 w 7060"/>
                      <a:gd name="connsiteY10" fmla="*/ 8951 h 9824"/>
                      <a:gd name="connsiteX11" fmla="*/ 5590 w 7060"/>
                      <a:gd name="connsiteY11" fmla="*/ 9478 h 9824"/>
                      <a:gd name="connsiteX12" fmla="*/ 5392 w 7060"/>
                      <a:gd name="connsiteY12" fmla="*/ 9774 h 9824"/>
                      <a:gd name="connsiteX13" fmla="*/ 4551 w 7060"/>
                      <a:gd name="connsiteY13" fmla="*/ 9503 h 9824"/>
                      <a:gd name="connsiteX14" fmla="*/ 2361 w 7060"/>
                      <a:gd name="connsiteY14" fmla="*/ 8680 h 9824"/>
                      <a:gd name="connsiteX15" fmla="*/ 1622 w 7060"/>
                      <a:gd name="connsiteY15" fmla="*/ 7836 h 9824"/>
                      <a:gd name="connsiteX16" fmla="*/ 1320 w 7060"/>
                      <a:gd name="connsiteY16" fmla="*/ 7614 h 9824"/>
                      <a:gd name="connsiteX0" fmla="*/ 1869 w 9999"/>
                      <a:gd name="connsiteY0" fmla="*/ 7215 h 9464"/>
                      <a:gd name="connsiteX1" fmla="*/ 3421 w 9999"/>
                      <a:gd name="connsiteY1" fmla="*/ 6583 h 9464"/>
                      <a:gd name="connsiteX2" fmla="*/ 3211 w 9999"/>
                      <a:gd name="connsiteY2" fmla="*/ 5400 h 9464"/>
                      <a:gd name="connsiteX3" fmla="*/ 1949 w 9999"/>
                      <a:gd name="connsiteY3" fmla="*/ 4301 h 9464"/>
                      <a:gd name="connsiteX4" fmla="*/ 1207 w 9999"/>
                      <a:gd name="connsiteY4" fmla="*/ 3574 h 9464"/>
                      <a:gd name="connsiteX5" fmla="*/ 101 w 9999"/>
                      <a:gd name="connsiteY5" fmla="*/ 2956 h 9464"/>
                      <a:gd name="connsiteX6" fmla="*/ 447 w 9999"/>
                      <a:gd name="connsiteY6" fmla="*/ 3163 h 9464"/>
                      <a:gd name="connsiteX7" fmla="*/ 5370 w 9999"/>
                      <a:gd name="connsiteY7" fmla="*/ 0 h 9464"/>
                      <a:gd name="connsiteX8" fmla="*/ 9999 w 9999"/>
                      <a:gd name="connsiteY8" fmla="*/ 7504 h 9464"/>
                      <a:gd name="connsiteX9" fmla="*/ 8377 w 9999"/>
                      <a:gd name="connsiteY9" fmla="*/ 8576 h 9464"/>
                      <a:gd name="connsiteX10" fmla="*/ 7917 w 9999"/>
                      <a:gd name="connsiteY10" fmla="*/ 9113 h 9464"/>
                      <a:gd name="connsiteX11" fmla="*/ 7636 w 9999"/>
                      <a:gd name="connsiteY11" fmla="*/ 9414 h 9464"/>
                      <a:gd name="connsiteX12" fmla="*/ 6445 w 9999"/>
                      <a:gd name="connsiteY12" fmla="*/ 9138 h 9464"/>
                      <a:gd name="connsiteX13" fmla="*/ 3343 w 9999"/>
                      <a:gd name="connsiteY13" fmla="*/ 8301 h 9464"/>
                      <a:gd name="connsiteX14" fmla="*/ 2296 w 9999"/>
                      <a:gd name="connsiteY14" fmla="*/ 7441 h 9464"/>
                      <a:gd name="connsiteX15" fmla="*/ 1869 w 9999"/>
                      <a:gd name="connsiteY15" fmla="*/ 7215 h 9464"/>
                      <a:gd name="connsiteX0" fmla="*/ 1869 w 10000"/>
                      <a:gd name="connsiteY0" fmla="*/ 4551 h 6927"/>
                      <a:gd name="connsiteX1" fmla="*/ 3421 w 10000"/>
                      <a:gd name="connsiteY1" fmla="*/ 3883 h 6927"/>
                      <a:gd name="connsiteX2" fmla="*/ 3211 w 10000"/>
                      <a:gd name="connsiteY2" fmla="*/ 2633 h 6927"/>
                      <a:gd name="connsiteX3" fmla="*/ 1949 w 10000"/>
                      <a:gd name="connsiteY3" fmla="*/ 1472 h 6927"/>
                      <a:gd name="connsiteX4" fmla="*/ 1207 w 10000"/>
                      <a:gd name="connsiteY4" fmla="*/ 703 h 6927"/>
                      <a:gd name="connsiteX5" fmla="*/ 101 w 10000"/>
                      <a:gd name="connsiteY5" fmla="*/ 50 h 6927"/>
                      <a:gd name="connsiteX6" fmla="*/ 447 w 10000"/>
                      <a:gd name="connsiteY6" fmla="*/ 269 h 6927"/>
                      <a:gd name="connsiteX7" fmla="*/ 10000 w 10000"/>
                      <a:gd name="connsiteY7" fmla="*/ 4856 h 6927"/>
                      <a:gd name="connsiteX8" fmla="*/ 8378 w 10000"/>
                      <a:gd name="connsiteY8" fmla="*/ 5989 h 6927"/>
                      <a:gd name="connsiteX9" fmla="*/ 7918 w 10000"/>
                      <a:gd name="connsiteY9" fmla="*/ 6556 h 6927"/>
                      <a:gd name="connsiteX10" fmla="*/ 7637 w 10000"/>
                      <a:gd name="connsiteY10" fmla="*/ 6874 h 6927"/>
                      <a:gd name="connsiteX11" fmla="*/ 6446 w 10000"/>
                      <a:gd name="connsiteY11" fmla="*/ 6583 h 6927"/>
                      <a:gd name="connsiteX12" fmla="*/ 3343 w 10000"/>
                      <a:gd name="connsiteY12" fmla="*/ 5698 h 6927"/>
                      <a:gd name="connsiteX13" fmla="*/ 2296 w 10000"/>
                      <a:gd name="connsiteY13" fmla="*/ 4789 h 6927"/>
                      <a:gd name="connsiteX14" fmla="*/ 1869 w 10000"/>
                      <a:gd name="connsiteY14" fmla="*/ 4551 h 6927"/>
                      <a:gd name="connsiteX0" fmla="*/ 1869 w 8378"/>
                      <a:gd name="connsiteY0" fmla="*/ 6570 h 10000"/>
                      <a:gd name="connsiteX1" fmla="*/ 3421 w 8378"/>
                      <a:gd name="connsiteY1" fmla="*/ 5606 h 10000"/>
                      <a:gd name="connsiteX2" fmla="*/ 3211 w 8378"/>
                      <a:gd name="connsiteY2" fmla="*/ 3801 h 10000"/>
                      <a:gd name="connsiteX3" fmla="*/ 1949 w 8378"/>
                      <a:gd name="connsiteY3" fmla="*/ 2125 h 10000"/>
                      <a:gd name="connsiteX4" fmla="*/ 1207 w 8378"/>
                      <a:gd name="connsiteY4" fmla="*/ 1015 h 10000"/>
                      <a:gd name="connsiteX5" fmla="*/ 101 w 8378"/>
                      <a:gd name="connsiteY5" fmla="*/ 72 h 10000"/>
                      <a:gd name="connsiteX6" fmla="*/ 447 w 8378"/>
                      <a:gd name="connsiteY6" fmla="*/ 388 h 10000"/>
                      <a:gd name="connsiteX7" fmla="*/ 8378 w 8378"/>
                      <a:gd name="connsiteY7" fmla="*/ 8646 h 10000"/>
                      <a:gd name="connsiteX8" fmla="*/ 7918 w 8378"/>
                      <a:gd name="connsiteY8" fmla="*/ 9464 h 10000"/>
                      <a:gd name="connsiteX9" fmla="*/ 7637 w 8378"/>
                      <a:gd name="connsiteY9" fmla="*/ 9923 h 10000"/>
                      <a:gd name="connsiteX10" fmla="*/ 6446 w 8378"/>
                      <a:gd name="connsiteY10" fmla="*/ 9503 h 10000"/>
                      <a:gd name="connsiteX11" fmla="*/ 3343 w 8378"/>
                      <a:gd name="connsiteY11" fmla="*/ 8226 h 10000"/>
                      <a:gd name="connsiteX12" fmla="*/ 2296 w 8378"/>
                      <a:gd name="connsiteY12" fmla="*/ 6914 h 10000"/>
                      <a:gd name="connsiteX13" fmla="*/ 1869 w 8378"/>
                      <a:gd name="connsiteY13" fmla="*/ 6570 h 10000"/>
                      <a:gd name="connsiteX0" fmla="*/ 10000 w 15827"/>
                      <a:gd name="connsiteY0" fmla="*/ 8646 h 14289"/>
                      <a:gd name="connsiteX1" fmla="*/ 9451 w 15827"/>
                      <a:gd name="connsiteY1" fmla="*/ 9464 h 14289"/>
                      <a:gd name="connsiteX2" fmla="*/ 9116 w 15827"/>
                      <a:gd name="connsiteY2" fmla="*/ 9923 h 14289"/>
                      <a:gd name="connsiteX3" fmla="*/ 7694 w 15827"/>
                      <a:gd name="connsiteY3" fmla="*/ 9503 h 14289"/>
                      <a:gd name="connsiteX4" fmla="*/ 3990 w 15827"/>
                      <a:gd name="connsiteY4" fmla="*/ 8226 h 14289"/>
                      <a:gd name="connsiteX5" fmla="*/ 2741 w 15827"/>
                      <a:gd name="connsiteY5" fmla="*/ 6914 h 14289"/>
                      <a:gd name="connsiteX6" fmla="*/ 2231 w 15827"/>
                      <a:gd name="connsiteY6" fmla="*/ 6570 h 14289"/>
                      <a:gd name="connsiteX7" fmla="*/ 4083 w 15827"/>
                      <a:gd name="connsiteY7" fmla="*/ 5606 h 14289"/>
                      <a:gd name="connsiteX8" fmla="*/ 3833 w 15827"/>
                      <a:gd name="connsiteY8" fmla="*/ 3801 h 14289"/>
                      <a:gd name="connsiteX9" fmla="*/ 2326 w 15827"/>
                      <a:gd name="connsiteY9" fmla="*/ 2125 h 14289"/>
                      <a:gd name="connsiteX10" fmla="*/ 1441 w 15827"/>
                      <a:gd name="connsiteY10" fmla="*/ 1015 h 14289"/>
                      <a:gd name="connsiteX11" fmla="*/ 121 w 15827"/>
                      <a:gd name="connsiteY11" fmla="*/ 72 h 14289"/>
                      <a:gd name="connsiteX12" fmla="*/ 534 w 15827"/>
                      <a:gd name="connsiteY12" fmla="*/ 388 h 14289"/>
                      <a:gd name="connsiteX13" fmla="*/ 15827 w 15827"/>
                      <a:gd name="connsiteY13" fmla="*/ 14289 h 14289"/>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2231 w 10000"/>
                      <a:gd name="connsiteY6" fmla="*/ 6570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2741 w 10000"/>
                      <a:gd name="connsiteY5" fmla="*/ 6914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6177 w 10000"/>
                      <a:gd name="connsiteY6" fmla="*/ 4366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 name="connsiteX0" fmla="*/ 10000 w 10000"/>
                      <a:gd name="connsiteY0" fmla="*/ 8646 h 10000"/>
                      <a:gd name="connsiteX1" fmla="*/ 9451 w 10000"/>
                      <a:gd name="connsiteY1" fmla="*/ 9464 h 10000"/>
                      <a:gd name="connsiteX2" fmla="*/ 9116 w 10000"/>
                      <a:gd name="connsiteY2" fmla="*/ 9923 h 10000"/>
                      <a:gd name="connsiteX3" fmla="*/ 7694 w 10000"/>
                      <a:gd name="connsiteY3" fmla="*/ 9503 h 10000"/>
                      <a:gd name="connsiteX4" fmla="*/ 3990 w 10000"/>
                      <a:gd name="connsiteY4" fmla="*/ 8226 h 10000"/>
                      <a:gd name="connsiteX5" fmla="*/ 3803 w 10000"/>
                      <a:gd name="connsiteY5" fmla="*/ 6032 h 10000"/>
                      <a:gd name="connsiteX6" fmla="*/ 3901 w 10000"/>
                      <a:gd name="connsiteY6" fmla="*/ 3778 h 10000"/>
                      <a:gd name="connsiteX7" fmla="*/ 4083 w 10000"/>
                      <a:gd name="connsiteY7" fmla="*/ 5606 h 10000"/>
                      <a:gd name="connsiteX8" fmla="*/ 3833 w 10000"/>
                      <a:gd name="connsiteY8" fmla="*/ 3801 h 10000"/>
                      <a:gd name="connsiteX9" fmla="*/ 2326 w 10000"/>
                      <a:gd name="connsiteY9" fmla="*/ 2125 h 10000"/>
                      <a:gd name="connsiteX10" fmla="*/ 1441 w 10000"/>
                      <a:gd name="connsiteY10" fmla="*/ 1015 h 10000"/>
                      <a:gd name="connsiteX11" fmla="*/ 121 w 10000"/>
                      <a:gd name="connsiteY11" fmla="*/ 72 h 10000"/>
                      <a:gd name="connsiteX12" fmla="*/ 534 w 10000"/>
                      <a:gd name="connsiteY12" fmla="*/ 38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10000">
                        <a:moveTo>
                          <a:pt x="10000" y="8646"/>
                        </a:moveTo>
                        <a:cubicBezTo>
                          <a:pt x="10000" y="8920"/>
                          <a:pt x="9723" y="9193"/>
                          <a:pt x="9451" y="9464"/>
                        </a:cubicBezTo>
                        <a:cubicBezTo>
                          <a:pt x="8899" y="10280"/>
                          <a:pt x="10220" y="9923"/>
                          <a:pt x="9116" y="9923"/>
                        </a:cubicBezTo>
                        <a:cubicBezTo>
                          <a:pt x="8287" y="9923"/>
                          <a:pt x="8519" y="9776"/>
                          <a:pt x="7694" y="9503"/>
                        </a:cubicBezTo>
                        <a:cubicBezTo>
                          <a:pt x="6862" y="9503"/>
                          <a:pt x="4638" y="8804"/>
                          <a:pt x="3990" y="8226"/>
                        </a:cubicBezTo>
                        <a:cubicBezTo>
                          <a:pt x="3342" y="7648"/>
                          <a:pt x="4459" y="5827"/>
                          <a:pt x="3803" y="6032"/>
                        </a:cubicBezTo>
                        <a:cubicBezTo>
                          <a:pt x="3836" y="5281"/>
                          <a:pt x="3868" y="4529"/>
                          <a:pt x="3901" y="3778"/>
                        </a:cubicBezTo>
                        <a:cubicBezTo>
                          <a:pt x="3625" y="3507"/>
                          <a:pt x="4359" y="5877"/>
                          <a:pt x="4083" y="5606"/>
                        </a:cubicBezTo>
                        <a:cubicBezTo>
                          <a:pt x="4083" y="5060"/>
                          <a:pt x="4108" y="4348"/>
                          <a:pt x="3833" y="3801"/>
                        </a:cubicBezTo>
                        <a:cubicBezTo>
                          <a:pt x="3282" y="2983"/>
                          <a:pt x="2604" y="3216"/>
                          <a:pt x="2326" y="2125"/>
                        </a:cubicBezTo>
                        <a:cubicBezTo>
                          <a:pt x="2046" y="1855"/>
                          <a:pt x="1806" y="1356"/>
                          <a:pt x="1441" y="1015"/>
                        </a:cubicBezTo>
                        <a:cubicBezTo>
                          <a:pt x="1074" y="673"/>
                          <a:pt x="-432" y="72"/>
                          <a:pt x="121" y="72"/>
                        </a:cubicBezTo>
                        <a:cubicBezTo>
                          <a:pt x="673" y="-201"/>
                          <a:pt x="-14" y="388"/>
                          <a:pt x="534" y="388"/>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1" name="Freeform 5">
                    <a:extLst>
                      <a:ext uri="{FF2B5EF4-FFF2-40B4-BE49-F238E27FC236}">
                        <a16:creationId xmlns:a16="http://schemas.microsoft.com/office/drawing/2014/main" id="{284F8B7A-38BC-4510-9D25-8F49F86098B2}"/>
                      </a:ext>
                    </a:extLst>
                  </p:cNvPr>
                  <p:cNvSpPr>
                    <a:spLocks/>
                  </p:cNvSpPr>
                  <p:nvPr/>
                </p:nvSpPr>
                <p:spPr bwMode="auto">
                  <a:xfrm>
                    <a:off x="556161" y="4133636"/>
                    <a:ext cx="406680" cy="894569"/>
                  </a:xfrm>
                  <a:custGeom>
                    <a:avLst/>
                    <a:gdLst>
                      <a:gd name="T0" fmla="*/ 0 w 94"/>
                      <a:gd name="T1" fmla="*/ 202 h 202"/>
                      <a:gd name="T2" fmla="*/ 25 w 94"/>
                      <a:gd name="T3" fmla="*/ 167 h 202"/>
                      <a:gd name="T4" fmla="*/ 89 w 94"/>
                      <a:gd name="T5" fmla="*/ 16 h 202"/>
                      <a:gd name="T6" fmla="*/ 90 w 94"/>
                      <a:gd name="T7" fmla="*/ 0 h 202"/>
                    </a:gdLst>
                    <a:ahLst/>
                    <a:cxnLst>
                      <a:cxn ang="0">
                        <a:pos x="T0" y="T1"/>
                      </a:cxn>
                      <a:cxn ang="0">
                        <a:pos x="T2" y="T3"/>
                      </a:cxn>
                      <a:cxn ang="0">
                        <a:pos x="T4" y="T5"/>
                      </a:cxn>
                      <a:cxn ang="0">
                        <a:pos x="T6" y="T7"/>
                      </a:cxn>
                    </a:cxnLst>
                    <a:rect l="0" t="0" r="r" b="b"/>
                    <a:pathLst>
                      <a:path w="94" h="202">
                        <a:moveTo>
                          <a:pt x="0" y="202"/>
                        </a:moveTo>
                        <a:cubicBezTo>
                          <a:pt x="14" y="191"/>
                          <a:pt x="17" y="182"/>
                          <a:pt x="25" y="167"/>
                        </a:cubicBezTo>
                        <a:cubicBezTo>
                          <a:pt x="50" y="121"/>
                          <a:pt x="66" y="68"/>
                          <a:pt x="89" y="16"/>
                        </a:cubicBezTo>
                        <a:cubicBezTo>
                          <a:pt x="91" y="11"/>
                          <a:pt x="94" y="2"/>
                          <a:pt x="90"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2" name="Freeform 6">
                    <a:extLst>
                      <a:ext uri="{FF2B5EF4-FFF2-40B4-BE49-F238E27FC236}">
                        <a16:creationId xmlns:a16="http://schemas.microsoft.com/office/drawing/2014/main" id="{BBCD4CC9-A06A-46B9-866E-C7B14CC88176}"/>
                      </a:ext>
                    </a:extLst>
                  </p:cNvPr>
                  <p:cNvSpPr>
                    <a:spLocks/>
                  </p:cNvSpPr>
                  <p:nvPr/>
                </p:nvSpPr>
                <p:spPr bwMode="auto">
                  <a:xfrm>
                    <a:off x="487680" y="4110328"/>
                    <a:ext cx="381864" cy="707256"/>
                  </a:xfrm>
                  <a:custGeom>
                    <a:avLst/>
                    <a:gdLst>
                      <a:gd name="T0" fmla="*/ 0 w 76"/>
                      <a:gd name="T1" fmla="*/ 3 h 157"/>
                      <a:gd name="T2" fmla="*/ 72 w 76"/>
                      <a:gd name="T3" fmla="*/ 3 h 157"/>
                      <a:gd name="T4" fmla="*/ 0 w 76"/>
                      <a:gd name="T5" fmla="*/ 157 h 157"/>
                      <a:gd name="connsiteX0" fmla="*/ 0 w 11593"/>
                      <a:gd name="connsiteY0" fmla="*/ 356 h 10165"/>
                      <a:gd name="connsiteX1" fmla="*/ 11570 w 11593"/>
                      <a:gd name="connsiteY1" fmla="*/ 48 h 10165"/>
                      <a:gd name="connsiteX2" fmla="*/ 0 w 11593"/>
                      <a:gd name="connsiteY2" fmla="*/ 10165 h 10165"/>
                    </a:gdLst>
                    <a:ahLst/>
                    <a:cxnLst>
                      <a:cxn ang="0">
                        <a:pos x="connsiteX0" y="connsiteY0"/>
                      </a:cxn>
                      <a:cxn ang="0">
                        <a:pos x="connsiteX1" y="connsiteY1"/>
                      </a:cxn>
                      <a:cxn ang="0">
                        <a:pos x="connsiteX2" y="connsiteY2"/>
                      </a:cxn>
                    </a:cxnLst>
                    <a:rect l="l" t="t" r="r" b="b"/>
                    <a:pathLst>
                      <a:path w="11593" h="10165">
                        <a:moveTo>
                          <a:pt x="0" y="356"/>
                        </a:moveTo>
                        <a:cubicBezTo>
                          <a:pt x="3158" y="292"/>
                          <a:pt x="8412" y="-143"/>
                          <a:pt x="11570" y="48"/>
                        </a:cubicBezTo>
                        <a:cubicBezTo>
                          <a:pt x="12096" y="1067"/>
                          <a:pt x="3684" y="7108"/>
                          <a:pt x="0" y="1016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3" name="Freeform 7">
                    <a:extLst>
                      <a:ext uri="{FF2B5EF4-FFF2-40B4-BE49-F238E27FC236}">
                        <a16:creationId xmlns:a16="http://schemas.microsoft.com/office/drawing/2014/main" id="{FE56EB10-7969-44F2-8772-1308E7067F68}"/>
                      </a:ext>
                    </a:extLst>
                  </p:cNvPr>
                  <p:cNvSpPr>
                    <a:spLocks/>
                  </p:cNvSpPr>
                  <p:nvPr/>
                </p:nvSpPr>
                <p:spPr bwMode="auto">
                  <a:xfrm>
                    <a:off x="864917" y="3637161"/>
                    <a:ext cx="1276002" cy="458588"/>
                  </a:xfrm>
                  <a:custGeom>
                    <a:avLst/>
                    <a:gdLst>
                      <a:gd name="T0" fmla="*/ 0 w 301"/>
                      <a:gd name="T1" fmla="*/ 108 h 108"/>
                      <a:gd name="T2" fmla="*/ 301 w 301"/>
                      <a:gd name="T3" fmla="*/ 0 h 108"/>
                      <a:gd name="connsiteX0" fmla="*/ 0 w 10288"/>
                      <a:gd name="connsiteY0" fmla="*/ 10490 h 10490"/>
                      <a:gd name="connsiteX1" fmla="*/ 10288 w 10288"/>
                      <a:gd name="connsiteY1" fmla="*/ 0 h 10490"/>
                      <a:gd name="connsiteX0" fmla="*/ 0 w 10288"/>
                      <a:gd name="connsiteY0" fmla="*/ 10490 h 10490"/>
                      <a:gd name="connsiteX1" fmla="*/ 10288 w 10288"/>
                      <a:gd name="connsiteY1" fmla="*/ 0 h 10490"/>
                    </a:gdLst>
                    <a:ahLst/>
                    <a:cxnLst>
                      <a:cxn ang="0">
                        <a:pos x="connsiteX0" y="connsiteY0"/>
                      </a:cxn>
                      <a:cxn ang="0">
                        <a:pos x="connsiteX1" y="connsiteY1"/>
                      </a:cxn>
                    </a:cxnLst>
                    <a:rect l="l" t="t" r="r" b="b"/>
                    <a:pathLst>
                      <a:path w="10288" h="10490">
                        <a:moveTo>
                          <a:pt x="0" y="10490"/>
                        </a:moveTo>
                        <a:cubicBezTo>
                          <a:pt x="3256" y="6971"/>
                          <a:pt x="7014" y="4189"/>
                          <a:pt x="10288"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4" name="Freeform 8">
                    <a:extLst>
                      <a:ext uri="{FF2B5EF4-FFF2-40B4-BE49-F238E27FC236}">
                        <a16:creationId xmlns:a16="http://schemas.microsoft.com/office/drawing/2014/main" id="{482FA221-3E85-48C7-8788-6639381E8B7A}"/>
                      </a:ext>
                    </a:extLst>
                  </p:cNvPr>
                  <p:cNvSpPr>
                    <a:spLocks/>
                  </p:cNvSpPr>
                  <p:nvPr/>
                </p:nvSpPr>
                <p:spPr bwMode="auto">
                  <a:xfrm>
                    <a:off x="1990525" y="3379803"/>
                    <a:ext cx="290241" cy="251612"/>
                  </a:xfrm>
                  <a:custGeom>
                    <a:avLst/>
                    <a:gdLst>
                      <a:gd name="T0" fmla="*/ 29 w 90"/>
                      <a:gd name="T1" fmla="*/ 59 h 62"/>
                      <a:gd name="T2" fmla="*/ 23 w 90"/>
                      <a:gd name="T3" fmla="*/ 56 h 62"/>
                      <a:gd name="T4" fmla="*/ 22 w 90"/>
                      <a:gd name="T5" fmla="*/ 53 h 62"/>
                      <a:gd name="T6" fmla="*/ 17 w 90"/>
                      <a:gd name="T7" fmla="*/ 52 h 62"/>
                      <a:gd name="T8" fmla="*/ 10 w 90"/>
                      <a:gd name="T9" fmla="*/ 47 h 62"/>
                      <a:gd name="T10" fmla="*/ 9 w 90"/>
                      <a:gd name="T11" fmla="*/ 44 h 62"/>
                      <a:gd name="T12" fmla="*/ 7 w 90"/>
                      <a:gd name="T13" fmla="*/ 39 h 62"/>
                      <a:gd name="T14" fmla="*/ 1 w 90"/>
                      <a:gd name="T15" fmla="*/ 28 h 62"/>
                      <a:gd name="T16" fmla="*/ 0 w 90"/>
                      <a:gd name="T17" fmla="*/ 25 h 62"/>
                      <a:gd name="T18" fmla="*/ 4 w 90"/>
                      <a:gd name="T19" fmla="*/ 21 h 62"/>
                      <a:gd name="T20" fmla="*/ 11 w 90"/>
                      <a:gd name="T21" fmla="*/ 20 h 62"/>
                      <a:gd name="T22" fmla="*/ 35 w 90"/>
                      <a:gd name="T23" fmla="*/ 16 h 62"/>
                      <a:gd name="T24" fmla="*/ 43 w 90"/>
                      <a:gd name="T25" fmla="*/ 10 h 62"/>
                      <a:gd name="T26" fmla="*/ 46 w 90"/>
                      <a:gd name="T27" fmla="*/ 5 h 62"/>
                      <a:gd name="T28" fmla="*/ 50 w 90"/>
                      <a:gd name="T29" fmla="*/ 2 h 62"/>
                      <a:gd name="T30" fmla="*/ 61 w 90"/>
                      <a:gd name="T31" fmla="*/ 5 h 62"/>
                      <a:gd name="T32" fmla="*/ 66 w 90"/>
                      <a:gd name="T33" fmla="*/ 3 h 62"/>
                      <a:gd name="T34" fmla="*/ 84 w 90"/>
                      <a:gd name="T35" fmla="*/ 2 h 62"/>
                      <a:gd name="T36" fmla="*/ 89 w 90"/>
                      <a:gd name="T37" fmla="*/ 4 h 62"/>
                      <a:gd name="T38" fmla="*/ 89 w 90"/>
                      <a:gd name="T39" fmla="*/ 9 h 62"/>
                      <a:gd name="T40" fmla="*/ 86 w 90"/>
                      <a:gd name="T41" fmla="*/ 14 h 62"/>
                      <a:gd name="T42" fmla="*/ 85 w 90"/>
                      <a:gd name="T43" fmla="*/ 24 h 62"/>
                      <a:gd name="T44" fmla="*/ 83 w 90"/>
                      <a:gd name="T45" fmla="*/ 29 h 62"/>
                      <a:gd name="T46" fmla="*/ 66 w 90"/>
                      <a:gd name="T47" fmla="*/ 47 h 62"/>
                      <a:gd name="T48" fmla="*/ 59 w 90"/>
                      <a:gd name="T49" fmla="*/ 53 h 62"/>
                      <a:gd name="T50" fmla="*/ 57 w 90"/>
                      <a:gd name="T51" fmla="*/ 56 h 62"/>
                      <a:gd name="T52" fmla="*/ 47 w 90"/>
                      <a:gd name="T53" fmla="*/ 62 h 62"/>
                      <a:gd name="T54" fmla="*/ 38 w 90"/>
                      <a:gd name="T55" fmla="*/ 61 h 62"/>
                      <a:gd name="T56" fmla="*/ 29 w 90"/>
                      <a:gd name="T57" fmla="*/ 59 h 62"/>
                      <a:gd name="connsiteX0" fmla="*/ 3222 w 9972"/>
                      <a:gd name="connsiteY0" fmla="*/ 9355 h 9839"/>
                      <a:gd name="connsiteX1" fmla="*/ 2556 w 9972"/>
                      <a:gd name="connsiteY1" fmla="*/ 8871 h 9839"/>
                      <a:gd name="connsiteX2" fmla="*/ 2444 w 9972"/>
                      <a:gd name="connsiteY2" fmla="*/ 8387 h 9839"/>
                      <a:gd name="connsiteX3" fmla="*/ 1889 w 9972"/>
                      <a:gd name="connsiteY3" fmla="*/ 8226 h 9839"/>
                      <a:gd name="connsiteX4" fmla="*/ 1111 w 9972"/>
                      <a:gd name="connsiteY4" fmla="*/ 7420 h 9839"/>
                      <a:gd name="connsiteX5" fmla="*/ 2282 w 9972"/>
                      <a:gd name="connsiteY5" fmla="*/ 6153 h 9839"/>
                      <a:gd name="connsiteX6" fmla="*/ 778 w 9972"/>
                      <a:gd name="connsiteY6" fmla="*/ 6129 h 9839"/>
                      <a:gd name="connsiteX7" fmla="*/ 111 w 9972"/>
                      <a:gd name="connsiteY7" fmla="*/ 4355 h 9839"/>
                      <a:gd name="connsiteX8" fmla="*/ 0 w 9972"/>
                      <a:gd name="connsiteY8" fmla="*/ 3871 h 9839"/>
                      <a:gd name="connsiteX9" fmla="*/ 444 w 9972"/>
                      <a:gd name="connsiteY9" fmla="*/ 3226 h 9839"/>
                      <a:gd name="connsiteX10" fmla="*/ 1222 w 9972"/>
                      <a:gd name="connsiteY10" fmla="*/ 3065 h 9839"/>
                      <a:gd name="connsiteX11" fmla="*/ 3889 w 9972"/>
                      <a:gd name="connsiteY11" fmla="*/ 2420 h 9839"/>
                      <a:gd name="connsiteX12" fmla="*/ 4778 w 9972"/>
                      <a:gd name="connsiteY12" fmla="*/ 1452 h 9839"/>
                      <a:gd name="connsiteX13" fmla="*/ 5111 w 9972"/>
                      <a:gd name="connsiteY13" fmla="*/ 645 h 9839"/>
                      <a:gd name="connsiteX14" fmla="*/ 5556 w 9972"/>
                      <a:gd name="connsiteY14" fmla="*/ 162 h 9839"/>
                      <a:gd name="connsiteX15" fmla="*/ 6778 w 9972"/>
                      <a:gd name="connsiteY15" fmla="*/ 645 h 9839"/>
                      <a:gd name="connsiteX16" fmla="*/ 7333 w 9972"/>
                      <a:gd name="connsiteY16" fmla="*/ 323 h 9839"/>
                      <a:gd name="connsiteX17" fmla="*/ 9333 w 9972"/>
                      <a:gd name="connsiteY17" fmla="*/ 162 h 9839"/>
                      <a:gd name="connsiteX18" fmla="*/ 9889 w 9972"/>
                      <a:gd name="connsiteY18" fmla="*/ 484 h 9839"/>
                      <a:gd name="connsiteX19" fmla="*/ 9889 w 9972"/>
                      <a:gd name="connsiteY19" fmla="*/ 1291 h 9839"/>
                      <a:gd name="connsiteX20" fmla="*/ 9556 w 9972"/>
                      <a:gd name="connsiteY20" fmla="*/ 2097 h 9839"/>
                      <a:gd name="connsiteX21" fmla="*/ 9444 w 9972"/>
                      <a:gd name="connsiteY21" fmla="*/ 3710 h 9839"/>
                      <a:gd name="connsiteX22" fmla="*/ 9222 w 9972"/>
                      <a:gd name="connsiteY22" fmla="*/ 4516 h 9839"/>
                      <a:gd name="connsiteX23" fmla="*/ 7333 w 9972"/>
                      <a:gd name="connsiteY23" fmla="*/ 7420 h 9839"/>
                      <a:gd name="connsiteX24" fmla="*/ 6556 w 9972"/>
                      <a:gd name="connsiteY24" fmla="*/ 8387 h 9839"/>
                      <a:gd name="connsiteX25" fmla="*/ 6333 w 9972"/>
                      <a:gd name="connsiteY25" fmla="*/ 8871 h 9839"/>
                      <a:gd name="connsiteX26" fmla="*/ 5222 w 9972"/>
                      <a:gd name="connsiteY26" fmla="*/ 9839 h 9839"/>
                      <a:gd name="connsiteX27" fmla="*/ 4222 w 9972"/>
                      <a:gd name="connsiteY27" fmla="*/ 9678 h 9839"/>
                      <a:gd name="connsiteX28" fmla="*/ 3222 w 9972"/>
                      <a:gd name="connsiteY28" fmla="*/ 9355 h 9839"/>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780 w 10000"/>
                      <a:gd name="connsiteY6" fmla="*/ 6229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231 w 10000"/>
                      <a:gd name="connsiteY0" fmla="*/ 9508 h 10000"/>
                      <a:gd name="connsiteX1" fmla="*/ 2563 w 10000"/>
                      <a:gd name="connsiteY1" fmla="*/ 9016 h 10000"/>
                      <a:gd name="connsiteX2" fmla="*/ 2451 w 10000"/>
                      <a:gd name="connsiteY2" fmla="*/ 8524 h 10000"/>
                      <a:gd name="connsiteX3" fmla="*/ 1894 w 10000"/>
                      <a:gd name="connsiteY3" fmla="*/ 8361 h 10000"/>
                      <a:gd name="connsiteX4" fmla="*/ 3440 w 10000"/>
                      <a:gd name="connsiteY4" fmla="*/ 7276 h 10000"/>
                      <a:gd name="connsiteX5" fmla="*/ 2288 w 10000"/>
                      <a:gd name="connsiteY5" fmla="*/ 6254 h 10000"/>
                      <a:gd name="connsiteX6" fmla="*/ 1698 w 10000"/>
                      <a:gd name="connsiteY6" fmla="*/ 4638 h 10000"/>
                      <a:gd name="connsiteX7" fmla="*/ 111 w 10000"/>
                      <a:gd name="connsiteY7" fmla="*/ 4426 h 10000"/>
                      <a:gd name="connsiteX8" fmla="*/ 0 w 10000"/>
                      <a:gd name="connsiteY8" fmla="*/ 3934 h 10000"/>
                      <a:gd name="connsiteX9" fmla="*/ 445 w 10000"/>
                      <a:gd name="connsiteY9" fmla="*/ 3279 h 10000"/>
                      <a:gd name="connsiteX10" fmla="*/ 1225 w 10000"/>
                      <a:gd name="connsiteY10" fmla="*/ 3115 h 10000"/>
                      <a:gd name="connsiteX11" fmla="*/ 3900 w 10000"/>
                      <a:gd name="connsiteY11" fmla="*/ 2460 h 10000"/>
                      <a:gd name="connsiteX12" fmla="*/ 4791 w 10000"/>
                      <a:gd name="connsiteY12" fmla="*/ 1476 h 10000"/>
                      <a:gd name="connsiteX13" fmla="*/ 5125 w 10000"/>
                      <a:gd name="connsiteY13" fmla="*/ 656 h 10000"/>
                      <a:gd name="connsiteX14" fmla="*/ 5572 w 10000"/>
                      <a:gd name="connsiteY14" fmla="*/ 165 h 10000"/>
                      <a:gd name="connsiteX15" fmla="*/ 6797 w 10000"/>
                      <a:gd name="connsiteY15" fmla="*/ 656 h 10000"/>
                      <a:gd name="connsiteX16" fmla="*/ 7354 w 10000"/>
                      <a:gd name="connsiteY16" fmla="*/ 328 h 10000"/>
                      <a:gd name="connsiteX17" fmla="*/ 9359 w 10000"/>
                      <a:gd name="connsiteY17" fmla="*/ 165 h 10000"/>
                      <a:gd name="connsiteX18" fmla="*/ 9917 w 10000"/>
                      <a:gd name="connsiteY18" fmla="*/ 492 h 10000"/>
                      <a:gd name="connsiteX19" fmla="*/ 9917 w 10000"/>
                      <a:gd name="connsiteY19" fmla="*/ 1312 h 10000"/>
                      <a:gd name="connsiteX20" fmla="*/ 9583 w 10000"/>
                      <a:gd name="connsiteY20" fmla="*/ 2131 h 10000"/>
                      <a:gd name="connsiteX21" fmla="*/ 9471 w 10000"/>
                      <a:gd name="connsiteY21" fmla="*/ 3771 h 10000"/>
                      <a:gd name="connsiteX22" fmla="*/ 9248 w 10000"/>
                      <a:gd name="connsiteY22" fmla="*/ 4590 h 10000"/>
                      <a:gd name="connsiteX23" fmla="*/ 7354 w 10000"/>
                      <a:gd name="connsiteY23" fmla="*/ 7541 h 10000"/>
                      <a:gd name="connsiteX24" fmla="*/ 6574 w 10000"/>
                      <a:gd name="connsiteY24" fmla="*/ 8524 h 10000"/>
                      <a:gd name="connsiteX25" fmla="*/ 6351 w 10000"/>
                      <a:gd name="connsiteY25" fmla="*/ 9016 h 10000"/>
                      <a:gd name="connsiteX26" fmla="*/ 5237 w 10000"/>
                      <a:gd name="connsiteY26" fmla="*/ 10000 h 10000"/>
                      <a:gd name="connsiteX27" fmla="*/ 4234 w 10000"/>
                      <a:gd name="connsiteY27" fmla="*/ 9836 h 10000"/>
                      <a:gd name="connsiteX28" fmla="*/ 3231 w 10000"/>
                      <a:gd name="connsiteY28" fmla="*/ 9508 h 10000"/>
                      <a:gd name="connsiteX0" fmla="*/ 3126 w 9895"/>
                      <a:gd name="connsiteY0" fmla="*/ 9508 h 10000"/>
                      <a:gd name="connsiteX1" fmla="*/ 2458 w 9895"/>
                      <a:gd name="connsiteY1" fmla="*/ 9016 h 10000"/>
                      <a:gd name="connsiteX2" fmla="*/ 2346 w 9895"/>
                      <a:gd name="connsiteY2" fmla="*/ 8524 h 10000"/>
                      <a:gd name="connsiteX3" fmla="*/ 1789 w 9895"/>
                      <a:gd name="connsiteY3" fmla="*/ 8361 h 10000"/>
                      <a:gd name="connsiteX4" fmla="*/ 3335 w 9895"/>
                      <a:gd name="connsiteY4" fmla="*/ 7276 h 10000"/>
                      <a:gd name="connsiteX5" fmla="*/ 2183 w 9895"/>
                      <a:gd name="connsiteY5" fmla="*/ 6254 h 10000"/>
                      <a:gd name="connsiteX6" fmla="*/ 1593 w 9895"/>
                      <a:gd name="connsiteY6" fmla="*/ 4638 h 10000"/>
                      <a:gd name="connsiteX7" fmla="*/ 6 w 9895"/>
                      <a:gd name="connsiteY7" fmla="*/ 4426 h 10000"/>
                      <a:gd name="connsiteX8" fmla="*/ 1364 w 9895"/>
                      <a:gd name="connsiteY8" fmla="*/ 3846 h 10000"/>
                      <a:gd name="connsiteX9" fmla="*/ 340 w 9895"/>
                      <a:gd name="connsiteY9" fmla="*/ 3279 h 10000"/>
                      <a:gd name="connsiteX10" fmla="*/ 1120 w 9895"/>
                      <a:gd name="connsiteY10" fmla="*/ 3115 h 10000"/>
                      <a:gd name="connsiteX11" fmla="*/ 3795 w 9895"/>
                      <a:gd name="connsiteY11" fmla="*/ 2460 h 10000"/>
                      <a:gd name="connsiteX12" fmla="*/ 4686 w 9895"/>
                      <a:gd name="connsiteY12" fmla="*/ 1476 h 10000"/>
                      <a:gd name="connsiteX13" fmla="*/ 5020 w 9895"/>
                      <a:gd name="connsiteY13" fmla="*/ 656 h 10000"/>
                      <a:gd name="connsiteX14" fmla="*/ 5467 w 9895"/>
                      <a:gd name="connsiteY14" fmla="*/ 165 h 10000"/>
                      <a:gd name="connsiteX15" fmla="*/ 6692 w 9895"/>
                      <a:gd name="connsiteY15" fmla="*/ 656 h 10000"/>
                      <a:gd name="connsiteX16" fmla="*/ 7249 w 9895"/>
                      <a:gd name="connsiteY16" fmla="*/ 328 h 10000"/>
                      <a:gd name="connsiteX17" fmla="*/ 9254 w 9895"/>
                      <a:gd name="connsiteY17" fmla="*/ 165 h 10000"/>
                      <a:gd name="connsiteX18" fmla="*/ 9812 w 9895"/>
                      <a:gd name="connsiteY18" fmla="*/ 492 h 10000"/>
                      <a:gd name="connsiteX19" fmla="*/ 9812 w 9895"/>
                      <a:gd name="connsiteY19" fmla="*/ 1312 h 10000"/>
                      <a:gd name="connsiteX20" fmla="*/ 9478 w 9895"/>
                      <a:gd name="connsiteY20" fmla="*/ 2131 h 10000"/>
                      <a:gd name="connsiteX21" fmla="*/ 9366 w 9895"/>
                      <a:gd name="connsiteY21" fmla="*/ 3771 h 10000"/>
                      <a:gd name="connsiteX22" fmla="*/ 9143 w 9895"/>
                      <a:gd name="connsiteY22" fmla="*/ 4590 h 10000"/>
                      <a:gd name="connsiteX23" fmla="*/ 7249 w 9895"/>
                      <a:gd name="connsiteY23" fmla="*/ 7541 h 10000"/>
                      <a:gd name="connsiteX24" fmla="*/ 6469 w 9895"/>
                      <a:gd name="connsiteY24" fmla="*/ 8524 h 10000"/>
                      <a:gd name="connsiteX25" fmla="*/ 6246 w 9895"/>
                      <a:gd name="connsiteY25" fmla="*/ 9016 h 10000"/>
                      <a:gd name="connsiteX26" fmla="*/ 5132 w 9895"/>
                      <a:gd name="connsiteY26" fmla="*/ 10000 h 10000"/>
                      <a:gd name="connsiteX27" fmla="*/ 4129 w 9895"/>
                      <a:gd name="connsiteY27" fmla="*/ 9836 h 10000"/>
                      <a:gd name="connsiteX28" fmla="*/ 3126 w 9895"/>
                      <a:gd name="connsiteY28" fmla="*/ 9508 h 10000"/>
                      <a:gd name="connsiteX0" fmla="*/ 2846 w 9687"/>
                      <a:gd name="connsiteY0" fmla="*/ 9508 h 10000"/>
                      <a:gd name="connsiteX1" fmla="*/ 2171 w 9687"/>
                      <a:gd name="connsiteY1" fmla="*/ 9016 h 10000"/>
                      <a:gd name="connsiteX2" fmla="*/ 2058 w 9687"/>
                      <a:gd name="connsiteY2" fmla="*/ 8524 h 10000"/>
                      <a:gd name="connsiteX3" fmla="*/ 1495 w 9687"/>
                      <a:gd name="connsiteY3" fmla="*/ 8361 h 10000"/>
                      <a:gd name="connsiteX4" fmla="*/ 3057 w 9687"/>
                      <a:gd name="connsiteY4" fmla="*/ 7276 h 10000"/>
                      <a:gd name="connsiteX5" fmla="*/ 1893 w 9687"/>
                      <a:gd name="connsiteY5" fmla="*/ 6254 h 10000"/>
                      <a:gd name="connsiteX6" fmla="*/ 1297 w 9687"/>
                      <a:gd name="connsiteY6" fmla="*/ 4638 h 10000"/>
                      <a:gd name="connsiteX7" fmla="*/ 1054 w 9687"/>
                      <a:gd name="connsiteY7" fmla="*/ 4072 h 10000"/>
                      <a:gd name="connsiteX8" fmla="*/ 1065 w 9687"/>
                      <a:gd name="connsiteY8" fmla="*/ 3846 h 10000"/>
                      <a:gd name="connsiteX9" fmla="*/ 31 w 9687"/>
                      <a:gd name="connsiteY9" fmla="*/ 3279 h 10000"/>
                      <a:gd name="connsiteX10" fmla="*/ 819 w 9687"/>
                      <a:gd name="connsiteY10" fmla="*/ 3115 h 10000"/>
                      <a:gd name="connsiteX11" fmla="*/ 3522 w 9687"/>
                      <a:gd name="connsiteY11" fmla="*/ 2460 h 10000"/>
                      <a:gd name="connsiteX12" fmla="*/ 4423 w 9687"/>
                      <a:gd name="connsiteY12" fmla="*/ 1476 h 10000"/>
                      <a:gd name="connsiteX13" fmla="*/ 4760 w 9687"/>
                      <a:gd name="connsiteY13" fmla="*/ 656 h 10000"/>
                      <a:gd name="connsiteX14" fmla="*/ 5212 w 9687"/>
                      <a:gd name="connsiteY14" fmla="*/ 165 h 10000"/>
                      <a:gd name="connsiteX15" fmla="*/ 6450 w 9687"/>
                      <a:gd name="connsiteY15" fmla="*/ 656 h 10000"/>
                      <a:gd name="connsiteX16" fmla="*/ 7013 w 9687"/>
                      <a:gd name="connsiteY16" fmla="*/ 328 h 10000"/>
                      <a:gd name="connsiteX17" fmla="*/ 9039 w 9687"/>
                      <a:gd name="connsiteY17" fmla="*/ 165 h 10000"/>
                      <a:gd name="connsiteX18" fmla="*/ 9603 w 9687"/>
                      <a:gd name="connsiteY18" fmla="*/ 492 h 10000"/>
                      <a:gd name="connsiteX19" fmla="*/ 9603 w 9687"/>
                      <a:gd name="connsiteY19" fmla="*/ 1312 h 10000"/>
                      <a:gd name="connsiteX20" fmla="*/ 9266 w 9687"/>
                      <a:gd name="connsiteY20" fmla="*/ 2131 h 10000"/>
                      <a:gd name="connsiteX21" fmla="*/ 9152 w 9687"/>
                      <a:gd name="connsiteY21" fmla="*/ 3771 h 10000"/>
                      <a:gd name="connsiteX22" fmla="*/ 8927 w 9687"/>
                      <a:gd name="connsiteY22" fmla="*/ 4590 h 10000"/>
                      <a:gd name="connsiteX23" fmla="*/ 7013 w 9687"/>
                      <a:gd name="connsiteY23" fmla="*/ 7541 h 10000"/>
                      <a:gd name="connsiteX24" fmla="*/ 6225 w 9687"/>
                      <a:gd name="connsiteY24" fmla="*/ 8524 h 10000"/>
                      <a:gd name="connsiteX25" fmla="*/ 5999 w 9687"/>
                      <a:gd name="connsiteY25" fmla="*/ 9016 h 10000"/>
                      <a:gd name="connsiteX26" fmla="*/ 4873 w 9687"/>
                      <a:gd name="connsiteY26" fmla="*/ 10000 h 10000"/>
                      <a:gd name="connsiteX27" fmla="*/ 3860 w 9687"/>
                      <a:gd name="connsiteY27" fmla="*/ 9836 h 10000"/>
                      <a:gd name="connsiteX28" fmla="*/ 2846 w 9687"/>
                      <a:gd name="connsiteY28" fmla="*/ 9508 h 10000"/>
                      <a:gd name="connsiteX0" fmla="*/ 2129 w 9191"/>
                      <a:gd name="connsiteY0" fmla="*/ 9508 h 10000"/>
                      <a:gd name="connsiteX1" fmla="*/ 1432 w 9191"/>
                      <a:gd name="connsiteY1" fmla="*/ 9016 h 10000"/>
                      <a:gd name="connsiteX2" fmla="*/ 1315 w 9191"/>
                      <a:gd name="connsiteY2" fmla="*/ 8524 h 10000"/>
                      <a:gd name="connsiteX3" fmla="*/ 734 w 9191"/>
                      <a:gd name="connsiteY3" fmla="*/ 8361 h 10000"/>
                      <a:gd name="connsiteX4" fmla="*/ 2347 w 9191"/>
                      <a:gd name="connsiteY4" fmla="*/ 7276 h 10000"/>
                      <a:gd name="connsiteX5" fmla="*/ 1145 w 9191"/>
                      <a:gd name="connsiteY5" fmla="*/ 6254 h 10000"/>
                      <a:gd name="connsiteX6" fmla="*/ 530 w 9191"/>
                      <a:gd name="connsiteY6" fmla="*/ 4638 h 10000"/>
                      <a:gd name="connsiteX7" fmla="*/ 279 w 9191"/>
                      <a:gd name="connsiteY7" fmla="*/ 4072 h 10000"/>
                      <a:gd name="connsiteX8" fmla="*/ 290 w 9191"/>
                      <a:gd name="connsiteY8" fmla="*/ 3846 h 10000"/>
                      <a:gd name="connsiteX9" fmla="*/ 564 w 9191"/>
                      <a:gd name="connsiteY9" fmla="*/ 3633 h 10000"/>
                      <a:gd name="connsiteX10" fmla="*/ 36 w 9191"/>
                      <a:gd name="connsiteY10" fmla="*/ 3115 h 10000"/>
                      <a:gd name="connsiteX11" fmla="*/ 2827 w 9191"/>
                      <a:gd name="connsiteY11" fmla="*/ 2460 h 10000"/>
                      <a:gd name="connsiteX12" fmla="*/ 3757 w 9191"/>
                      <a:gd name="connsiteY12" fmla="*/ 1476 h 10000"/>
                      <a:gd name="connsiteX13" fmla="*/ 4105 w 9191"/>
                      <a:gd name="connsiteY13" fmla="*/ 656 h 10000"/>
                      <a:gd name="connsiteX14" fmla="*/ 4571 w 9191"/>
                      <a:gd name="connsiteY14" fmla="*/ 165 h 10000"/>
                      <a:gd name="connsiteX15" fmla="*/ 5849 w 9191"/>
                      <a:gd name="connsiteY15" fmla="*/ 656 h 10000"/>
                      <a:gd name="connsiteX16" fmla="*/ 6431 w 9191"/>
                      <a:gd name="connsiteY16" fmla="*/ 328 h 10000"/>
                      <a:gd name="connsiteX17" fmla="*/ 8522 w 9191"/>
                      <a:gd name="connsiteY17" fmla="*/ 165 h 10000"/>
                      <a:gd name="connsiteX18" fmla="*/ 9104 w 9191"/>
                      <a:gd name="connsiteY18" fmla="*/ 492 h 10000"/>
                      <a:gd name="connsiteX19" fmla="*/ 9104 w 9191"/>
                      <a:gd name="connsiteY19" fmla="*/ 1312 h 10000"/>
                      <a:gd name="connsiteX20" fmla="*/ 8756 w 9191"/>
                      <a:gd name="connsiteY20" fmla="*/ 2131 h 10000"/>
                      <a:gd name="connsiteX21" fmla="*/ 8639 w 9191"/>
                      <a:gd name="connsiteY21" fmla="*/ 3771 h 10000"/>
                      <a:gd name="connsiteX22" fmla="*/ 8406 w 9191"/>
                      <a:gd name="connsiteY22" fmla="*/ 4590 h 10000"/>
                      <a:gd name="connsiteX23" fmla="*/ 6431 w 9191"/>
                      <a:gd name="connsiteY23" fmla="*/ 7541 h 10000"/>
                      <a:gd name="connsiteX24" fmla="*/ 5617 w 9191"/>
                      <a:gd name="connsiteY24" fmla="*/ 8524 h 10000"/>
                      <a:gd name="connsiteX25" fmla="*/ 5384 w 9191"/>
                      <a:gd name="connsiteY25" fmla="*/ 9016 h 10000"/>
                      <a:gd name="connsiteX26" fmla="*/ 4221 w 9191"/>
                      <a:gd name="connsiteY26" fmla="*/ 10000 h 10000"/>
                      <a:gd name="connsiteX27" fmla="*/ 3176 w 9191"/>
                      <a:gd name="connsiteY27" fmla="*/ 9836 h 10000"/>
                      <a:gd name="connsiteX28" fmla="*/ 2129 w 9191"/>
                      <a:gd name="connsiteY28" fmla="*/ 9508 h 10000"/>
                      <a:gd name="connsiteX0" fmla="*/ 2299 w 9983"/>
                      <a:gd name="connsiteY0" fmla="*/ 9508 h 10000"/>
                      <a:gd name="connsiteX1" fmla="*/ 1541 w 9983"/>
                      <a:gd name="connsiteY1" fmla="*/ 9016 h 10000"/>
                      <a:gd name="connsiteX2" fmla="*/ 1414 w 9983"/>
                      <a:gd name="connsiteY2" fmla="*/ 8524 h 10000"/>
                      <a:gd name="connsiteX3" fmla="*/ 782 w 9983"/>
                      <a:gd name="connsiteY3" fmla="*/ 8361 h 10000"/>
                      <a:gd name="connsiteX4" fmla="*/ 2537 w 9983"/>
                      <a:gd name="connsiteY4" fmla="*/ 7276 h 10000"/>
                      <a:gd name="connsiteX5" fmla="*/ 1229 w 9983"/>
                      <a:gd name="connsiteY5" fmla="*/ 6254 h 10000"/>
                      <a:gd name="connsiteX6" fmla="*/ 560 w 9983"/>
                      <a:gd name="connsiteY6" fmla="*/ 4638 h 10000"/>
                      <a:gd name="connsiteX7" fmla="*/ 287 w 9983"/>
                      <a:gd name="connsiteY7" fmla="*/ 4072 h 10000"/>
                      <a:gd name="connsiteX8" fmla="*/ 299 w 9983"/>
                      <a:gd name="connsiteY8" fmla="*/ 3846 h 10000"/>
                      <a:gd name="connsiteX9" fmla="*/ 1570 w 9983"/>
                      <a:gd name="connsiteY9" fmla="*/ 3368 h 10000"/>
                      <a:gd name="connsiteX10" fmla="*/ 22 w 9983"/>
                      <a:gd name="connsiteY10" fmla="*/ 3115 h 10000"/>
                      <a:gd name="connsiteX11" fmla="*/ 3059 w 9983"/>
                      <a:gd name="connsiteY11" fmla="*/ 2460 h 10000"/>
                      <a:gd name="connsiteX12" fmla="*/ 4071 w 9983"/>
                      <a:gd name="connsiteY12" fmla="*/ 1476 h 10000"/>
                      <a:gd name="connsiteX13" fmla="*/ 4449 w 9983"/>
                      <a:gd name="connsiteY13" fmla="*/ 656 h 10000"/>
                      <a:gd name="connsiteX14" fmla="*/ 4956 w 9983"/>
                      <a:gd name="connsiteY14" fmla="*/ 165 h 10000"/>
                      <a:gd name="connsiteX15" fmla="*/ 6347 w 9983"/>
                      <a:gd name="connsiteY15" fmla="*/ 656 h 10000"/>
                      <a:gd name="connsiteX16" fmla="*/ 6980 w 9983"/>
                      <a:gd name="connsiteY16" fmla="*/ 328 h 10000"/>
                      <a:gd name="connsiteX17" fmla="*/ 9255 w 9983"/>
                      <a:gd name="connsiteY17" fmla="*/ 165 h 10000"/>
                      <a:gd name="connsiteX18" fmla="*/ 9888 w 9983"/>
                      <a:gd name="connsiteY18" fmla="*/ 492 h 10000"/>
                      <a:gd name="connsiteX19" fmla="*/ 9888 w 9983"/>
                      <a:gd name="connsiteY19" fmla="*/ 1312 h 10000"/>
                      <a:gd name="connsiteX20" fmla="*/ 9510 w 9983"/>
                      <a:gd name="connsiteY20" fmla="*/ 2131 h 10000"/>
                      <a:gd name="connsiteX21" fmla="*/ 9382 w 9983"/>
                      <a:gd name="connsiteY21" fmla="*/ 3771 h 10000"/>
                      <a:gd name="connsiteX22" fmla="*/ 9129 w 9983"/>
                      <a:gd name="connsiteY22" fmla="*/ 4590 h 10000"/>
                      <a:gd name="connsiteX23" fmla="*/ 6980 w 9983"/>
                      <a:gd name="connsiteY23" fmla="*/ 7541 h 10000"/>
                      <a:gd name="connsiteX24" fmla="*/ 6094 w 9983"/>
                      <a:gd name="connsiteY24" fmla="*/ 8524 h 10000"/>
                      <a:gd name="connsiteX25" fmla="*/ 5841 w 9983"/>
                      <a:gd name="connsiteY25" fmla="*/ 9016 h 10000"/>
                      <a:gd name="connsiteX26" fmla="*/ 4576 w 9983"/>
                      <a:gd name="connsiteY26" fmla="*/ 10000 h 10000"/>
                      <a:gd name="connsiteX27" fmla="*/ 3439 w 9983"/>
                      <a:gd name="connsiteY27" fmla="*/ 9836 h 10000"/>
                      <a:gd name="connsiteX28" fmla="*/ 2299 w 9983"/>
                      <a:gd name="connsiteY28" fmla="*/ 9508 h 10000"/>
                      <a:gd name="connsiteX0" fmla="*/ 2139 w 9836"/>
                      <a:gd name="connsiteY0" fmla="*/ 9508 h 10000"/>
                      <a:gd name="connsiteX1" fmla="*/ 1380 w 9836"/>
                      <a:gd name="connsiteY1" fmla="*/ 9016 h 10000"/>
                      <a:gd name="connsiteX2" fmla="*/ 1252 w 9836"/>
                      <a:gd name="connsiteY2" fmla="*/ 8524 h 10000"/>
                      <a:gd name="connsiteX3" fmla="*/ 619 w 9836"/>
                      <a:gd name="connsiteY3" fmla="*/ 8361 h 10000"/>
                      <a:gd name="connsiteX4" fmla="*/ 2377 w 9836"/>
                      <a:gd name="connsiteY4" fmla="*/ 7276 h 10000"/>
                      <a:gd name="connsiteX5" fmla="*/ 1067 w 9836"/>
                      <a:gd name="connsiteY5" fmla="*/ 6254 h 10000"/>
                      <a:gd name="connsiteX6" fmla="*/ 397 w 9836"/>
                      <a:gd name="connsiteY6" fmla="*/ 4638 h 10000"/>
                      <a:gd name="connsiteX7" fmla="*/ 123 w 9836"/>
                      <a:gd name="connsiteY7" fmla="*/ 4072 h 10000"/>
                      <a:gd name="connsiteX8" fmla="*/ 136 w 9836"/>
                      <a:gd name="connsiteY8" fmla="*/ 3846 h 10000"/>
                      <a:gd name="connsiteX9" fmla="*/ 1409 w 9836"/>
                      <a:gd name="connsiteY9" fmla="*/ 3368 h 10000"/>
                      <a:gd name="connsiteX10" fmla="*/ 1598 w 9836"/>
                      <a:gd name="connsiteY10" fmla="*/ 3557 h 10000"/>
                      <a:gd name="connsiteX11" fmla="*/ 2900 w 9836"/>
                      <a:gd name="connsiteY11" fmla="*/ 2460 h 10000"/>
                      <a:gd name="connsiteX12" fmla="*/ 3914 w 9836"/>
                      <a:gd name="connsiteY12" fmla="*/ 1476 h 10000"/>
                      <a:gd name="connsiteX13" fmla="*/ 4293 w 9836"/>
                      <a:gd name="connsiteY13" fmla="*/ 656 h 10000"/>
                      <a:gd name="connsiteX14" fmla="*/ 4800 w 9836"/>
                      <a:gd name="connsiteY14" fmla="*/ 165 h 10000"/>
                      <a:gd name="connsiteX15" fmla="*/ 6194 w 9836"/>
                      <a:gd name="connsiteY15" fmla="*/ 656 h 10000"/>
                      <a:gd name="connsiteX16" fmla="*/ 6828 w 9836"/>
                      <a:gd name="connsiteY16" fmla="*/ 328 h 10000"/>
                      <a:gd name="connsiteX17" fmla="*/ 9107 w 9836"/>
                      <a:gd name="connsiteY17" fmla="*/ 165 h 10000"/>
                      <a:gd name="connsiteX18" fmla="*/ 9741 w 9836"/>
                      <a:gd name="connsiteY18" fmla="*/ 492 h 10000"/>
                      <a:gd name="connsiteX19" fmla="*/ 9741 w 9836"/>
                      <a:gd name="connsiteY19" fmla="*/ 1312 h 10000"/>
                      <a:gd name="connsiteX20" fmla="*/ 9362 w 9836"/>
                      <a:gd name="connsiteY20" fmla="*/ 2131 h 10000"/>
                      <a:gd name="connsiteX21" fmla="*/ 9234 w 9836"/>
                      <a:gd name="connsiteY21" fmla="*/ 3771 h 10000"/>
                      <a:gd name="connsiteX22" fmla="*/ 8981 w 9836"/>
                      <a:gd name="connsiteY22" fmla="*/ 4590 h 10000"/>
                      <a:gd name="connsiteX23" fmla="*/ 6828 w 9836"/>
                      <a:gd name="connsiteY23" fmla="*/ 7541 h 10000"/>
                      <a:gd name="connsiteX24" fmla="*/ 5940 w 9836"/>
                      <a:gd name="connsiteY24" fmla="*/ 8524 h 10000"/>
                      <a:gd name="connsiteX25" fmla="*/ 5687 w 9836"/>
                      <a:gd name="connsiteY25" fmla="*/ 9016 h 10000"/>
                      <a:gd name="connsiteX26" fmla="*/ 4420 w 9836"/>
                      <a:gd name="connsiteY26" fmla="*/ 10000 h 10000"/>
                      <a:gd name="connsiteX27" fmla="*/ 3281 w 9836"/>
                      <a:gd name="connsiteY27" fmla="*/ 9836 h 10000"/>
                      <a:gd name="connsiteX28" fmla="*/ 2139 w 9836"/>
                      <a:gd name="connsiteY28" fmla="*/ 9508 h 10000"/>
                      <a:gd name="connsiteX0" fmla="*/ 2057 w 9882"/>
                      <a:gd name="connsiteY0" fmla="*/ 9508 h 10000"/>
                      <a:gd name="connsiteX1" fmla="*/ 1285 w 9882"/>
                      <a:gd name="connsiteY1" fmla="*/ 9016 h 10000"/>
                      <a:gd name="connsiteX2" fmla="*/ 1155 w 9882"/>
                      <a:gd name="connsiteY2" fmla="*/ 8524 h 10000"/>
                      <a:gd name="connsiteX3" fmla="*/ 511 w 9882"/>
                      <a:gd name="connsiteY3" fmla="*/ 8361 h 10000"/>
                      <a:gd name="connsiteX4" fmla="*/ 2299 w 9882"/>
                      <a:gd name="connsiteY4" fmla="*/ 7276 h 10000"/>
                      <a:gd name="connsiteX5" fmla="*/ 967 w 9882"/>
                      <a:gd name="connsiteY5" fmla="*/ 6254 h 10000"/>
                      <a:gd name="connsiteX6" fmla="*/ 286 w 9882"/>
                      <a:gd name="connsiteY6" fmla="*/ 4638 h 10000"/>
                      <a:gd name="connsiteX7" fmla="*/ 7 w 9882"/>
                      <a:gd name="connsiteY7" fmla="*/ 4072 h 10000"/>
                      <a:gd name="connsiteX8" fmla="*/ 1930 w 9882"/>
                      <a:gd name="connsiteY8" fmla="*/ 3934 h 10000"/>
                      <a:gd name="connsiteX9" fmla="*/ 1314 w 9882"/>
                      <a:gd name="connsiteY9" fmla="*/ 3368 h 10000"/>
                      <a:gd name="connsiteX10" fmla="*/ 1507 w 9882"/>
                      <a:gd name="connsiteY10" fmla="*/ 3557 h 10000"/>
                      <a:gd name="connsiteX11" fmla="*/ 2830 w 9882"/>
                      <a:gd name="connsiteY11" fmla="*/ 2460 h 10000"/>
                      <a:gd name="connsiteX12" fmla="*/ 3861 w 9882"/>
                      <a:gd name="connsiteY12" fmla="*/ 1476 h 10000"/>
                      <a:gd name="connsiteX13" fmla="*/ 4247 w 9882"/>
                      <a:gd name="connsiteY13" fmla="*/ 656 h 10000"/>
                      <a:gd name="connsiteX14" fmla="*/ 4762 w 9882"/>
                      <a:gd name="connsiteY14" fmla="*/ 165 h 10000"/>
                      <a:gd name="connsiteX15" fmla="*/ 6179 w 9882"/>
                      <a:gd name="connsiteY15" fmla="*/ 656 h 10000"/>
                      <a:gd name="connsiteX16" fmla="*/ 6824 w 9882"/>
                      <a:gd name="connsiteY16" fmla="*/ 328 h 10000"/>
                      <a:gd name="connsiteX17" fmla="*/ 9141 w 9882"/>
                      <a:gd name="connsiteY17" fmla="*/ 165 h 10000"/>
                      <a:gd name="connsiteX18" fmla="*/ 9785 w 9882"/>
                      <a:gd name="connsiteY18" fmla="*/ 492 h 10000"/>
                      <a:gd name="connsiteX19" fmla="*/ 9785 w 9882"/>
                      <a:gd name="connsiteY19" fmla="*/ 1312 h 10000"/>
                      <a:gd name="connsiteX20" fmla="*/ 9400 w 9882"/>
                      <a:gd name="connsiteY20" fmla="*/ 2131 h 10000"/>
                      <a:gd name="connsiteX21" fmla="*/ 9270 w 9882"/>
                      <a:gd name="connsiteY21" fmla="*/ 3771 h 10000"/>
                      <a:gd name="connsiteX22" fmla="*/ 9013 w 9882"/>
                      <a:gd name="connsiteY22" fmla="*/ 4590 h 10000"/>
                      <a:gd name="connsiteX23" fmla="*/ 6824 w 9882"/>
                      <a:gd name="connsiteY23" fmla="*/ 7541 h 10000"/>
                      <a:gd name="connsiteX24" fmla="*/ 5921 w 9882"/>
                      <a:gd name="connsiteY24" fmla="*/ 8524 h 10000"/>
                      <a:gd name="connsiteX25" fmla="*/ 5664 w 9882"/>
                      <a:gd name="connsiteY25" fmla="*/ 9016 h 10000"/>
                      <a:gd name="connsiteX26" fmla="*/ 4376 w 9882"/>
                      <a:gd name="connsiteY26" fmla="*/ 10000 h 10000"/>
                      <a:gd name="connsiteX27" fmla="*/ 3218 w 9882"/>
                      <a:gd name="connsiteY27" fmla="*/ 9836 h 10000"/>
                      <a:gd name="connsiteX28" fmla="*/ 2057 w 9882"/>
                      <a:gd name="connsiteY28" fmla="*/ 9508 h 10000"/>
                      <a:gd name="connsiteX0" fmla="*/ 1813 w 9731"/>
                      <a:gd name="connsiteY0" fmla="*/ 9508 h 10000"/>
                      <a:gd name="connsiteX1" fmla="*/ 1031 w 9731"/>
                      <a:gd name="connsiteY1" fmla="*/ 9016 h 10000"/>
                      <a:gd name="connsiteX2" fmla="*/ 900 w 9731"/>
                      <a:gd name="connsiteY2" fmla="*/ 8524 h 10000"/>
                      <a:gd name="connsiteX3" fmla="*/ 248 w 9731"/>
                      <a:gd name="connsiteY3" fmla="*/ 8361 h 10000"/>
                      <a:gd name="connsiteX4" fmla="*/ 2057 w 9731"/>
                      <a:gd name="connsiteY4" fmla="*/ 7276 h 10000"/>
                      <a:gd name="connsiteX5" fmla="*/ 710 w 9731"/>
                      <a:gd name="connsiteY5" fmla="*/ 6254 h 10000"/>
                      <a:gd name="connsiteX6" fmla="*/ 20 w 9731"/>
                      <a:gd name="connsiteY6" fmla="*/ 4638 h 10000"/>
                      <a:gd name="connsiteX7" fmla="*/ 2101 w 9731"/>
                      <a:gd name="connsiteY7" fmla="*/ 4602 h 10000"/>
                      <a:gd name="connsiteX8" fmla="*/ 1684 w 9731"/>
                      <a:gd name="connsiteY8" fmla="*/ 3934 h 10000"/>
                      <a:gd name="connsiteX9" fmla="*/ 1061 w 9731"/>
                      <a:gd name="connsiteY9" fmla="*/ 3368 h 10000"/>
                      <a:gd name="connsiteX10" fmla="*/ 1256 w 9731"/>
                      <a:gd name="connsiteY10" fmla="*/ 3557 h 10000"/>
                      <a:gd name="connsiteX11" fmla="*/ 2595 w 9731"/>
                      <a:gd name="connsiteY11" fmla="*/ 2460 h 10000"/>
                      <a:gd name="connsiteX12" fmla="*/ 3638 w 9731"/>
                      <a:gd name="connsiteY12" fmla="*/ 1476 h 10000"/>
                      <a:gd name="connsiteX13" fmla="*/ 4029 w 9731"/>
                      <a:gd name="connsiteY13" fmla="*/ 656 h 10000"/>
                      <a:gd name="connsiteX14" fmla="*/ 4550 w 9731"/>
                      <a:gd name="connsiteY14" fmla="*/ 165 h 10000"/>
                      <a:gd name="connsiteX15" fmla="*/ 5984 w 9731"/>
                      <a:gd name="connsiteY15" fmla="*/ 656 h 10000"/>
                      <a:gd name="connsiteX16" fmla="*/ 6636 w 9731"/>
                      <a:gd name="connsiteY16" fmla="*/ 328 h 10000"/>
                      <a:gd name="connsiteX17" fmla="*/ 8981 w 9731"/>
                      <a:gd name="connsiteY17" fmla="*/ 165 h 10000"/>
                      <a:gd name="connsiteX18" fmla="*/ 9633 w 9731"/>
                      <a:gd name="connsiteY18" fmla="*/ 492 h 10000"/>
                      <a:gd name="connsiteX19" fmla="*/ 9633 w 9731"/>
                      <a:gd name="connsiteY19" fmla="*/ 1312 h 10000"/>
                      <a:gd name="connsiteX20" fmla="*/ 9243 w 9731"/>
                      <a:gd name="connsiteY20" fmla="*/ 2131 h 10000"/>
                      <a:gd name="connsiteX21" fmla="*/ 9112 w 9731"/>
                      <a:gd name="connsiteY21" fmla="*/ 3771 h 10000"/>
                      <a:gd name="connsiteX22" fmla="*/ 8852 w 9731"/>
                      <a:gd name="connsiteY22" fmla="*/ 4590 h 10000"/>
                      <a:gd name="connsiteX23" fmla="*/ 6636 w 9731"/>
                      <a:gd name="connsiteY23" fmla="*/ 7541 h 10000"/>
                      <a:gd name="connsiteX24" fmla="*/ 5723 w 9731"/>
                      <a:gd name="connsiteY24" fmla="*/ 8524 h 10000"/>
                      <a:gd name="connsiteX25" fmla="*/ 5463 w 9731"/>
                      <a:gd name="connsiteY25" fmla="*/ 9016 h 10000"/>
                      <a:gd name="connsiteX26" fmla="*/ 4159 w 9731"/>
                      <a:gd name="connsiteY26" fmla="*/ 10000 h 10000"/>
                      <a:gd name="connsiteX27" fmla="*/ 2987 w 9731"/>
                      <a:gd name="connsiteY27" fmla="*/ 9836 h 10000"/>
                      <a:gd name="connsiteX28" fmla="*/ 1813 w 9731"/>
                      <a:gd name="connsiteY28" fmla="*/ 9508 h 10000"/>
                      <a:gd name="connsiteX0" fmla="*/ 1642 w 9779"/>
                      <a:gd name="connsiteY0" fmla="*/ 9508 h 10000"/>
                      <a:gd name="connsiteX1" fmla="*/ 839 w 9779"/>
                      <a:gd name="connsiteY1" fmla="*/ 9016 h 10000"/>
                      <a:gd name="connsiteX2" fmla="*/ 704 w 9779"/>
                      <a:gd name="connsiteY2" fmla="*/ 8524 h 10000"/>
                      <a:gd name="connsiteX3" fmla="*/ 34 w 9779"/>
                      <a:gd name="connsiteY3" fmla="*/ 8361 h 10000"/>
                      <a:gd name="connsiteX4" fmla="*/ 1893 w 9779"/>
                      <a:gd name="connsiteY4" fmla="*/ 7276 h 10000"/>
                      <a:gd name="connsiteX5" fmla="*/ 509 w 9779"/>
                      <a:gd name="connsiteY5" fmla="*/ 6254 h 10000"/>
                      <a:gd name="connsiteX6" fmla="*/ 2670 w 9779"/>
                      <a:gd name="connsiteY6" fmla="*/ 5610 h 10000"/>
                      <a:gd name="connsiteX7" fmla="*/ 1938 w 9779"/>
                      <a:gd name="connsiteY7" fmla="*/ 4602 h 10000"/>
                      <a:gd name="connsiteX8" fmla="*/ 1510 w 9779"/>
                      <a:gd name="connsiteY8" fmla="*/ 3934 h 10000"/>
                      <a:gd name="connsiteX9" fmla="*/ 869 w 9779"/>
                      <a:gd name="connsiteY9" fmla="*/ 3368 h 10000"/>
                      <a:gd name="connsiteX10" fmla="*/ 1070 w 9779"/>
                      <a:gd name="connsiteY10" fmla="*/ 3557 h 10000"/>
                      <a:gd name="connsiteX11" fmla="*/ 2446 w 9779"/>
                      <a:gd name="connsiteY11" fmla="*/ 2460 h 10000"/>
                      <a:gd name="connsiteX12" fmla="*/ 3518 w 9779"/>
                      <a:gd name="connsiteY12" fmla="*/ 1476 h 10000"/>
                      <a:gd name="connsiteX13" fmla="*/ 3919 w 9779"/>
                      <a:gd name="connsiteY13" fmla="*/ 656 h 10000"/>
                      <a:gd name="connsiteX14" fmla="*/ 4455 w 9779"/>
                      <a:gd name="connsiteY14" fmla="*/ 165 h 10000"/>
                      <a:gd name="connsiteX15" fmla="*/ 5928 w 9779"/>
                      <a:gd name="connsiteY15" fmla="*/ 656 h 10000"/>
                      <a:gd name="connsiteX16" fmla="*/ 6598 w 9779"/>
                      <a:gd name="connsiteY16" fmla="*/ 328 h 10000"/>
                      <a:gd name="connsiteX17" fmla="*/ 9008 w 9779"/>
                      <a:gd name="connsiteY17" fmla="*/ 165 h 10000"/>
                      <a:gd name="connsiteX18" fmla="*/ 9678 w 9779"/>
                      <a:gd name="connsiteY18" fmla="*/ 492 h 10000"/>
                      <a:gd name="connsiteX19" fmla="*/ 9678 w 9779"/>
                      <a:gd name="connsiteY19" fmla="*/ 1312 h 10000"/>
                      <a:gd name="connsiteX20" fmla="*/ 9278 w 9779"/>
                      <a:gd name="connsiteY20" fmla="*/ 2131 h 10000"/>
                      <a:gd name="connsiteX21" fmla="*/ 9143 w 9779"/>
                      <a:gd name="connsiteY21" fmla="*/ 3771 h 10000"/>
                      <a:gd name="connsiteX22" fmla="*/ 8876 w 9779"/>
                      <a:gd name="connsiteY22" fmla="*/ 4590 h 10000"/>
                      <a:gd name="connsiteX23" fmla="*/ 6598 w 9779"/>
                      <a:gd name="connsiteY23" fmla="*/ 7541 h 10000"/>
                      <a:gd name="connsiteX24" fmla="*/ 5660 w 9779"/>
                      <a:gd name="connsiteY24" fmla="*/ 8524 h 10000"/>
                      <a:gd name="connsiteX25" fmla="*/ 5393 w 9779"/>
                      <a:gd name="connsiteY25" fmla="*/ 9016 h 10000"/>
                      <a:gd name="connsiteX26" fmla="*/ 4053 w 9779"/>
                      <a:gd name="connsiteY26" fmla="*/ 10000 h 10000"/>
                      <a:gd name="connsiteX27" fmla="*/ 2849 w 9779"/>
                      <a:gd name="connsiteY27" fmla="*/ 9836 h 10000"/>
                      <a:gd name="connsiteX28" fmla="*/ 1642 w 9779"/>
                      <a:gd name="connsiteY28" fmla="*/ 9508 h 10000"/>
                      <a:gd name="connsiteX0" fmla="*/ 1679 w 10000"/>
                      <a:gd name="connsiteY0" fmla="*/ 9508 h 10000"/>
                      <a:gd name="connsiteX1" fmla="*/ 858 w 10000"/>
                      <a:gd name="connsiteY1" fmla="*/ 9016 h 10000"/>
                      <a:gd name="connsiteX2" fmla="*/ 720 w 10000"/>
                      <a:gd name="connsiteY2" fmla="*/ 8524 h 10000"/>
                      <a:gd name="connsiteX3" fmla="*/ 35 w 10000"/>
                      <a:gd name="connsiteY3" fmla="*/ 8361 h 10000"/>
                      <a:gd name="connsiteX4" fmla="*/ 1936 w 10000"/>
                      <a:gd name="connsiteY4" fmla="*/ 7276 h 10000"/>
                      <a:gd name="connsiteX5" fmla="*/ 2854 w 10000"/>
                      <a:gd name="connsiteY5" fmla="*/ 6696 h 10000"/>
                      <a:gd name="connsiteX6" fmla="*/ 2730 w 10000"/>
                      <a:gd name="connsiteY6" fmla="*/ 5610 h 10000"/>
                      <a:gd name="connsiteX7" fmla="*/ 1982 w 10000"/>
                      <a:gd name="connsiteY7" fmla="*/ 4602 h 10000"/>
                      <a:gd name="connsiteX8" fmla="*/ 1544 w 10000"/>
                      <a:gd name="connsiteY8" fmla="*/ 3934 h 10000"/>
                      <a:gd name="connsiteX9" fmla="*/ 889 w 10000"/>
                      <a:gd name="connsiteY9" fmla="*/ 3368 h 10000"/>
                      <a:gd name="connsiteX10" fmla="*/ 1094 w 10000"/>
                      <a:gd name="connsiteY10" fmla="*/ 3557 h 10000"/>
                      <a:gd name="connsiteX11" fmla="*/ 2501 w 10000"/>
                      <a:gd name="connsiteY11" fmla="*/ 2460 h 10000"/>
                      <a:gd name="connsiteX12" fmla="*/ 3598 w 10000"/>
                      <a:gd name="connsiteY12" fmla="*/ 1476 h 10000"/>
                      <a:gd name="connsiteX13" fmla="*/ 4008 w 10000"/>
                      <a:gd name="connsiteY13" fmla="*/ 656 h 10000"/>
                      <a:gd name="connsiteX14" fmla="*/ 4556 w 10000"/>
                      <a:gd name="connsiteY14" fmla="*/ 165 h 10000"/>
                      <a:gd name="connsiteX15" fmla="*/ 6062 w 10000"/>
                      <a:gd name="connsiteY15" fmla="*/ 656 h 10000"/>
                      <a:gd name="connsiteX16" fmla="*/ 6747 w 10000"/>
                      <a:gd name="connsiteY16" fmla="*/ 328 h 10000"/>
                      <a:gd name="connsiteX17" fmla="*/ 9212 w 10000"/>
                      <a:gd name="connsiteY17" fmla="*/ 165 h 10000"/>
                      <a:gd name="connsiteX18" fmla="*/ 9897 w 10000"/>
                      <a:gd name="connsiteY18" fmla="*/ 492 h 10000"/>
                      <a:gd name="connsiteX19" fmla="*/ 9897 w 10000"/>
                      <a:gd name="connsiteY19" fmla="*/ 1312 h 10000"/>
                      <a:gd name="connsiteX20" fmla="*/ 9488 w 10000"/>
                      <a:gd name="connsiteY20" fmla="*/ 2131 h 10000"/>
                      <a:gd name="connsiteX21" fmla="*/ 9350 w 10000"/>
                      <a:gd name="connsiteY21" fmla="*/ 3771 h 10000"/>
                      <a:gd name="connsiteX22" fmla="*/ 9077 w 10000"/>
                      <a:gd name="connsiteY22" fmla="*/ 4590 h 10000"/>
                      <a:gd name="connsiteX23" fmla="*/ 6747 w 10000"/>
                      <a:gd name="connsiteY23" fmla="*/ 7541 h 10000"/>
                      <a:gd name="connsiteX24" fmla="*/ 5788 w 10000"/>
                      <a:gd name="connsiteY24" fmla="*/ 8524 h 10000"/>
                      <a:gd name="connsiteX25" fmla="*/ 5515 w 10000"/>
                      <a:gd name="connsiteY25" fmla="*/ 9016 h 10000"/>
                      <a:gd name="connsiteX26" fmla="*/ 4145 w 10000"/>
                      <a:gd name="connsiteY26" fmla="*/ 10000 h 10000"/>
                      <a:gd name="connsiteX27" fmla="*/ 2913 w 10000"/>
                      <a:gd name="connsiteY27" fmla="*/ 9836 h 10000"/>
                      <a:gd name="connsiteX28" fmla="*/ 1679 w 10000"/>
                      <a:gd name="connsiteY28" fmla="*/ 9508 h 10000"/>
                      <a:gd name="connsiteX0" fmla="*/ 1679 w 10000"/>
                      <a:gd name="connsiteY0" fmla="*/ 9508 h 9860"/>
                      <a:gd name="connsiteX1" fmla="*/ 858 w 10000"/>
                      <a:gd name="connsiteY1" fmla="*/ 9016 h 9860"/>
                      <a:gd name="connsiteX2" fmla="*/ 720 w 10000"/>
                      <a:gd name="connsiteY2" fmla="*/ 8524 h 9860"/>
                      <a:gd name="connsiteX3" fmla="*/ 35 w 10000"/>
                      <a:gd name="connsiteY3" fmla="*/ 8361 h 9860"/>
                      <a:gd name="connsiteX4" fmla="*/ 1936 w 10000"/>
                      <a:gd name="connsiteY4" fmla="*/ 7276 h 9860"/>
                      <a:gd name="connsiteX5" fmla="*/ 2854 w 10000"/>
                      <a:gd name="connsiteY5" fmla="*/ 6696 h 9860"/>
                      <a:gd name="connsiteX6" fmla="*/ 2730 w 10000"/>
                      <a:gd name="connsiteY6" fmla="*/ 5610 h 9860"/>
                      <a:gd name="connsiteX7" fmla="*/ 1982 w 10000"/>
                      <a:gd name="connsiteY7" fmla="*/ 4602 h 9860"/>
                      <a:gd name="connsiteX8" fmla="*/ 1544 w 10000"/>
                      <a:gd name="connsiteY8" fmla="*/ 3934 h 9860"/>
                      <a:gd name="connsiteX9" fmla="*/ 889 w 10000"/>
                      <a:gd name="connsiteY9" fmla="*/ 3368 h 9860"/>
                      <a:gd name="connsiteX10" fmla="*/ 1094 w 10000"/>
                      <a:gd name="connsiteY10" fmla="*/ 3557 h 9860"/>
                      <a:gd name="connsiteX11" fmla="*/ 2501 w 10000"/>
                      <a:gd name="connsiteY11" fmla="*/ 2460 h 9860"/>
                      <a:gd name="connsiteX12" fmla="*/ 3598 w 10000"/>
                      <a:gd name="connsiteY12" fmla="*/ 1476 h 9860"/>
                      <a:gd name="connsiteX13" fmla="*/ 4008 w 10000"/>
                      <a:gd name="connsiteY13" fmla="*/ 656 h 9860"/>
                      <a:gd name="connsiteX14" fmla="*/ 4556 w 10000"/>
                      <a:gd name="connsiteY14" fmla="*/ 165 h 9860"/>
                      <a:gd name="connsiteX15" fmla="*/ 6062 w 10000"/>
                      <a:gd name="connsiteY15" fmla="*/ 656 h 9860"/>
                      <a:gd name="connsiteX16" fmla="*/ 6747 w 10000"/>
                      <a:gd name="connsiteY16" fmla="*/ 328 h 9860"/>
                      <a:gd name="connsiteX17" fmla="*/ 9212 w 10000"/>
                      <a:gd name="connsiteY17" fmla="*/ 165 h 9860"/>
                      <a:gd name="connsiteX18" fmla="*/ 9897 w 10000"/>
                      <a:gd name="connsiteY18" fmla="*/ 492 h 9860"/>
                      <a:gd name="connsiteX19" fmla="*/ 9897 w 10000"/>
                      <a:gd name="connsiteY19" fmla="*/ 1312 h 9860"/>
                      <a:gd name="connsiteX20" fmla="*/ 9488 w 10000"/>
                      <a:gd name="connsiteY20" fmla="*/ 2131 h 9860"/>
                      <a:gd name="connsiteX21" fmla="*/ 9350 w 10000"/>
                      <a:gd name="connsiteY21" fmla="*/ 3771 h 9860"/>
                      <a:gd name="connsiteX22" fmla="*/ 9077 w 10000"/>
                      <a:gd name="connsiteY22" fmla="*/ 4590 h 9860"/>
                      <a:gd name="connsiteX23" fmla="*/ 6747 w 10000"/>
                      <a:gd name="connsiteY23" fmla="*/ 7541 h 9860"/>
                      <a:gd name="connsiteX24" fmla="*/ 5788 w 10000"/>
                      <a:gd name="connsiteY24" fmla="*/ 8524 h 9860"/>
                      <a:gd name="connsiteX25" fmla="*/ 5515 w 10000"/>
                      <a:gd name="connsiteY25" fmla="*/ 9016 h 9860"/>
                      <a:gd name="connsiteX26" fmla="*/ 5349 w 10000"/>
                      <a:gd name="connsiteY26" fmla="*/ 9293 h 9860"/>
                      <a:gd name="connsiteX27" fmla="*/ 2913 w 10000"/>
                      <a:gd name="connsiteY27" fmla="*/ 9836 h 9860"/>
                      <a:gd name="connsiteX28" fmla="*/ 1679 w 10000"/>
                      <a:gd name="connsiteY28" fmla="*/ 9508 h 9860"/>
                      <a:gd name="connsiteX0" fmla="*/ 1679 w 10000"/>
                      <a:gd name="connsiteY0" fmla="*/ 9643 h 9643"/>
                      <a:gd name="connsiteX1" fmla="*/ 858 w 10000"/>
                      <a:gd name="connsiteY1" fmla="*/ 9144 h 9643"/>
                      <a:gd name="connsiteX2" fmla="*/ 720 w 10000"/>
                      <a:gd name="connsiteY2" fmla="*/ 8645 h 9643"/>
                      <a:gd name="connsiteX3" fmla="*/ 35 w 10000"/>
                      <a:gd name="connsiteY3" fmla="*/ 8480 h 9643"/>
                      <a:gd name="connsiteX4" fmla="*/ 1936 w 10000"/>
                      <a:gd name="connsiteY4" fmla="*/ 7379 h 9643"/>
                      <a:gd name="connsiteX5" fmla="*/ 2854 w 10000"/>
                      <a:gd name="connsiteY5" fmla="*/ 6791 h 9643"/>
                      <a:gd name="connsiteX6" fmla="*/ 2730 w 10000"/>
                      <a:gd name="connsiteY6" fmla="*/ 5690 h 9643"/>
                      <a:gd name="connsiteX7" fmla="*/ 1982 w 10000"/>
                      <a:gd name="connsiteY7" fmla="*/ 4667 h 9643"/>
                      <a:gd name="connsiteX8" fmla="*/ 1544 w 10000"/>
                      <a:gd name="connsiteY8" fmla="*/ 3990 h 9643"/>
                      <a:gd name="connsiteX9" fmla="*/ 889 w 10000"/>
                      <a:gd name="connsiteY9" fmla="*/ 3416 h 9643"/>
                      <a:gd name="connsiteX10" fmla="*/ 1094 w 10000"/>
                      <a:gd name="connsiteY10" fmla="*/ 3608 h 9643"/>
                      <a:gd name="connsiteX11" fmla="*/ 2501 w 10000"/>
                      <a:gd name="connsiteY11" fmla="*/ 2495 h 9643"/>
                      <a:gd name="connsiteX12" fmla="*/ 3598 w 10000"/>
                      <a:gd name="connsiteY12" fmla="*/ 1497 h 9643"/>
                      <a:gd name="connsiteX13" fmla="*/ 4008 w 10000"/>
                      <a:gd name="connsiteY13" fmla="*/ 665 h 9643"/>
                      <a:gd name="connsiteX14" fmla="*/ 4556 w 10000"/>
                      <a:gd name="connsiteY14" fmla="*/ 167 h 9643"/>
                      <a:gd name="connsiteX15" fmla="*/ 6062 w 10000"/>
                      <a:gd name="connsiteY15" fmla="*/ 665 h 9643"/>
                      <a:gd name="connsiteX16" fmla="*/ 6747 w 10000"/>
                      <a:gd name="connsiteY16" fmla="*/ 333 h 9643"/>
                      <a:gd name="connsiteX17" fmla="*/ 9212 w 10000"/>
                      <a:gd name="connsiteY17" fmla="*/ 167 h 9643"/>
                      <a:gd name="connsiteX18" fmla="*/ 9897 w 10000"/>
                      <a:gd name="connsiteY18" fmla="*/ 499 h 9643"/>
                      <a:gd name="connsiteX19" fmla="*/ 9897 w 10000"/>
                      <a:gd name="connsiteY19" fmla="*/ 1331 h 9643"/>
                      <a:gd name="connsiteX20" fmla="*/ 9488 w 10000"/>
                      <a:gd name="connsiteY20" fmla="*/ 2161 h 9643"/>
                      <a:gd name="connsiteX21" fmla="*/ 9350 w 10000"/>
                      <a:gd name="connsiteY21" fmla="*/ 3825 h 9643"/>
                      <a:gd name="connsiteX22" fmla="*/ 9077 w 10000"/>
                      <a:gd name="connsiteY22" fmla="*/ 4655 h 9643"/>
                      <a:gd name="connsiteX23" fmla="*/ 6747 w 10000"/>
                      <a:gd name="connsiteY23" fmla="*/ 7648 h 9643"/>
                      <a:gd name="connsiteX24" fmla="*/ 5788 w 10000"/>
                      <a:gd name="connsiteY24" fmla="*/ 8645 h 9643"/>
                      <a:gd name="connsiteX25" fmla="*/ 5515 w 10000"/>
                      <a:gd name="connsiteY25" fmla="*/ 9144 h 9643"/>
                      <a:gd name="connsiteX26" fmla="*/ 5349 w 10000"/>
                      <a:gd name="connsiteY26" fmla="*/ 9425 h 9643"/>
                      <a:gd name="connsiteX27" fmla="*/ 4644 w 10000"/>
                      <a:gd name="connsiteY27" fmla="*/ 9169 h 9643"/>
                      <a:gd name="connsiteX28" fmla="*/ 1679 w 10000"/>
                      <a:gd name="connsiteY28" fmla="*/ 9643 h 9643"/>
                      <a:gd name="connsiteX0" fmla="*/ 2808 w 10000"/>
                      <a:gd name="connsiteY0" fmla="*/ 8699 h 9823"/>
                      <a:gd name="connsiteX1" fmla="*/ 858 w 10000"/>
                      <a:gd name="connsiteY1" fmla="*/ 9483 h 9823"/>
                      <a:gd name="connsiteX2" fmla="*/ 720 w 10000"/>
                      <a:gd name="connsiteY2" fmla="*/ 8965 h 9823"/>
                      <a:gd name="connsiteX3" fmla="*/ 35 w 10000"/>
                      <a:gd name="connsiteY3" fmla="*/ 8794 h 9823"/>
                      <a:gd name="connsiteX4" fmla="*/ 1936 w 10000"/>
                      <a:gd name="connsiteY4" fmla="*/ 7652 h 9823"/>
                      <a:gd name="connsiteX5" fmla="*/ 2854 w 10000"/>
                      <a:gd name="connsiteY5" fmla="*/ 7042 h 9823"/>
                      <a:gd name="connsiteX6" fmla="*/ 2730 w 10000"/>
                      <a:gd name="connsiteY6" fmla="*/ 5901 h 9823"/>
                      <a:gd name="connsiteX7" fmla="*/ 1982 w 10000"/>
                      <a:gd name="connsiteY7" fmla="*/ 4840 h 9823"/>
                      <a:gd name="connsiteX8" fmla="*/ 1544 w 10000"/>
                      <a:gd name="connsiteY8" fmla="*/ 4138 h 9823"/>
                      <a:gd name="connsiteX9" fmla="*/ 889 w 10000"/>
                      <a:gd name="connsiteY9" fmla="*/ 3542 h 9823"/>
                      <a:gd name="connsiteX10" fmla="*/ 1094 w 10000"/>
                      <a:gd name="connsiteY10" fmla="*/ 3742 h 9823"/>
                      <a:gd name="connsiteX11" fmla="*/ 2501 w 10000"/>
                      <a:gd name="connsiteY11" fmla="*/ 2587 h 9823"/>
                      <a:gd name="connsiteX12" fmla="*/ 3598 w 10000"/>
                      <a:gd name="connsiteY12" fmla="*/ 1552 h 9823"/>
                      <a:gd name="connsiteX13" fmla="*/ 4008 w 10000"/>
                      <a:gd name="connsiteY13" fmla="*/ 690 h 9823"/>
                      <a:gd name="connsiteX14" fmla="*/ 4556 w 10000"/>
                      <a:gd name="connsiteY14" fmla="*/ 173 h 9823"/>
                      <a:gd name="connsiteX15" fmla="*/ 6062 w 10000"/>
                      <a:gd name="connsiteY15" fmla="*/ 690 h 9823"/>
                      <a:gd name="connsiteX16" fmla="*/ 6747 w 10000"/>
                      <a:gd name="connsiteY16" fmla="*/ 345 h 9823"/>
                      <a:gd name="connsiteX17" fmla="*/ 9212 w 10000"/>
                      <a:gd name="connsiteY17" fmla="*/ 173 h 9823"/>
                      <a:gd name="connsiteX18" fmla="*/ 9897 w 10000"/>
                      <a:gd name="connsiteY18" fmla="*/ 517 h 9823"/>
                      <a:gd name="connsiteX19" fmla="*/ 9897 w 10000"/>
                      <a:gd name="connsiteY19" fmla="*/ 1380 h 9823"/>
                      <a:gd name="connsiteX20" fmla="*/ 9488 w 10000"/>
                      <a:gd name="connsiteY20" fmla="*/ 2241 h 9823"/>
                      <a:gd name="connsiteX21" fmla="*/ 9350 w 10000"/>
                      <a:gd name="connsiteY21" fmla="*/ 3967 h 9823"/>
                      <a:gd name="connsiteX22" fmla="*/ 9077 w 10000"/>
                      <a:gd name="connsiteY22" fmla="*/ 4827 h 9823"/>
                      <a:gd name="connsiteX23" fmla="*/ 6747 w 10000"/>
                      <a:gd name="connsiteY23" fmla="*/ 7931 h 9823"/>
                      <a:gd name="connsiteX24" fmla="*/ 5788 w 10000"/>
                      <a:gd name="connsiteY24" fmla="*/ 8965 h 9823"/>
                      <a:gd name="connsiteX25" fmla="*/ 5515 w 10000"/>
                      <a:gd name="connsiteY25" fmla="*/ 9483 h 9823"/>
                      <a:gd name="connsiteX26" fmla="*/ 5349 w 10000"/>
                      <a:gd name="connsiteY26" fmla="*/ 9774 h 9823"/>
                      <a:gd name="connsiteX27" fmla="*/ 4644 w 10000"/>
                      <a:gd name="connsiteY27" fmla="*/ 9508 h 9823"/>
                      <a:gd name="connsiteX28" fmla="*/ 2808 w 10000"/>
                      <a:gd name="connsiteY28" fmla="*/ 8699 h 9823"/>
                      <a:gd name="connsiteX0" fmla="*/ 2808 w 10000"/>
                      <a:gd name="connsiteY0" fmla="*/ 8856 h 10000"/>
                      <a:gd name="connsiteX1" fmla="*/ 2189 w 10000"/>
                      <a:gd name="connsiteY1" fmla="*/ 8012 h 10000"/>
                      <a:gd name="connsiteX2" fmla="*/ 858 w 10000"/>
                      <a:gd name="connsiteY2" fmla="*/ 9654 h 10000"/>
                      <a:gd name="connsiteX3" fmla="*/ 720 w 10000"/>
                      <a:gd name="connsiteY3" fmla="*/ 9127 h 10000"/>
                      <a:gd name="connsiteX4" fmla="*/ 35 w 10000"/>
                      <a:gd name="connsiteY4" fmla="*/ 8952 h 10000"/>
                      <a:gd name="connsiteX5" fmla="*/ 1936 w 10000"/>
                      <a:gd name="connsiteY5" fmla="*/ 7790 h 10000"/>
                      <a:gd name="connsiteX6" fmla="*/ 2854 w 10000"/>
                      <a:gd name="connsiteY6" fmla="*/ 7169 h 10000"/>
                      <a:gd name="connsiteX7" fmla="*/ 2730 w 10000"/>
                      <a:gd name="connsiteY7" fmla="*/ 6007 h 10000"/>
                      <a:gd name="connsiteX8" fmla="*/ 1982 w 10000"/>
                      <a:gd name="connsiteY8" fmla="*/ 4927 h 10000"/>
                      <a:gd name="connsiteX9" fmla="*/ 1544 w 10000"/>
                      <a:gd name="connsiteY9" fmla="*/ 4213 h 10000"/>
                      <a:gd name="connsiteX10" fmla="*/ 889 w 10000"/>
                      <a:gd name="connsiteY10" fmla="*/ 3606 h 10000"/>
                      <a:gd name="connsiteX11" fmla="*/ 1094 w 10000"/>
                      <a:gd name="connsiteY11" fmla="*/ 3809 h 10000"/>
                      <a:gd name="connsiteX12" fmla="*/ 2501 w 10000"/>
                      <a:gd name="connsiteY12" fmla="*/ 2634 h 10000"/>
                      <a:gd name="connsiteX13" fmla="*/ 3598 w 10000"/>
                      <a:gd name="connsiteY13" fmla="*/ 1580 h 10000"/>
                      <a:gd name="connsiteX14" fmla="*/ 4008 w 10000"/>
                      <a:gd name="connsiteY14" fmla="*/ 702 h 10000"/>
                      <a:gd name="connsiteX15" fmla="*/ 4556 w 10000"/>
                      <a:gd name="connsiteY15" fmla="*/ 176 h 10000"/>
                      <a:gd name="connsiteX16" fmla="*/ 6062 w 10000"/>
                      <a:gd name="connsiteY16" fmla="*/ 702 h 10000"/>
                      <a:gd name="connsiteX17" fmla="*/ 6747 w 10000"/>
                      <a:gd name="connsiteY17" fmla="*/ 351 h 10000"/>
                      <a:gd name="connsiteX18" fmla="*/ 9212 w 10000"/>
                      <a:gd name="connsiteY18" fmla="*/ 176 h 10000"/>
                      <a:gd name="connsiteX19" fmla="*/ 9897 w 10000"/>
                      <a:gd name="connsiteY19" fmla="*/ 526 h 10000"/>
                      <a:gd name="connsiteX20" fmla="*/ 9897 w 10000"/>
                      <a:gd name="connsiteY20" fmla="*/ 1405 h 10000"/>
                      <a:gd name="connsiteX21" fmla="*/ 9488 w 10000"/>
                      <a:gd name="connsiteY21" fmla="*/ 2281 h 10000"/>
                      <a:gd name="connsiteX22" fmla="*/ 9350 w 10000"/>
                      <a:gd name="connsiteY22" fmla="*/ 4038 h 10000"/>
                      <a:gd name="connsiteX23" fmla="*/ 9077 w 10000"/>
                      <a:gd name="connsiteY23" fmla="*/ 4914 h 10000"/>
                      <a:gd name="connsiteX24" fmla="*/ 6747 w 10000"/>
                      <a:gd name="connsiteY24" fmla="*/ 8074 h 10000"/>
                      <a:gd name="connsiteX25" fmla="*/ 5788 w 10000"/>
                      <a:gd name="connsiteY25" fmla="*/ 9127 h 10000"/>
                      <a:gd name="connsiteX26" fmla="*/ 5515 w 10000"/>
                      <a:gd name="connsiteY26" fmla="*/ 9654 h 10000"/>
                      <a:gd name="connsiteX27" fmla="*/ 5349 w 10000"/>
                      <a:gd name="connsiteY27" fmla="*/ 9950 h 10000"/>
                      <a:gd name="connsiteX28" fmla="*/ 4644 w 10000"/>
                      <a:gd name="connsiteY28" fmla="*/ 9679 h 10000"/>
                      <a:gd name="connsiteX29" fmla="*/ 2808 w 10000"/>
                      <a:gd name="connsiteY29" fmla="*/ 8856 h 10000"/>
                      <a:gd name="connsiteX0" fmla="*/ 720 w 10000"/>
                      <a:gd name="connsiteY0" fmla="*/ 9127 h 12761"/>
                      <a:gd name="connsiteX1" fmla="*/ 35 w 10000"/>
                      <a:gd name="connsiteY1" fmla="*/ 8952 h 12761"/>
                      <a:gd name="connsiteX2" fmla="*/ 1936 w 10000"/>
                      <a:gd name="connsiteY2" fmla="*/ 7790 h 12761"/>
                      <a:gd name="connsiteX3" fmla="*/ 2854 w 10000"/>
                      <a:gd name="connsiteY3" fmla="*/ 7169 h 12761"/>
                      <a:gd name="connsiteX4" fmla="*/ 2730 w 10000"/>
                      <a:gd name="connsiteY4" fmla="*/ 6007 h 12761"/>
                      <a:gd name="connsiteX5" fmla="*/ 1982 w 10000"/>
                      <a:gd name="connsiteY5" fmla="*/ 4927 h 12761"/>
                      <a:gd name="connsiteX6" fmla="*/ 1544 w 10000"/>
                      <a:gd name="connsiteY6" fmla="*/ 4213 h 12761"/>
                      <a:gd name="connsiteX7" fmla="*/ 889 w 10000"/>
                      <a:gd name="connsiteY7" fmla="*/ 3606 h 12761"/>
                      <a:gd name="connsiteX8" fmla="*/ 1094 w 10000"/>
                      <a:gd name="connsiteY8" fmla="*/ 3809 h 12761"/>
                      <a:gd name="connsiteX9" fmla="*/ 2501 w 10000"/>
                      <a:gd name="connsiteY9" fmla="*/ 2634 h 12761"/>
                      <a:gd name="connsiteX10" fmla="*/ 3598 w 10000"/>
                      <a:gd name="connsiteY10" fmla="*/ 1580 h 12761"/>
                      <a:gd name="connsiteX11" fmla="*/ 4008 w 10000"/>
                      <a:gd name="connsiteY11" fmla="*/ 702 h 12761"/>
                      <a:gd name="connsiteX12" fmla="*/ 4556 w 10000"/>
                      <a:gd name="connsiteY12" fmla="*/ 176 h 12761"/>
                      <a:gd name="connsiteX13" fmla="*/ 6062 w 10000"/>
                      <a:gd name="connsiteY13" fmla="*/ 702 h 12761"/>
                      <a:gd name="connsiteX14" fmla="*/ 6747 w 10000"/>
                      <a:gd name="connsiteY14" fmla="*/ 351 h 12761"/>
                      <a:gd name="connsiteX15" fmla="*/ 9212 w 10000"/>
                      <a:gd name="connsiteY15" fmla="*/ 176 h 12761"/>
                      <a:gd name="connsiteX16" fmla="*/ 9897 w 10000"/>
                      <a:gd name="connsiteY16" fmla="*/ 526 h 12761"/>
                      <a:gd name="connsiteX17" fmla="*/ 9897 w 10000"/>
                      <a:gd name="connsiteY17" fmla="*/ 1405 h 12761"/>
                      <a:gd name="connsiteX18" fmla="*/ 9488 w 10000"/>
                      <a:gd name="connsiteY18" fmla="*/ 2281 h 12761"/>
                      <a:gd name="connsiteX19" fmla="*/ 9350 w 10000"/>
                      <a:gd name="connsiteY19" fmla="*/ 4038 h 12761"/>
                      <a:gd name="connsiteX20" fmla="*/ 9077 w 10000"/>
                      <a:gd name="connsiteY20" fmla="*/ 4914 h 12761"/>
                      <a:gd name="connsiteX21" fmla="*/ 6747 w 10000"/>
                      <a:gd name="connsiteY21" fmla="*/ 8074 h 12761"/>
                      <a:gd name="connsiteX22" fmla="*/ 5788 w 10000"/>
                      <a:gd name="connsiteY22" fmla="*/ 9127 h 12761"/>
                      <a:gd name="connsiteX23" fmla="*/ 5515 w 10000"/>
                      <a:gd name="connsiteY23" fmla="*/ 9654 h 12761"/>
                      <a:gd name="connsiteX24" fmla="*/ 5349 w 10000"/>
                      <a:gd name="connsiteY24" fmla="*/ 9950 h 12761"/>
                      <a:gd name="connsiteX25" fmla="*/ 4644 w 10000"/>
                      <a:gd name="connsiteY25" fmla="*/ 9679 h 12761"/>
                      <a:gd name="connsiteX26" fmla="*/ 2808 w 10000"/>
                      <a:gd name="connsiteY26" fmla="*/ 8856 h 12761"/>
                      <a:gd name="connsiteX27" fmla="*/ 2189 w 10000"/>
                      <a:gd name="connsiteY27" fmla="*/ 8012 h 12761"/>
                      <a:gd name="connsiteX28" fmla="*/ 858 w 10000"/>
                      <a:gd name="connsiteY28" fmla="*/ 9654 h 12761"/>
                      <a:gd name="connsiteX29" fmla="*/ 3609 w 10000"/>
                      <a:gd name="connsiteY29" fmla="*/ 12761 h 12761"/>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28" fmla="*/ 858 w 10000"/>
                      <a:gd name="connsiteY28" fmla="*/ 9654 h 10000"/>
                      <a:gd name="connsiteX0" fmla="*/ 720 w 10000"/>
                      <a:gd name="connsiteY0" fmla="*/ 9127 h 10000"/>
                      <a:gd name="connsiteX1" fmla="*/ 35 w 10000"/>
                      <a:gd name="connsiteY1" fmla="*/ 8952 h 10000"/>
                      <a:gd name="connsiteX2" fmla="*/ 1936 w 10000"/>
                      <a:gd name="connsiteY2" fmla="*/ 7790 h 10000"/>
                      <a:gd name="connsiteX3" fmla="*/ 2854 w 10000"/>
                      <a:gd name="connsiteY3" fmla="*/ 7169 h 10000"/>
                      <a:gd name="connsiteX4" fmla="*/ 2730 w 10000"/>
                      <a:gd name="connsiteY4" fmla="*/ 6007 h 10000"/>
                      <a:gd name="connsiteX5" fmla="*/ 1982 w 10000"/>
                      <a:gd name="connsiteY5" fmla="*/ 4927 h 10000"/>
                      <a:gd name="connsiteX6" fmla="*/ 1544 w 10000"/>
                      <a:gd name="connsiteY6" fmla="*/ 4213 h 10000"/>
                      <a:gd name="connsiteX7" fmla="*/ 889 w 10000"/>
                      <a:gd name="connsiteY7" fmla="*/ 3606 h 10000"/>
                      <a:gd name="connsiteX8" fmla="*/ 1094 w 10000"/>
                      <a:gd name="connsiteY8" fmla="*/ 3809 h 10000"/>
                      <a:gd name="connsiteX9" fmla="*/ 2501 w 10000"/>
                      <a:gd name="connsiteY9" fmla="*/ 2634 h 10000"/>
                      <a:gd name="connsiteX10" fmla="*/ 3598 w 10000"/>
                      <a:gd name="connsiteY10" fmla="*/ 1580 h 10000"/>
                      <a:gd name="connsiteX11" fmla="*/ 4008 w 10000"/>
                      <a:gd name="connsiteY11" fmla="*/ 702 h 10000"/>
                      <a:gd name="connsiteX12" fmla="*/ 4556 w 10000"/>
                      <a:gd name="connsiteY12" fmla="*/ 176 h 10000"/>
                      <a:gd name="connsiteX13" fmla="*/ 6062 w 10000"/>
                      <a:gd name="connsiteY13" fmla="*/ 702 h 10000"/>
                      <a:gd name="connsiteX14" fmla="*/ 6747 w 10000"/>
                      <a:gd name="connsiteY14" fmla="*/ 351 h 10000"/>
                      <a:gd name="connsiteX15" fmla="*/ 9212 w 10000"/>
                      <a:gd name="connsiteY15" fmla="*/ 176 h 10000"/>
                      <a:gd name="connsiteX16" fmla="*/ 9897 w 10000"/>
                      <a:gd name="connsiteY16" fmla="*/ 526 h 10000"/>
                      <a:gd name="connsiteX17" fmla="*/ 9897 w 10000"/>
                      <a:gd name="connsiteY17" fmla="*/ 1405 h 10000"/>
                      <a:gd name="connsiteX18" fmla="*/ 9488 w 10000"/>
                      <a:gd name="connsiteY18" fmla="*/ 2281 h 10000"/>
                      <a:gd name="connsiteX19" fmla="*/ 9350 w 10000"/>
                      <a:gd name="connsiteY19" fmla="*/ 4038 h 10000"/>
                      <a:gd name="connsiteX20" fmla="*/ 9077 w 10000"/>
                      <a:gd name="connsiteY20" fmla="*/ 4914 h 10000"/>
                      <a:gd name="connsiteX21" fmla="*/ 6747 w 10000"/>
                      <a:gd name="connsiteY21" fmla="*/ 8074 h 10000"/>
                      <a:gd name="connsiteX22" fmla="*/ 5788 w 10000"/>
                      <a:gd name="connsiteY22" fmla="*/ 9127 h 10000"/>
                      <a:gd name="connsiteX23" fmla="*/ 5515 w 10000"/>
                      <a:gd name="connsiteY23" fmla="*/ 9654 h 10000"/>
                      <a:gd name="connsiteX24" fmla="*/ 5349 w 10000"/>
                      <a:gd name="connsiteY24" fmla="*/ 9950 h 10000"/>
                      <a:gd name="connsiteX25" fmla="*/ 4644 w 10000"/>
                      <a:gd name="connsiteY25" fmla="*/ 9679 h 10000"/>
                      <a:gd name="connsiteX26" fmla="*/ 2808 w 10000"/>
                      <a:gd name="connsiteY26" fmla="*/ 8856 h 10000"/>
                      <a:gd name="connsiteX27" fmla="*/ 2189 w 10000"/>
                      <a:gd name="connsiteY27" fmla="*/ 8012 h 10000"/>
                      <a:gd name="connsiteX0" fmla="*/ 0 w 9280"/>
                      <a:gd name="connsiteY0" fmla="*/ 9127 h 10000"/>
                      <a:gd name="connsiteX1" fmla="*/ 1216 w 9280"/>
                      <a:gd name="connsiteY1" fmla="*/ 7790 h 10000"/>
                      <a:gd name="connsiteX2" fmla="*/ 2134 w 9280"/>
                      <a:gd name="connsiteY2" fmla="*/ 7169 h 10000"/>
                      <a:gd name="connsiteX3" fmla="*/ 2010 w 9280"/>
                      <a:gd name="connsiteY3" fmla="*/ 6007 h 10000"/>
                      <a:gd name="connsiteX4" fmla="*/ 1262 w 9280"/>
                      <a:gd name="connsiteY4" fmla="*/ 4927 h 10000"/>
                      <a:gd name="connsiteX5" fmla="*/ 824 w 9280"/>
                      <a:gd name="connsiteY5" fmla="*/ 4213 h 10000"/>
                      <a:gd name="connsiteX6" fmla="*/ 169 w 9280"/>
                      <a:gd name="connsiteY6" fmla="*/ 3606 h 10000"/>
                      <a:gd name="connsiteX7" fmla="*/ 374 w 9280"/>
                      <a:gd name="connsiteY7" fmla="*/ 3809 h 10000"/>
                      <a:gd name="connsiteX8" fmla="*/ 1781 w 9280"/>
                      <a:gd name="connsiteY8" fmla="*/ 2634 h 10000"/>
                      <a:gd name="connsiteX9" fmla="*/ 2878 w 9280"/>
                      <a:gd name="connsiteY9" fmla="*/ 1580 h 10000"/>
                      <a:gd name="connsiteX10" fmla="*/ 3288 w 9280"/>
                      <a:gd name="connsiteY10" fmla="*/ 702 h 10000"/>
                      <a:gd name="connsiteX11" fmla="*/ 3836 w 9280"/>
                      <a:gd name="connsiteY11" fmla="*/ 176 h 10000"/>
                      <a:gd name="connsiteX12" fmla="*/ 5342 w 9280"/>
                      <a:gd name="connsiteY12" fmla="*/ 702 h 10000"/>
                      <a:gd name="connsiteX13" fmla="*/ 6027 w 9280"/>
                      <a:gd name="connsiteY13" fmla="*/ 351 h 10000"/>
                      <a:gd name="connsiteX14" fmla="*/ 8492 w 9280"/>
                      <a:gd name="connsiteY14" fmla="*/ 176 h 10000"/>
                      <a:gd name="connsiteX15" fmla="*/ 9177 w 9280"/>
                      <a:gd name="connsiteY15" fmla="*/ 526 h 10000"/>
                      <a:gd name="connsiteX16" fmla="*/ 9177 w 9280"/>
                      <a:gd name="connsiteY16" fmla="*/ 1405 h 10000"/>
                      <a:gd name="connsiteX17" fmla="*/ 8768 w 9280"/>
                      <a:gd name="connsiteY17" fmla="*/ 2281 h 10000"/>
                      <a:gd name="connsiteX18" fmla="*/ 8630 w 9280"/>
                      <a:gd name="connsiteY18" fmla="*/ 4038 h 10000"/>
                      <a:gd name="connsiteX19" fmla="*/ 8357 w 9280"/>
                      <a:gd name="connsiteY19" fmla="*/ 4914 h 10000"/>
                      <a:gd name="connsiteX20" fmla="*/ 6027 w 9280"/>
                      <a:gd name="connsiteY20" fmla="*/ 8074 h 10000"/>
                      <a:gd name="connsiteX21" fmla="*/ 5068 w 9280"/>
                      <a:gd name="connsiteY21" fmla="*/ 9127 h 10000"/>
                      <a:gd name="connsiteX22" fmla="*/ 4795 w 9280"/>
                      <a:gd name="connsiteY22" fmla="*/ 9654 h 10000"/>
                      <a:gd name="connsiteX23" fmla="*/ 4629 w 9280"/>
                      <a:gd name="connsiteY23" fmla="*/ 9950 h 10000"/>
                      <a:gd name="connsiteX24" fmla="*/ 3924 w 9280"/>
                      <a:gd name="connsiteY24" fmla="*/ 9679 h 10000"/>
                      <a:gd name="connsiteX25" fmla="*/ 2088 w 9280"/>
                      <a:gd name="connsiteY25" fmla="*/ 8856 h 10000"/>
                      <a:gd name="connsiteX26" fmla="*/ 1469 w 9280"/>
                      <a:gd name="connsiteY26" fmla="*/ 8012 h 10000"/>
                      <a:gd name="connsiteX0" fmla="*/ 1193 w 9883"/>
                      <a:gd name="connsiteY0" fmla="*/ 7790 h 10000"/>
                      <a:gd name="connsiteX1" fmla="*/ 2183 w 9883"/>
                      <a:gd name="connsiteY1" fmla="*/ 7169 h 10000"/>
                      <a:gd name="connsiteX2" fmla="*/ 2049 w 9883"/>
                      <a:gd name="connsiteY2" fmla="*/ 6007 h 10000"/>
                      <a:gd name="connsiteX3" fmla="*/ 1243 w 9883"/>
                      <a:gd name="connsiteY3" fmla="*/ 4927 h 10000"/>
                      <a:gd name="connsiteX4" fmla="*/ 771 w 9883"/>
                      <a:gd name="connsiteY4" fmla="*/ 4213 h 10000"/>
                      <a:gd name="connsiteX5" fmla="*/ 65 w 9883"/>
                      <a:gd name="connsiteY5" fmla="*/ 3606 h 10000"/>
                      <a:gd name="connsiteX6" fmla="*/ 286 w 9883"/>
                      <a:gd name="connsiteY6" fmla="*/ 3809 h 10000"/>
                      <a:gd name="connsiteX7" fmla="*/ 1802 w 9883"/>
                      <a:gd name="connsiteY7" fmla="*/ 2634 h 10000"/>
                      <a:gd name="connsiteX8" fmla="*/ 2984 w 9883"/>
                      <a:gd name="connsiteY8" fmla="*/ 1580 h 10000"/>
                      <a:gd name="connsiteX9" fmla="*/ 3426 w 9883"/>
                      <a:gd name="connsiteY9" fmla="*/ 702 h 10000"/>
                      <a:gd name="connsiteX10" fmla="*/ 4017 w 9883"/>
                      <a:gd name="connsiteY10" fmla="*/ 176 h 10000"/>
                      <a:gd name="connsiteX11" fmla="*/ 5639 w 9883"/>
                      <a:gd name="connsiteY11" fmla="*/ 702 h 10000"/>
                      <a:gd name="connsiteX12" fmla="*/ 6378 w 9883"/>
                      <a:gd name="connsiteY12" fmla="*/ 351 h 10000"/>
                      <a:gd name="connsiteX13" fmla="*/ 9034 w 9883"/>
                      <a:gd name="connsiteY13" fmla="*/ 176 h 10000"/>
                      <a:gd name="connsiteX14" fmla="*/ 9772 w 9883"/>
                      <a:gd name="connsiteY14" fmla="*/ 526 h 10000"/>
                      <a:gd name="connsiteX15" fmla="*/ 9772 w 9883"/>
                      <a:gd name="connsiteY15" fmla="*/ 1405 h 10000"/>
                      <a:gd name="connsiteX16" fmla="*/ 9331 w 9883"/>
                      <a:gd name="connsiteY16" fmla="*/ 2281 h 10000"/>
                      <a:gd name="connsiteX17" fmla="*/ 9183 w 9883"/>
                      <a:gd name="connsiteY17" fmla="*/ 4038 h 10000"/>
                      <a:gd name="connsiteX18" fmla="*/ 8888 w 9883"/>
                      <a:gd name="connsiteY18" fmla="*/ 4914 h 10000"/>
                      <a:gd name="connsiteX19" fmla="*/ 6378 w 9883"/>
                      <a:gd name="connsiteY19" fmla="*/ 8074 h 10000"/>
                      <a:gd name="connsiteX20" fmla="*/ 5344 w 9883"/>
                      <a:gd name="connsiteY20" fmla="*/ 9127 h 10000"/>
                      <a:gd name="connsiteX21" fmla="*/ 5050 w 9883"/>
                      <a:gd name="connsiteY21" fmla="*/ 9654 h 10000"/>
                      <a:gd name="connsiteX22" fmla="*/ 4871 w 9883"/>
                      <a:gd name="connsiteY22" fmla="*/ 9950 h 10000"/>
                      <a:gd name="connsiteX23" fmla="*/ 4111 w 9883"/>
                      <a:gd name="connsiteY23" fmla="*/ 9679 h 10000"/>
                      <a:gd name="connsiteX24" fmla="*/ 2133 w 9883"/>
                      <a:gd name="connsiteY24" fmla="*/ 8856 h 10000"/>
                      <a:gd name="connsiteX25" fmla="*/ 1466 w 9883"/>
                      <a:gd name="connsiteY25" fmla="*/ 80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883" h="10000">
                        <a:moveTo>
                          <a:pt x="1193" y="7790"/>
                        </a:moveTo>
                        <a:cubicBezTo>
                          <a:pt x="1046" y="7615"/>
                          <a:pt x="2329" y="7344"/>
                          <a:pt x="2183" y="7169"/>
                        </a:cubicBezTo>
                        <a:cubicBezTo>
                          <a:pt x="2183" y="6817"/>
                          <a:pt x="2196" y="6359"/>
                          <a:pt x="2049" y="6007"/>
                        </a:cubicBezTo>
                        <a:cubicBezTo>
                          <a:pt x="1754" y="5480"/>
                          <a:pt x="1393" y="5630"/>
                          <a:pt x="1243" y="4927"/>
                        </a:cubicBezTo>
                        <a:cubicBezTo>
                          <a:pt x="1095" y="4753"/>
                          <a:pt x="966" y="4432"/>
                          <a:pt x="771" y="4213"/>
                        </a:cubicBezTo>
                        <a:cubicBezTo>
                          <a:pt x="575" y="3992"/>
                          <a:pt x="-230" y="3606"/>
                          <a:pt x="65" y="3606"/>
                        </a:cubicBezTo>
                        <a:cubicBezTo>
                          <a:pt x="361" y="3430"/>
                          <a:pt x="-7" y="3809"/>
                          <a:pt x="286" y="3809"/>
                        </a:cubicBezTo>
                        <a:cubicBezTo>
                          <a:pt x="1468" y="3985"/>
                          <a:pt x="770" y="3161"/>
                          <a:pt x="1802" y="2634"/>
                        </a:cubicBezTo>
                        <a:cubicBezTo>
                          <a:pt x="2246" y="2281"/>
                          <a:pt x="2688" y="2107"/>
                          <a:pt x="2984" y="1580"/>
                        </a:cubicBezTo>
                        <a:cubicBezTo>
                          <a:pt x="3132" y="1405"/>
                          <a:pt x="3277" y="1054"/>
                          <a:pt x="3426" y="702"/>
                        </a:cubicBezTo>
                        <a:cubicBezTo>
                          <a:pt x="3574" y="526"/>
                          <a:pt x="3722" y="176"/>
                          <a:pt x="4017" y="176"/>
                        </a:cubicBezTo>
                        <a:cubicBezTo>
                          <a:pt x="4606" y="0"/>
                          <a:pt x="5050" y="702"/>
                          <a:pt x="5639" y="702"/>
                        </a:cubicBezTo>
                        <a:cubicBezTo>
                          <a:pt x="5935" y="702"/>
                          <a:pt x="6082" y="526"/>
                          <a:pt x="6378" y="351"/>
                        </a:cubicBezTo>
                        <a:cubicBezTo>
                          <a:pt x="7115" y="-175"/>
                          <a:pt x="8148" y="0"/>
                          <a:pt x="9034" y="176"/>
                        </a:cubicBezTo>
                        <a:cubicBezTo>
                          <a:pt x="9331" y="176"/>
                          <a:pt x="9625" y="176"/>
                          <a:pt x="9772" y="526"/>
                        </a:cubicBezTo>
                        <a:cubicBezTo>
                          <a:pt x="9921" y="879"/>
                          <a:pt x="9921" y="1228"/>
                          <a:pt x="9772" y="1405"/>
                        </a:cubicBezTo>
                        <a:cubicBezTo>
                          <a:pt x="9625" y="1755"/>
                          <a:pt x="9478" y="1931"/>
                          <a:pt x="9331" y="2281"/>
                        </a:cubicBezTo>
                        <a:cubicBezTo>
                          <a:pt x="9183" y="2808"/>
                          <a:pt x="9331" y="3511"/>
                          <a:pt x="9183" y="4038"/>
                        </a:cubicBezTo>
                        <a:cubicBezTo>
                          <a:pt x="9183" y="4389"/>
                          <a:pt x="9034" y="4565"/>
                          <a:pt x="8888" y="4914"/>
                        </a:cubicBezTo>
                        <a:cubicBezTo>
                          <a:pt x="8148" y="6142"/>
                          <a:pt x="7411" y="7195"/>
                          <a:pt x="6378" y="8074"/>
                        </a:cubicBezTo>
                        <a:cubicBezTo>
                          <a:pt x="6082" y="8425"/>
                          <a:pt x="5639" y="8601"/>
                          <a:pt x="5344" y="9127"/>
                        </a:cubicBezTo>
                        <a:cubicBezTo>
                          <a:pt x="5344" y="9303"/>
                          <a:pt x="5196" y="9479"/>
                          <a:pt x="5050" y="9654"/>
                        </a:cubicBezTo>
                        <a:cubicBezTo>
                          <a:pt x="4756" y="10180"/>
                          <a:pt x="5462" y="9950"/>
                          <a:pt x="4871" y="9950"/>
                        </a:cubicBezTo>
                        <a:cubicBezTo>
                          <a:pt x="4429" y="9950"/>
                          <a:pt x="4553" y="9855"/>
                          <a:pt x="4111" y="9679"/>
                        </a:cubicBezTo>
                        <a:cubicBezTo>
                          <a:pt x="3667" y="9679"/>
                          <a:pt x="2574" y="9134"/>
                          <a:pt x="2133" y="8856"/>
                        </a:cubicBezTo>
                        <a:cubicBezTo>
                          <a:pt x="1692" y="8578"/>
                          <a:pt x="1816" y="7879"/>
                          <a:pt x="1466" y="801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5" name="Freeform 9">
                    <a:extLst>
                      <a:ext uri="{FF2B5EF4-FFF2-40B4-BE49-F238E27FC236}">
                        <a16:creationId xmlns:a16="http://schemas.microsoft.com/office/drawing/2014/main" id="{25CDA495-6894-4BA1-A975-26BDD108588C}"/>
                      </a:ext>
                    </a:extLst>
                  </p:cNvPr>
                  <p:cNvSpPr>
                    <a:spLocks/>
                  </p:cNvSpPr>
                  <p:nvPr/>
                </p:nvSpPr>
                <p:spPr bwMode="auto">
                  <a:xfrm>
                    <a:off x="1930275" y="3070013"/>
                    <a:ext cx="1364442" cy="898012"/>
                  </a:xfrm>
                  <a:custGeom>
                    <a:avLst/>
                    <a:gdLst>
                      <a:gd name="T0" fmla="*/ 51 w 317"/>
                      <a:gd name="T1" fmla="*/ 138 h 204"/>
                      <a:gd name="T2" fmla="*/ 84 w 317"/>
                      <a:gd name="T3" fmla="*/ 142 h 204"/>
                      <a:gd name="T4" fmla="*/ 90 w 317"/>
                      <a:gd name="T5" fmla="*/ 150 h 204"/>
                      <a:gd name="T6" fmla="*/ 103 w 317"/>
                      <a:gd name="T7" fmla="*/ 151 h 204"/>
                      <a:gd name="T8" fmla="*/ 152 w 317"/>
                      <a:gd name="T9" fmla="*/ 169 h 204"/>
                      <a:gd name="T10" fmla="*/ 167 w 317"/>
                      <a:gd name="T11" fmla="*/ 176 h 204"/>
                      <a:gd name="T12" fmla="*/ 230 w 317"/>
                      <a:gd name="T13" fmla="*/ 169 h 204"/>
                      <a:gd name="T14" fmla="*/ 298 w 317"/>
                      <a:gd name="T15" fmla="*/ 169 h 204"/>
                      <a:gd name="T16" fmla="*/ 306 w 317"/>
                      <a:gd name="T17" fmla="*/ 182 h 204"/>
                      <a:gd name="T18" fmla="*/ 312 w 317"/>
                      <a:gd name="T19" fmla="*/ 204 h 204"/>
                      <a:gd name="T20" fmla="*/ 299 w 317"/>
                      <a:gd name="T21" fmla="*/ 148 h 204"/>
                      <a:gd name="T22" fmla="*/ 278 w 317"/>
                      <a:gd name="T23" fmla="*/ 124 h 204"/>
                      <a:gd name="T24" fmla="*/ 261 w 317"/>
                      <a:gd name="T25" fmla="*/ 125 h 204"/>
                      <a:gd name="T26" fmla="*/ 228 w 317"/>
                      <a:gd name="T27" fmla="*/ 128 h 204"/>
                      <a:gd name="T28" fmla="*/ 201 w 317"/>
                      <a:gd name="T29" fmla="*/ 129 h 204"/>
                      <a:gd name="T30" fmla="*/ 220 w 317"/>
                      <a:gd name="T31" fmla="*/ 69 h 204"/>
                      <a:gd name="T32" fmla="*/ 207 w 317"/>
                      <a:gd name="T33" fmla="*/ 66 h 204"/>
                      <a:gd name="T34" fmla="*/ 183 w 317"/>
                      <a:gd name="T35" fmla="*/ 75 h 204"/>
                      <a:gd name="T36" fmla="*/ 147 w 317"/>
                      <a:gd name="T37" fmla="*/ 78 h 204"/>
                      <a:gd name="T38" fmla="*/ 141 w 317"/>
                      <a:gd name="T39" fmla="*/ 80 h 204"/>
                      <a:gd name="T40" fmla="*/ 136 w 317"/>
                      <a:gd name="T41" fmla="*/ 69 h 204"/>
                      <a:gd name="T42" fmla="*/ 127 w 317"/>
                      <a:gd name="T43" fmla="*/ 64 h 204"/>
                      <a:gd name="T44" fmla="*/ 104 w 317"/>
                      <a:gd name="T45" fmla="*/ 66 h 204"/>
                      <a:gd name="T46" fmla="*/ 82 w 317"/>
                      <a:gd name="T47" fmla="*/ 73 h 204"/>
                      <a:gd name="T48" fmla="*/ 84 w 317"/>
                      <a:gd name="T49" fmla="*/ 62 h 204"/>
                      <a:gd name="T50" fmla="*/ 75 w 317"/>
                      <a:gd name="T51" fmla="*/ 57 h 204"/>
                      <a:gd name="T52" fmla="*/ 60 w 317"/>
                      <a:gd name="T53" fmla="*/ 49 h 204"/>
                      <a:gd name="T54" fmla="*/ 51 w 317"/>
                      <a:gd name="T55" fmla="*/ 42 h 204"/>
                      <a:gd name="T56" fmla="*/ 36 w 317"/>
                      <a:gd name="T57" fmla="*/ 23 h 204"/>
                      <a:gd name="T58" fmla="*/ 22 w 317"/>
                      <a:gd name="T59" fmla="*/ 13 h 204"/>
                      <a:gd name="T60" fmla="*/ 8 w 317"/>
                      <a:gd name="T61" fmla="*/ 2 h 204"/>
                      <a:gd name="T62" fmla="*/ 3 w 317"/>
                      <a:gd name="T63" fmla="*/ 10 h 204"/>
                      <a:gd name="T64" fmla="*/ 4 w 317"/>
                      <a:gd name="T65" fmla="*/ 29 h 204"/>
                      <a:gd name="T66" fmla="*/ 2 w 317"/>
                      <a:gd name="T67" fmla="*/ 41 h 204"/>
                      <a:gd name="T68" fmla="*/ 12 w 317"/>
                      <a:gd name="T69" fmla="*/ 50 h 204"/>
                      <a:gd name="T70" fmla="*/ 13 w 317"/>
                      <a:gd name="T71" fmla="*/ 62 h 204"/>
                      <a:gd name="T72" fmla="*/ 15 w 317"/>
                      <a:gd name="T73" fmla="*/ 78 h 204"/>
                      <a:gd name="T74" fmla="*/ 30 w 317"/>
                      <a:gd name="T75" fmla="*/ 83 h 204"/>
                      <a:gd name="connsiteX0" fmla="*/ 1507 w 9926"/>
                      <a:gd name="connsiteY0" fmla="*/ 6241 h 9955"/>
                      <a:gd name="connsiteX1" fmla="*/ 1583 w 9926"/>
                      <a:gd name="connsiteY1" fmla="*/ 6720 h 9955"/>
                      <a:gd name="connsiteX2" fmla="*/ 2403 w 9926"/>
                      <a:gd name="connsiteY2" fmla="*/ 7014 h 9955"/>
                      <a:gd name="connsiteX3" fmla="*/ 2624 w 9926"/>
                      <a:gd name="connsiteY3" fmla="*/ 6916 h 9955"/>
                      <a:gd name="connsiteX4" fmla="*/ 2813 w 9926"/>
                      <a:gd name="connsiteY4" fmla="*/ 7014 h 9955"/>
                      <a:gd name="connsiteX5" fmla="*/ 2813 w 9926"/>
                      <a:gd name="connsiteY5" fmla="*/ 7308 h 9955"/>
                      <a:gd name="connsiteX6" fmla="*/ 3002 w 9926"/>
                      <a:gd name="connsiteY6" fmla="*/ 7455 h 9955"/>
                      <a:gd name="connsiteX7" fmla="*/ 3223 w 9926"/>
                      <a:gd name="connsiteY7" fmla="*/ 7357 h 9955"/>
                      <a:gd name="connsiteX8" fmla="*/ 4012 w 9926"/>
                      <a:gd name="connsiteY8" fmla="*/ 7651 h 9955"/>
                      <a:gd name="connsiteX9" fmla="*/ 4769 w 9926"/>
                      <a:gd name="connsiteY9" fmla="*/ 8239 h 9955"/>
                      <a:gd name="connsiteX10" fmla="*/ 5021 w 9926"/>
                      <a:gd name="connsiteY10" fmla="*/ 8337 h 9955"/>
                      <a:gd name="connsiteX11" fmla="*/ 5242 w 9926"/>
                      <a:gd name="connsiteY11" fmla="*/ 8582 h 9955"/>
                      <a:gd name="connsiteX12" fmla="*/ 6409 w 9926"/>
                      <a:gd name="connsiteY12" fmla="*/ 8533 h 9955"/>
                      <a:gd name="connsiteX13" fmla="*/ 7230 w 9926"/>
                      <a:gd name="connsiteY13" fmla="*/ 8239 h 9955"/>
                      <a:gd name="connsiteX14" fmla="*/ 7987 w 9926"/>
                      <a:gd name="connsiteY14" fmla="*/ 8043 h 9955"/>
                      <a:gd name="connsiteX15" fmla="*/ 9375 w 9926"/>
                      <a:gd name="connsiteY15" fmla="*/ 8239 h 9955"/>
                      <a:gd name="connsiteX16" fmla="*/ 9501 w 9926"/>
                      <a:gd name="connsiteY16" fmla="*/ 8828 h 9955"/>
                      <a:gd name="connsiteX17" fmla="*/ 9627 w 9926"/>
                      <a:gd name="connsiteY17" fmla="*/ 8877 h 9955"/>
                      <a:gd name="connsiteX18" fmla="*/ 9722 w 9926"/>
                      <a:gd name="connsiteY18" fmla="*/ 9171 h 9955"/>
                      <a:gd name="connsiteX19" fmla="*/ 9816 w 9926"/>
                      <a:gd name="connsiteY19" fmla="*/ 9955 h 9955"/>
                      <a:gd name="connsiteX20" fmla="*/ 9848 w 9926"/>
                      <a:gd name="connsiteY20" fmla="*/ 8533 h 9955"/>
                      <a:gd name="connsiteX21" fmla="*/ 9406 w 9926"/>
                      <a:gd name="connsiteY21" fmla="*/ 7210 h 9955"/>
                      <a:gd name="connsiteX22" fmla="*/ 8901 w 9926"/>
                      <a:gd name="connsiteY22" fmla="*/ 6769 h 9955"/>
                      <a:gd name="connsiteX23" fmla="*/ 8744 w 9926"/>
                      <a:gd name="connsiteY23" fmla="*/ 6033 h 9955"/>
                      <a:gd name="connsiteX24" fmla="*/ 8334 w 9926"/>
                      <a:gd name="connsiteY24" fmla="*/ 5886 h 9955"/>
                      <a:gd name="connsiteX25" fmla="*/ 8207 w 9926"/>
                      <a:gd name="connsiteY25" fmla="*/ 6082 h 9955"/>
                      <a:gd name="connsiteX26" fmla="*/ 7955 w 9926"/>
                      <a:gd name="connsiteY26" fmla="*/ 6180 h 9955"/>
                      <a:gd name="connsiteX27" fmla="*/ 7166 w 9926"/>
                      <a:gd name="connsiteY27" fmla="*/ 6230 h 9955"/>
                      <a:gd name="connsiteX28" fmla="*/ 6094 w 9926"/>
                      <a:gd name="connsiteY28" fmla="*/ 7308 h 9955"/>
                      <a:gd name="connsiteX29" fmla="*/ 6315 w 9926"/>
                      <a:gd name="connsiteY29" fmla="*/ 6279 h 9955"/>
                      <a:gd name="connsiteX30" fmla="*/ 6599 w 9926"/>
                      <a:gd name="connsiteY30" fmla="*/ 4906 h 9955"/>
                      <a:gd name="connsiteX31" fmla="*/ 6914 w 9926"/>
                      <a:gd name="connsiteY31" fmla="*/ 3337 h 9955"/>
                      <a:gd name="connsiteX32" fmla="*/ 6914 w 9926"/>
                      <a:gd name="connsiteY32" fmla="*/ 3239 h 9955"/>
                      <a:gd name="connsiteX33" fmla="*/ 6504 w 9926"/>
                      <a:gd name="connsiteY33" fmla="*/ 3190 h 9955"/>
                      <a:gd name="connsiteX34" fmla="*/ 6125 w 9926"/>
                      <a:gd name="connsiteY34" fmla="*/ 3631 h 9955"/>
                      <a:gd name="connsiteX35" fmla="*/ 5747 w 9926"/>
                      <a:gd name="connsiteY35" fmla="*/ 3631 h 9955"/>
                      <a:gd name="connsiteX36" fmla="*/ 5021 w 9926"/>
                      <a:gd name="connsiteY36" fmla="*/ 3877 h 9955"/>
                      <a:gd name="connsiteX37" fmla="*/ 4611 w 9926"/>
                      <a:gd name="connsiteY37" fmla="*/ 3779 h 9955"/>
                      <a:gd name="connsiteX38" fmla="*/ 4359 w 9926"/>
                      <a:gd name="connsiteY38" fmla="*/ 3926 h 9955"/>
                      <a:gd name="connsiteX39" fmla="*/ 4422 w 9926"/>
                      <a:gd name="connsiteY39" fmla="*/ 3877 h 9955"/>
                      <a:gd name="connsiteX40" fmla="*/ 4390 w 9926"/>
                      <a:gd name="connsiteY40" fmla="*/ 3779 h 9955"/>
                      <a:gd name="connsiteX41" fmla="*/ 4264 w 9926"/>
                      <a:gd name="connsiteY41" fmla="*/ 3337 h 9955"/>
                      <a:gd name="connsiteX42" fmla="*/ 4075 w 9926"/>
                      <a:gd name="connsiteY42" fmla="*/ 3092 h 9955"/>
                      <a:gd name="connsiteX43" fmla="*/ 3980 w 9926"/>
                      <a:gd name="connsiteY43" fmla="*/ 3092 h 9955"/>
                      <a:gd name="connsiteX44" fmla="*/ 3476 w 9926"/>
                      <a:gd name="connsiteY44" fmla="*/ 3092 h 9955"/>
                      <a:gd name="connsiteX45" fmla="*/ 3255 w 9926"/>
                      <a:gd name="connsiteY45" fmla="*/ 3190 h 9955"/>
                      <a:gd name="connsiteX46" fmla="*/ 3097 w 9926"/>
                      <a:gd name="connsiteY46" fmla="*/ 3190 h 9955"/>
                      <a:gd name="connsiteX47" fmla="*/ 2561 w 9926"/>
                      <a:gd name="connsiteY47" fmla="*/ 3533 h 9955"/>
                      <a:gd name="connsiteX48" fmla="*/ 2687 w 9926"/>
                      <a:gd name="connsiteY48" fmla="*/ 3239 h 9955"/>
                      <a:gd name="connsiteX49" fmla="*/ 2624 w 9926"/>
                      <a:gd name="connsiteY49" fmla="*/ 2994 h 9955"/>
                      <a:gd name="connsiteX50" fmla="*/ 2371 w 9926"/>
                      <a:gd name="connsiteY50" fmla="*/ 2896 h 9955"/>
                      <a:gd name="connsiteX51" fmla="*/ 2340 w 9926"/>
                      <a:gd name="connsiteY51" fmla="*/ 2749 h 9955"/>
                      <a:gd name="connsiteX52" fmla="*/ 2151 w 9926"/>
                      <a:gd name="connsiteY52" fmla="*/ 2455 h 9955"/>
                      <a:gd name="connsiteX53" fmla="*/ 1867 w 9926"/>
                      <a:gd name="connsiteY53" fmla="*/ 2357 h 9955"/>
                      <a:gd name="connsiteX54" fmla="*/ 1741 w 9926"/>
                      <a:gd name="connsiteY54" fmla="*/ 2308 h 9955"/>
                      <a:gd name="connsiteX55" fmla="*/ 1583 w 9926"/>
                      <a:gd name="connsiteY55" fmla="*/ 2014 h 9955"/>
                      <a:gd name="connsiteX56" fmla="*/ 1236 w 9926"/>
                      <a:gd name="connsiteY56" fmla="*/ 1524 h 9955"/>
                      <a:gd name="connsiteX57" fmla="*/ 1110 w 9926"/>
                      <a:gd name="connsiteY57" fmla="*/ 1082 h 9955"/>
                      <a:gd name="connsiteX58" fmla="*/ 983 w 9926"/>
                      <a:gd name="connsiteY58" fmla="*/ 935 h 9955"/>
                      <a:gd name="connsiteX59" fmla="*/ 668 w 9926"/>
                      <a:gd name="connsiteY59" fmla="*/ 592 h 9955"/>
                      <a:gd name="connsiteX60" fmla="*/ 258 w 9926"/>
                      <a:gd name="connsiteY60" fmla="*/ 4 h 9955"/>
                      <a:gd name="connsiteX61" fmla="*/ 226 w 9926"/>
                      <a:gd name="connsiteY61" fmla="*/ 53 h 9955"/>
                      <a:gd name="connsiteX62" fmla="*/ 195 w 9926"/>
                      <a:gd name="connsiteY62" fmla="*/ 102 h 9955"/>
                      <a:gd name="connsiteX63" fmla="*/ 69 w 9926"/>
                      <a:gd name="connsiteY63" fmla="*/ 445 h 9955"/>
                      <a:gd name="connsiteX64" fmla="*/ 100 w 9926"/>
                      <a:gd name="connsiteY64" fmla="*/ 837 h 9955"/>
                      <a:gd name="connsiteX65" fmla="*/ 100 w 9926"/>
                      <a:gd name="connsiteY65" fmla="*/ 1377 h 9955"/>
                      <a:gd name="connsiteX66" fmla="*/ 6 w 9926"/>
                      <a:gd name="connsiteY66" fmla="*/ 1867 h 9955"/>
                      <a:gd name="connsiteX67" fmla="*/ 37 w 9926"/>
                      <a:gd name="connsiteY67" fmla="*/ 1965 h 9955"/>
                      <a:gd name="connsiteX68" fmla="*/ 289 w 9926"/>
                      <a:gd name="connsiteY68" fmla="*/ 2161 h 9955"/>
                      <a:gd name="connsiteX69" fmla="*/ 353 w 9926"/>
                      <a:gd name="connsiteY69" fmla="*/ 2406 h 9955"/>
                      <a:gd name="connsiteX70" fmla="*/ 384 w 9926"/>
                      <a:gd name="connsiteY70" fmla="*/ 2700 h 9955"/>
                      <a:gd name="connsiteX71" fmla="*/ 384 w 9926"/>
                      <a:gd name="connsiteY71" fmla="*/ 2994 h 9955"/>
                      <a:gd name="connsiteX72" fmla="*/ 416 w 9926"/>
                      <a:gd name="connsiteY72" fmla="*/ 3092 h 9955"/>
                      <a:gd name="connsiteX73" fmla="*/ 447 w 9926"/>
                      <a:gd name="connsiteY73" fmla="*/ 3779 h 9955"/>
                      <a:gd name="connsiteX74" fmla="*/ 479 w 9926"/>
                      <a:gd name="connsiteY74" fmla="*/ 3877 h 9955"/>
                      <a:gd name="connsiteX75" fmla="*/ 920 w 9926"/>
                      <a:gd name="connsiteY75" fmla="*/ 4024 h 9955"/>
                      <a:gd name="connsiteX0" fmla="*/ 1518 w 10000"/>
                      <a:gd name="connsiteY0" fmla="*/ 6269 h 10000"/>
                      <a:gd name="connsiteX1" fmla="*/ 1804 w 10000"/>
                      <a:gd name="connsiteY1" fmla="*/ 6670 h 10000"/>
                      <a:gd name="connsiteX2" fmla="*/ 2421 w 10000"/>
                      <a:gd name="connsiteY2" fmla="*/ 7046 h 10000"/>
                      <a:gd name="connsiteX3" fmla="*/ 2644 w 10000"/>
                      <a:gd name="connsiteY3" fmla="*/ 6947 h 10000"/>
                      <a:gd name="connsiteX4" fmla="*/ 2834 w 10000"/>
                      <a:gd name="connsiteY4" fmla="*/ 7046 h 10000"/>
                      <a:gd name="connsiteX5" fmla="*/ 2834 w 10000"/>
                      <a:gd name="connsiteY5" fmla="*/ 7341 h 10000"/>
                      <a:gd name="connsiteX6" fmla="*/ 3024 w 10000"/>
                      <a:gd name="connsiteY6" fmla="*/ 7489 h 10000"/>
                      <a:gd name="connsiteX7" fmla="*/ 3247 w 10000"/>
                      <a:gd name="connsiteY7" fmla="*/ 7390 h 10000"/>
                      <a:gd name="connsiteX8" fmla="*/ 4042 w 10000"/>
                      <a:gd name="connsiteY8" fmla="*/ 7686 h 10000"/>
                      <a:gd name="connsiteX9" fmla="*/ 4805 w 10000"/>
                      <a:gd name="connsiteY9" fmla="*/ 8276 h 10000"/>
                      <a:gd name="connsiteX10" fmla="*/ 5058 w 10000"/>
                      <a:gd name="connsiteY10" fmla="*/ 8375 h 10000"/>
                      <a:gd name="connsiteX11" fmla="*/ 5281 w 10000"/>
                      <a:gd name="connsiteY11" fmla="*/ 8621 h 10000"/>
                      <a:gd name="connsiteX12" fmla="*/ 6457 w 10000"/>
                      <a:gd name="connsiteY12" fmla="*/ 8572 h 10000"/>
                      <a:gd name="connsiteX13" fmla="*/ 7284 w 10000"/>
                      <a:gd name="connsiteY13" fmla="*/ 8276 h 10000"/>
                      <a:gd name="connsiteX14" fmla="*/ 8047 w 10000"/>
                      <a:gd name="connsiteY14" fmla="*/ 8079 h 10000"/>
                      <a:gd name="connsiteX15" fmla="*/ 9445 w 10000"/>
                      <a:gd name="connsiteY15" fmla="*/ 8276 h 10000"/>
                      <a:gd name="connsiteX16" fmla="*/ 9572 w 10000"/>
                      <a:gd name="connsiteY16" fmla="*/ 8868 h 10000"/>
                      <a:gd name="connsiteX17" fmla="*/ 9699 w 10000"/>
                      <a:gd name="connsiteY17" fmla="*/ 8917 h 10000"/>
                      <a:gd name="connsiteX18" fmla="*/ 9794 w 10000"/>
                      <a:gd name="connsiteY18" fmla="*/ 9212 h 10000"/>
                      <a:gd name="connsiteX19" fmla="*/ 9889 w 10000"/>
                      <a:gd name="connsiteY19" fmla="*/ 10000 h 10000"/>
                      <a:gd name="connsiteX20" fmla="*/ 9921 w 10000"/>
                      <a:gd name="connsiteY20" fmla="*/ 8572 h 10000"/>
                      <a:gd name="connsiteX21" fmla="*/ 9476 w 10000"/>
                      <a:gd name="connsiteY21" fmla="*/ 7243 h 10000"/>
                      <a:gd name="connsiteX22" fmla="*/ 8967 w 10000"/>
                      <a:gd name="connsiteY22" fmla="*/ 6800 h 10000"/>
                      <a:gd name="connsiteX23" fmla="*/ 8809 w 10000"/>
                      <a:gd name="connsiteY23" fmla="*/ 6060 h 10000"/>
                      <a:gd name="connsiteX24" fmla="*/ 8396 w 10000"/>
                      <a:gd name="connsiteY24" fmla="*/ 5913 h 10000"/>
                      <a:gd name="connsiteX25" fmla="*/ 8268 w 10000"/>
                      <a:gd name="connsiteY25" fmla="*/ 6109 h 10000"/>
                      <a:gd name="connsiteX26" fmla="*/ 8014 w 10000"/>
                      <a:gd name="connsiteY26" fmla="*/ 6208 h 10000"/>
                      <a:gd name="connsiteX27" fmla="*/ 7219 w 10000"/>
                      <a:gd name="connsiteY27" fmla="*/ 6258 h 10000"/>
                      <a:gd name="connsiteX28" fmla="*/ 6139 w 10000"/>
                      <a:gd name="connsiteY28" fmla="*/ 7341 h 10000"/>
                      <a:gd name="connsiteX29" fmla="*/ 6362 w 10000"/>
                      <a:gd name="connsiteY29" fmla="*/ 6307 h 10000"/>
                      <a:gd name="connsiteX30" fmla="*/ 6648 w 10000"/>
                      <a:gd name="connsiteY30" fmla="*/ 4928 h 10000"/>
                      <a:gd name="connsiteX31" fmla="*/ 6966 w 10000"/>
                      <a:gd name="connsiteY31" fmla="*/ 3352 h 10000"/>
                      <a:gd name="connsiteX32" fmla="*/ 6966 w 10000"/>
                      <a:gd name="connsiteY32" fmla="*/ 3254 h 10000"/>
                      <a:gd name="connsiteX33" fmla="*/ 6552 w 10000"/>
                      <a:gd name="connsiteY33" fmla="*/ 3204 h 10000"/>
                      <a:gd name="connsiteX34" fmla="*/ 6171 w 10000"/>
                      <a:gd name="connsiteY34" fmla="*/ 3647 h 10000"/>
                      <a:gd name="connsiteX35" fmla="*/ 5790 w 10000"/>
                      <a:gd name="connsiteY35" fmla="*/ 3647 h 10000"/>
                      <a:gd name="connsiteX36" fmla="*/ 5058 w 10000"/>
                      <a:gd name="connsiteY36" fmla="*/ 3895 h 10000"/>
                      <a:gd name="connsiteX37" fmla="*/ 4645 w 10000"/>
                      <a:gd name="connsiteY37" fmla="*/ 3796 h 10000"/>
                      <a:gd name="connsiteX38" fmla="*/ 4391 w 10000"/>
                      <a:gd name="connsiteY38" fmla="*/ 3944 h 10000"/>
                      <a:gd name="connsiteX39" fmla="*/ 4455 w 10000"/>
                      <a:gd name="connsiteY39" fmla="*/ 3895 h 10000"/>
                      <a:gd name="connsiteX40" fmla="*/ 4423 w 10000"/>
                      <a:gd name="connsiteY40" fmla="*/ 3796 h 10000"/>
                      <a:gd name="connsiteX41" fmla="*/ 4296 w 10000"/>
                      <a:gd name="connsiteY41" fmla="*/ 3352 h 10000"/>
                      <a:gd name="connsiteX42" fmla="*/ 4105 w 10000"/>
                      <a:gd name="connsiteY42" fmla="*/ 3106 h 10000"/>
                      <a:gd name="connsiteX43" fmla="*/ 4010 w 10000"/>
                      <a:gd name="connsiteY43" fmla="*/ 3106 h 10000"/>
                      <a:gd name="connsiteX44" fmla="*/ 3502 w 10000"/>
                      <a:gd name="connsiteY44" fmla="*/ 3106 h 10000"/>
                      <a:gd name="connsiteX45" fmla="*/ 3279 w 10000"/>
                      <a:gd name="connsiteY45" fmla="*/ 3204 h 10000"/>
                      <a:gd name="connsiteX46" fmla="*/ 3120 w 10000"/>
                      <a:gd name="connsiteY46" fmla="*/ 3204 h 10000"/>
                      <a:gd name="connsiteX47" fmla="*/ 2580 w 10000"/>
                      <a:gd name="connsiteY47" fmla="*/ 3549 h 10000"/>
                      <a:gd name="connsiteX48" fmla="*/ 2707 w 10000"/>
                      <a:gd name="connsiteY48" fmla="*/ 3254 h 10000"/>
                      <a:gd name="connsiteX49" fmla="*/ 2644 w 10000"/>
                      <a:gd name="connsiteY49" fmla="*/ 3008 h 10000"/>
                      <a:gd name="connsiteX50" fmla="*/ 2389 w 10000"/>
                      <a:gd name="connsiteY50" fmla="*/ 2909 h 10000"/>
                      <a:gd name="connsiteX51" fmla="*/ 2357 w 10000"/>
                      <a:gd name="connsiteY51" fmla="*/ 2761 h 10000"/>
                      <a:gd name="connsiteX52" fmla="*/ 2167 w 10000"/>
                      <a:gd name="connsiteY52" fmla="*/ 2466 h 10000"/>
                      <a:gd name="connsiteX53" fmla="*/ 1881 w 10000"/>
                      <a:gd name="connsiteY53" fmla="*/ 2368 h 10000"/>
                      <a:gd name="connsiteX54" fmla="*/ 1754 w 10000"/>
                      <a:gd name="connsiteY54" fmla="*/ 2318 h 10000"/>
                      <a:gd name="connsiteX55" fmla="*/ 1595 w 10000"/>
                      <a:gd name="connsiteY55" fmla="*/ 2023 h 10000"/>
                      <a:gd name="connsiteX56" fmla="*/ 1245 w 10000"/>
                      <a:gd name="connsiteY56" fmla="*/ 1531 h 10000"/>
                      <a:gd name="connsiteX57" fmla="*/ 1118 w 10000"/>
                      <a:gd name="connsiteY57" fmla="*/ 1087 h 10000"/>
                      <a:gd name="connsiteX58" fmla="*/ 990 w 10000"/>
                      <a:gd name="connsiteY58" fmla="*/ 939 h 10000"/>
                      <a:gd name="connsiteX59" fmla="*/ 673 w 10000"/>
                      <a:gd name="connsiteY59" fmla="*/ 595 h 10000"/>
                      <a:gd name="connsiteX60" fmla="*/ 260 w 10000"/>
                      <a:gd name="connsiteY60" fmla="*/ 4 h 10000"/>
                      <a:gd name="connsiteX61" fmla="*/ 228 w 10000"/>
                      <a:gd name="connsiteY61" fmla="*/ 53 h 10000"/>
                      <a:gd name="connsiteX62" fmla="*/ 196 w 10000"/>
                      <a:gd name="connsiteY62" fmla="*/ 102 h 10000"/>
                      <a:gd name="connsiteX63" fmla="*/ 70 w 10000"/>
                      <a:gd name="connsiteY63" fmla="*/ 447 h 10000"/>
                      <a:gd name="connsiteX64" fmla="*/ 101 w 10000"/>
                      <a:gd name="connsiteY64" fmla="*/ 841 h 10000"/>
                      <a:gd name="connsiteX65" fmla="*/ 101 w 10000"/>
                      <a:gd name="connsiteY65" fmla="*/ 1383 h 10000"/>
                      <a:gd name="connsiteX66" fmla="*/ 6 w 10000"/>
                      <a:gd name="connsiteY66" fmla="*/ 1875 h 10000"/>
                      <a:gd name="connsiteX67" fmla="*/ 37 w 10000"/>
                      <a:gd name="connsiteY67" fmla="*/ 1974 h 10000"/>
                      <a:gd name="connsiteX68" fmla="*/ 291 w 10000"/>
                      <a:gd name="connsiteY68" fmla="*/ 2171 h 10000"/>
                      <a:gd name="connsiteX69" fmla="*/ 356 w 10000"/>
                      <a:gd name="connsiteY69" fmla="*/ 2417 h 10000"/>
                      <a:gd name="connsiteX70" fmla="*/ 387 w 10000"/>
                      <a:gd name="connsiteY70" fmla="*/ 2712 h 10000"/>
                      <a:gd name="connsiteX71" fmla="*/ 387 w 10000"/>
                      <a:gd name="connsiteY71" fmla="*/ 3008 h 10000"/>
                      <a:gd name="connsiteX72" fmla="*/ 419 w 10000"/>
                      <a:gd name="connsiteY72" fmla="*/ 3106 h 10000"/>
                      <a:gd name="connsiteX73" fmla="*/ 450 w 10000"/>
                      <a:gd name="connsiteY73" fmla="*/ 3796 h 10000"/>
                      <a:gd name="connsiteX74" fmla="*/ 483 w 10000"/>
                      <a:gd name="connsiteY74" fmla="*/ 3895 h 10000"/>
                      <a:gd name="connsiteX75" fmla="*/ 927 w 10000"/>
                      <a:gd name="connsiteY75" fmla="*/ 404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0000" h="10000">
                        <a:moveTo>
                          <a:pt x="1518" y="6269"/>
                        </a:moveTo>
                        <a:cubicBezTo>
                          <a:pt x="1614" y="6368"/>
                          <a:pt x="1708" y="6572"/>
                          <a:pt x="1804" y="6670"/>
                        </a:cubicBezTo>
                        <a:cubicBezTo>
                          <a:pt x="2058" y="6916"/>
                          <a:pt x="2167" y="7243"/>
                          <a:pt x="2421" y="7046"/>
                        </a:cubicBezTo>
                        <a:cubicBezTo>
                          <a:pt x="2517" y="7046"/>
                          <a:pt x="2580" y="6947"/>
                          <a:pt x="2644" y="6947"/>
                        </a:cubicBezTo>
                        <a:cubicBezTo>
                          <a:pt x="2707" y="6898"/>
                          <a:pt x="2803" y="6947"/>
                          <a:pt x="2834" y="7046"/>
                        </a:cubicBezTo>
                        <a:cubicBezTo>
                          <a:pt x="2866" y="7144"/>
                          <a:pt x="2834" y="7243"/>
                          <a:pt x="2834" y="7341"/>
                        </a:cubicBezTo>
                        <a:cubicBezTo>
                          <a:pt x="2866" y="7489"/>
                          <a:pt x="2961" y="7489"/>
                          <a:pt x="3024" y="7489"/>
                        </a:cubicBezTo>
                        <a:cubicBezTo>
                          <a:pt x="3088" y="7489"/>
                          <a:pt x="3152" y="7439"/>
                          <a:pt x="3247" y="7390"/>
                        </a:cubicBezTo>
                        <a:cubicBezTo>
                          <a:pt x="3502" y="7243"/>
                          <a:pt x="3819" y="7439"/>
                          <a:pt x="4042" y="7686"/>
                        </a:cubicBezTo>
                        <a:cubicBezTo>
                          <a:pt x="4296" y="7932"/>
                          <a:pt x="4518" y="8227"/>
                          <a:pt x="4805" y="8276"/>
                        </a:cubicBezTo>
                        <a:cubicBezTo>
                          <a:pt x="4900" y="8325"/>
                          <a:pt x="4995" y="8325"/>
                          <a:pt x="5058" y="8375"/>
                        </a:cubicBezTo>
                        <a:cubicBezTo>
                          <a:pt x="5154" y="8424"/>
                          <a:pt x="5218" y="8522"/>
                          <a:pt x="5281" y="8621"/>
                        </a:cubicBezTo>
                        <a:cubicBezTo>
                          <a:pt x="5663" y="8868"/>
                          <a:pt x="6139" y="8227"/>
                          <a:pt x="6457" y="8572"/>
                        </a:cubicBezTo>
                        <a:cubicBezTo>
                          <a:pt x="6648" y="8276"/>
                          <a:pt x="6998" y="8325"/>
                          <a:pt x="7284" y="8276"/>
                        </a:cubicBezTo>
                        <a:cubicBezTo>
                          <a:pt x="7538" y="8276"/>
                          <a:pt x="7792" y="8129"/>
                          <a:pt x="8047" y="8079"/>
                        </a:cubicBezTo>
                        <a:cubicBezTo>
                          <a:pt x="8523" y="7932"/>
                          <a:pt x="9000" y="8030"/>
                          <a:pt x="9445" y="8276"/>
                        </a:cubicBezTo>
                        <a:cubicBezTo>
                          <a:pt x="9445" y="8522"/>
                          <a:pt x="9445" y="8769"/>
                          <a:pt x="9572" y="8868"/>
                        </a:cubicBezTo>
                        <a:cubicBezTo>
                          <a:pt x="9603" y="8917"/>
                          <a:pt x="9667" y="8917"/>
                          <a:pt x="9699" y="8917"/>
                        </a:cubicBezTo>
                        <a:cubicBezTo>
                          <a:pt x="9762" y="9016"/>
                          <a:pt x="9762" y="9114"/>
                          <a:pt x="9794" y="9212"/>
                        </a:cubicBezTo>
                        <a:cubicBezTo>
                          <a:pt x="9826" y="9459"/>
                          <a:pt x="9858" y="9754"/>
                          <a:pt x="9889" y="10000"/>
                        </a:cubicBezTo>
                        <a:cubicBezTo>
                          <a:pt x="10048" y="9557"/>
                          <a:pt x="10016" y="9016"/>
                          <a:pt x="9921" y="8572"/>
                        </a:cubicBezTo>
                        <a:cubicBezTo>
                          <a:pt x="9826" y="8079"/>
                          <a:pt x="9667" y="7636"/>
                          <a:pt x="9476" y="7243"/>
                        </a:cubicBezTo>
                        <a:cubicBezTo>
                          <a:pt x="9349" y="6996"/>
                          <a:pt x="9159" y="6701"/>
                          <a:pt x="8967" y="6800"/>
                        </a:cubicBezTo>
                        <a:cubicBezTo>
                          <a:pt x="8936" y="6504"/>
                          <a:pt x="8936" y="6258"/>
                          <a:pt x="8809" y="6060"/>
                        </a:cubicBezTo>
                        <a:cubicBezTo>
                          <a:pt x="8713" y="5863"/>
                          <a:pt x="8523" y="5765"/>
                          <a:pt x="8396" y="5913"/>
                        </a:cubicBezTo>
                        <a:cubicBezTo>
                          <a:pt x="8333" y="5962"/>
                          <a:pt x="8300" y="6060"/>
                          <a:pt x="8268" y="6109"/>
                        </a:cubicBezTo>
                        <a:cubicBezTo>
                          <a:pt x="8205" y="6208"/>
                          <a:pt x="8110" y="6208"/>
                          <a:pt x="8014" y="6208"/>
                        </a:cubicBezTo>
                        <a:cubicBezTo>
                          <a:pt x="7760" y="6208"/>
                          <a:pt x="7474" y="6109"/>
                          <a:pt x="7219" y="6258"/>
                        </a:cubicBezTo>
                        <a:cubicBezTo>
                          <a:pt x="6806" y="6455"/>
                          <a:pt x="6585" y="7292"/>
                          <a:pt x="6139" y="7341"/>
                        </a:cubicBezTo>
                        <a:cubicBezTo>
                          <a:pt x="6203" y="6996"/>
                          <a:pt x="6299" y="6652"/>
                          <a:pt x="6362" y="6307"/>
                        </a:cubicBezTo>
                        <a:cubicBezTo>
                          <a:pt x="6457" y="5863"/>
                          <a:pt x="6552" y="5371"/>
                          <a:pt x="6648" y="4928"/>
                        </a:cubicBezTo>
                        <a:cubicBezTo>
                          <a:pt x="6775" y="4387"/>
                          <a:pt x="6902" y="3895"/>
                          <a:pt x="6966" y="3352"/>
                        </a:cubicBezTo>
                        <a:lnTo>
                          <a:pt x="6966" y="3254"/>
                        </a:lnTo>
                        <a:cubicBezTo>
                          <a:pt x="6934" y="3106"/>
                          <a:pt x="6648" y="3155"/>
                          <a:pt x="6552" y="3204"/>
                        </a:cubicBezTo>
                        <a:cubicBezTo>
                          <a:pt x="6362" y="3352"/>
                          <a:pt x="6330" y="3549"/>
                          <a:pt x="6171" y="3647"/>
                        </a:cubicBezTo>
                        <a:cubicBezTo>
                          <a:pt x="6044" y="3697"/>
                          <a:pt x="5917" y="3598"/>
                          <a:pt x="5790" y="3647"/>
                        </a:cubicBezTo>
                        <a:cubicBezTo>
                          <a:pt x="5567" y="3747"/>
                          <a:pt x="5281" y="3895"/>
                          <a:pt x="5058" y="3895"/>
                        </a:cubicBezTo>
                        <a:cubicBezTo>
                          <a:pt x="4964" y="3944"/>
                          <a:pt x="4741" y="3796"/>
                          <a:pt x="4645" y="3796"/>
                        </a:cubicBezTo>
                        <a:cubicBezTo>
                          <a:pt x="4518" y="3796"/>
                          <a:pt x="4518" y="3944"/>
                          <a:pt x="4391" y="3944"/>
                        </a:cubicBezTo>
                        <a:cubicBezTo>
                          <a:pt x="4391" y="3944"/>
                          <a:pt x="4423" y="3944"/>
                          <a:pt x="4455" y="3895"/>
                        </a:cubicBezTo>
                        <a:cubicBezTo>
                          <a:pt x="4455" y="3845"/>
                          <a:pt x="4423" y="3796"/>
                          <a:pt x="4423" y="3796"/>
                        </a:cubicBezTo>
                        <a:cubicBezTo>
                          <a:pt x="4391" y="3647"/>
                          <a:pt x="4328" y="3500"/>
                          <a:pt x="4296" y="3352"/>
                        </a:cubicBezTo>
                        <a:cubicBezTo>
                          <a:pt x="4265" y="3204"/>
                          <a:pt x="4201" y="3057"/>
                          <a:pt x="4105" y="3106"/>
                        </a:cubicBezTo>
                        <a:lnTo>
                          <a:pt x="4010" y="3106"/>
                        </a:lnTo>
                        <a:cubicBezTo>
                          <a:pt x="3852" y="3204"/>
                          <a:pt x="3660" y="3008"/>
                          <a:pt x="3502" y="3106"/>
                        </a:cubicBezTo>
                        <a:cubicBezTo>
                          <a:pt x="3406" y="3106"/>
                          <a:pt x="3343" y="3204"/>
                          <a:pt x="3279" y="3204"/>
                        </a:cubicBezTo>
                        <a:lnTo>
                          <a:pt x="3120" y="3204"/>
                        </a:lnTo>
                        <a:cubicBezTo>
                          <a:pt x="2930" y="3204"/>
                          <a:pt x="2771" y="3549"/>
                          <a:pt x="2580" y="3549"/>
                        </a:cubicBezTo>
                        <a:cubicBezTo>
                          <a:pt x="2611" y="3500"/>
                          <a:pt x="2675" y="3352"/>
                          <a:pt x="2707" y="3254"/>
                        </a:cubicBezTo>
                        <a:cubicBezTo>
                          <a:pt x="2707" y="3155"/>
                          <a:pt x="2707" y="3057"/>
                          <a:pt x="2644" y="3008"/>
                        </a:cubicBezTo>
                        <a:cubicBezTo>
                          <a:pt x="2580" y="2909"/>
                          <a:pt x="2453" y="3008"/>
                          <a:pt x="2389" y="2909"/>
                        </a:cubicBezTo>
                        <a:cubicBezTo>
                          <a:pt x="2357" y="2860"/>
                          <a:pt x="2357" y="2811"/>
                          <a:pt x="2357" y="2761"/>
                        </a:cubicBezTo>
                        <a:cubicBezTo>
                          <a:pt x="2325" y="2614"/>
                          <a:pt x="2231" y="2515"/>
                          <a:pt x="2167" y="2466"/>
                        </a:cubicBezTo>
                        <a:cubicBezTo>
                          <a:pt x="2071" y="2368"/>
                          <a:pt x="1976" y="2368"/>
                          <a:pt x="1881" y="2368"/>
                        </a:cubicBezTo>
                        <a:cubicBezTo>
                          <a:pt x="1849" y="2318"/>
                          <a:pt x="1785" y="2318"/>
                          <a:pt x="1754" y="2318"/>
                        </a:cubicBezTo>
                        <a:cubicBezTo>
                          <a:pt x="1690" y="2269"/>
                          <a:pt x="1626" y="2122"/>
                          <a:pt x="1595" y="2023"/>
                        </a:cubicBezTo>
                        <a:cubicBezTo>
                          <a:pt x="1499" y="1826"/>
                          <a:pt x="1340" y="1728"/>
                          <a:pt x="1245" y="1531"/>
                        </a:cubicBezTo>
                        <a:cubicBezTo>
                          <a:pt x="1213" y="1383"/>
                          <a:pt x="1182" y="1185"/>
                          <a:pt x="1118" y="1087"/>
                        </a:cubicBezTo>
                        <a:cubicBezTo>
                          <a:pt x="1086" y="988"/>
                          <a:pt x="1023" y="988"/>
                          <a:pt x="990" y="939"/>
                        </a:cubicBezTo>
                        <a:cubicBezTo>
                          <a:pt x="896" y="792"/>
                          <a:pt x="736" y="742"/>
                          <a:pt x="673" y="595"/>
                        </a:cubicBezTo>
                        <a:cubicBezTo>
                          <a:pt x="577" y="447"/>
                          <a:pt x="387" y="-45"/>
                          <a:pt x="260" y="4"/>
                        </a:cubicBezTo>
                        <a:cubicBezTo>
                          <a:pt x="260" y="4"/>
                          <a:pt x="228" y="4"/>
                          <a:pt x="228" y="53"/>
                        </a:cubicBezTo>
                        <a:cubicBezTo>
                          <a:pt x="217" y="69"/>
                          <a:pt x="207" y="86"/>
                          <a:pt x="196" y="102"/>
                        </a:cubicBezTo>
                        <a:cubicBezTo>
                          <a:pt x="164" y="250"/>
                          <a:pt x="101" y="250"/>
                          <a:pt x="70" y="447"/>
                        </a:cubicBezTo>
                        <a:cubicBezTo>
                          <a:pt x="37" y="496"/>
                          <a:pt x="101" y="742"/>
                          <a:pt x="101" y="841"/>
                        </a:cubicBezTo>
                        <a:cubicBezTo>
                          <a:pt x="101" y="988"/>
                          <a:pt x="133" y="1236"/>
                          <a:pt x="101" y="1383"/>
                        </a:cubicBezTo>
                        <a:cubicBezTo>
                          <a:pt x="101" y="1531"/>
                          <a:pt x="-26" y="1728"/>
                          <a:pt x="6" y="1875"/>
                        </a:cubicBezTo>
                        <a:cubicBezTo>
                          <a:pt x="6" y="1925"/>
                          <a:pt x="6" y="1925"/>
                          <a:pt x="37" y="1974"/>
                        </a:cubicBezTo>
                        <a:cubicBezTo>
                          <a:pt x="37" y="1974"/>
                          <a:pt x="260" y="2122"/>
                          <a:pt x="291" y="2171"/>
                        </a:cubicBezTo>
                        <a:cubicBezTo>
                          <a:pt x="356" y="2220"/>
                          <a:pt x="356" y="2318"/>
                          <a:pt x="356" y="2417"/>
                        </a:cubicBezTo>
                        <a:cubicBezTo>
                          <a:pt x="356" y="2565"/>
                          <a:pt x="356" y="2663"/>
                          <a:pt x="387" y="2712"/>
                        </a:cubicBezTo>
                        <a:cubicBezTo>
                          <a:pt x="387" y="2811"/>
                          <a:pt x="356" y="2909"/>
                          <a:pt x="387" y="3008"/>
                        </a:cubicBezTo>
                        <a:cubicBezTo>
                          <a:pt x="387" y="3106"/>
                          <a:pt x="387" y="3008"/>
                          <a:pt x="419" y="3106"/>
                        </a:cubicBezTo>
                        <a:cubicBezTo>
                          <a:pt x="483" y="3303"/>
                          <a:pt x="450" y="3549"/>
                          <a:pt x="450" y="3796"/>
                        </a:cubicBezTo>
                        <a:cubicBezTo>
                          <a:pt x="450" y="3845"/>
                          <a:pt x="483" y="3845"/>
                          <a:pt x="483" y="3895"/>
                        </a:cubicBezTo>
                        <a:cubicBezTo>
                          <a:pt x="514" y="3993"/>
                          <a:pt x="736" y="4190"/>
                          <a:pt x="927" y="4042"/>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6" name="Freeform 10">
                    <a:extLst>
                      <a:ext uri="{FF2B5EF4-FFF2-40B4-BE49-F238E27FC236}">
                        <a16:creationId xmlns:a16="http://schemas.microsoft.com/office/drawing/2014/main" id="{86C2E1DB-87A2-44DB-9044-5B33D6697438}"/>
                      </a:ext>
                    </a:extLst>
                  </p:cNvPr>
                  <p:cNvSpPr>
                    <a:spLocks/>
                  </p:cNvSpPr>
                  <p:nvPr/>
                </p:nvSpPr>
                <p:spPr bwMode="auto">
                  <a:xfrm>
                    <a:off x="2524759" y="3424156"/>
                    <a:ext cx="242904" cy="305691"/>
                  </a:xfrm>
                  <a:custGeom>
                    <a:avLst/>
                    <a:gdLst>
                      <a:gd name="T0" fmla="*/ 0 w 56"/>
                      <a:gd name="T1" fmla="*/ 0 h 69"/>
                      <a:gd name="T2" fmla="*/ 4 w 56"/>
                      <a:gd name="T3" fmla="*/ 15 h 69"/>
                      <a:gd name="T4" fmla="*/ 12 w 56"/>
                      <a:gd name="T5" fmla="*/ 20 h 69"/>
                      <a:gd name="T6" fmla="*/ 15 w 56"/>
                      <a:gd name="T7" fmla="*/ 26 h 69"/>
                      <a:gd name="T8" fmla="*/ 20 w 56"/>
                      <a:gd name="T9" fmla="*/ 37 h 69"/>
                      <a:gd name="T10" fmla="*/ 21 w 56"/>
                      <a:gd name="T11" fmla="*/ 40 h 69"/>
                      <a:gd name="T12" fmla="*/ 23 w 56"/>
                      <a:gd name="T13" fmla="*/ 42 h 69"/>
                      <a:gd name="T14" fmla="*/ 41 w 56"/>
                      <a:gd name="T15" fmla="*/ 51 h 69"/>
                      <a:gd name="T16" fmla="*/ 56 w 56"/>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69">
                        <a:moveTo>
                          <a:pt x="0" y="0"/>
                        </a:moveTo>
                        <a:cubicBezTo>
                          <a:pt x="0" y="4"/>
                          <a:pt x="1" y="12"/>
                          <a:pt x="4" y="15"/>
                        </a:cubicBezTo>
                        <a:cubicBezTo>
                          <a:pt x="7" y="17"/>
                          <a:pt x="10" y="18"/>
                          <a:pt x="12" y="20"/>
                        </a:cubicBezTo>
                        <a:cubicBezTo>
                          <a:pt x="13" y="22"/>
                          <a:pt x="14" y="24"/>
                          <a:pt x="15" y="26"/>
                        </a:cubicBezTo>
                        <a:cubicBezTo>
                          <a:pt x="16" y="30"/>
                          <a:pt x="18" y="33"/>
                          <a:pt x="20" y="37"/>
                        </a:cubicBezTo>
                        <a:cubicBezTo>
                          <a:pt x="20" y="38"/>
                          <a:pt x="20" y="39"/>
                          <a:pt x="21" y="40"/>
                        </a:cubicBezTo>
                        <a:cubicBezTo>
                          <a:pt x="22" y="41"/>
                          <a:pt x="22" y="41"/>
                          <a:pt x="23" y="42"/>
                        </a:cubicBezTo>
                        <a:cubicBezTo>
                          <a:pt x="29" y="45"/>
                          <a:pt x="35" y="47"/>
                          <a:pt x="41" y="51"/>
                        </a:cubicBezTo>
                        <a:cubicBezTo>
                          <a:pt x="46" y="55"/>
                          <a:pt x="54" y="63"/>
                          <a:pt x="56" y="69"/>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7" name="Freeform 11">
                    <a:extLst>
                      <a:ext uri="{FF2B5EF4-FFF2-40B4-BE49-F238E27FC236}">
                        <a16:creationId xmlns:a16="http://schemas.microsoft.com/office/drawing/2014/main" id="{624B48F1-CFE0-44C5-85AC-7F72F5DA7953}"/>
                      </a:ext>
                    </a:extLst>
                  </p:cNvPr>
                  <p:cNvSpPr>
                    <a:spLocks/>
                  </p:cNvSpPr>
                  <p:nvPr/>
                </p:nvSpPr>
                <p:spPr bwMode="auto">
                  <a:xfrm>
                    <a:off x="2725339" y="3583566"/>
                    <a:ext cx="450844" cy="283186"/>
                  </a:xfrm>
                  <a:custGeom>
                    <a:avLst/>
                    <a:gdLst>
                      <a:gd name="T0" fmla="*/ 10 w 104"/>
                      <a:gd name="T1" fmla="*/ 44 h 64"/>
                      <a:gd name="T2" fmla="*/ 9 w 104"/>
                      <a:gd name="T3" fmla="*/ 46 h 64"/>
                      <a:gd name="T4" fmla="*/ 8 w 104"/>
                      <a:gd name="T5" fmla="*/ 49 h 64"/>
                      <a:gd name="T6" fmla="*/ 0 w 104"/>
                      <a:gd name="T7" fmla="*/ 58 h 64"/>
                      <a:gd name="T8" fmla="*/ 3 w 104"/>
                      <a:gd name="T9" fmla="*/ 63 h 64"/>
                      <a:gd name="T10" fmla="*/ 9 w 104"/>
                      <a:gd name="T11" fmla="*/ 64 h 64"/>
                      <a:gd name="T12" fmla="*/ 18 w 104"/>
                      <a:gd name="T13" fmla="*/ 62 h 64"/>
                      <a:gd name="T14" fmla="*/ 25 w 104"/>
                      <a:gd name="T15" fmla="*/ 55 h 64"/>
                      <a:gd name="T16" fmla="*/ 33 w 104"/>
                      <a:gd name="T17" fmla="*/ 53 h 64"/>
                      <a:gd name="T18" fmla="*/ 76 w 104"/>
                      <a:gd name="T19" fmla="*/ 37 h 64"/>
                      <a:gd name="T20" fmla="*/ 82 w 104"/>
                      <a:gd name="T21" fmla="*/ 32 h 64"/>
                      <a:gd name="T22" fmla="*/ 100 w 104"/>
                      <a:gd name="T23" fmla="*/ 25 h 64"/>
                      <a:gd name="T24" fmla="*/ 104 w 104"/>
                      <a:gd name="T25" fmla="*/ 21 h 64"/>
                      <a:gd name="T26" fmla="*/ 99 w 104"/>
                      <a:gd name="T27" fmla="*/ 18 h 64"/>
                      <a:gd name="T28" fmla="*/ 99 w 104"/>
                      <a:gd name="T29" fmla="*/ 13 h 64"/>
                      <a:gd name="T30" fmla="*/ 90 w 104"/>
                      <a:gd name="T31" fmla="*/ 3 h 64"/>
                      <a:gd name="T32" fmla="*/ 89 w 104"/>
                      <a:gd name="T33" fmla="*/ 1 h 64"/>
                      <a:gd name="T34" fmla="*/ 85 w 104"/>
                      <a:gd name="T35" fmla="*/ 3 h 64"/>
                      <a:gd name="T36" fmla="*/ 70 w 104"/>
                      <a:gd name="T37" fmla="*/ 10 h 64"/>
                      <a:gd name="T38" fmla="*/ 67 w 104"/>
                      <a:gd name="T39" fmla="*/ 10 h 64"/>
                      <a:gd name="T40" fmla="*/ 64 w 104"/>
                      <a:gd name="T41" fmla="*/ 8 h 64"/>
                      <a:gd name="T42" fmla="*/ 55 w 104"/>
                      <a:gd name="T43" fmla="*/ 9 h 64"/>
                      <a:gd name="T44" fmla="*/ 45 w 104"/>
                      <a:gd name="T45" fmla="*/ 13 h 64"/>
                      <a:gd name="T46" fmla="*/ 42 w 104"/>
                      <a:gd name="T47" fmla="*/ 14 h 64"/>
                      <a:gd name="T48" fmla="*/ 39 w 104"/>
                      <a:gd name="T49" fmla="*/ 17 h 64"/>
                      <a:gd name="T50" fmla="*/ 23 w 104"/>
                      <a:gd name="T51" fmla="*/ 25 h 64"/>
                      <a:gd name="T52" fmla="*/ 17 w 104"/>
                      <a:gd name="T53" fmla="*/ 30 h 64"/>
                      <a:gd name="T54" fmla="*/ 10 w 104"/>
                      <a:gd name="T55" fmla="*/ 34 h 64"/>
                      <a:gd name="T56" fmla="*/ 11 w 104"/>
                      <a:gd name="T57" fmla="*/ 38 h 64"/>
                      <a:gd name="T58" fmla="*/ 10 w 104"/>
                      <a:gd name="T59" fmla="*/ 4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4" h="64">
                        <a:moveTo>
                          <a:pt x="10" y="44"/>
                        </a:moveTo>
                        <a:cubicBezTo>
                          <a:pt x="9" y="45"/>
                          <a:pt x="9" y="45"/>
                          <a:pt x="9" y="46"/>
                        </a:cubicBezTo>
                        <a:cubicBezTo>
                          <a:pt x="8" y="47"/>
                          <a:pt x="8" y="48"/>
                          <a:pt x="8" y="49"/>
                        </a:cubicBezTo>
                        <a:cubicBezTo>
                          <a:pt x="7" y="53"/>
                          <a:pt x="1" y="54"/>
                          <a:pt x="0" y="58"/>
                        </a:cubicBezTo>
                        <a:cubicBezTo>
                          <a:pt x="0" y="60"/>
                          <a:pt x="1" y="62"/>
                          <a:pt x="3" y="63"/>
                        </a:cubicBezTo>
                        <a:cubicBezTo>
                          <a:pt x="5" y="63"/>
                          <a:pt x="7" y="64"/>
                          <a:pt x="9" y="64"/>
                        </a:cubicBezTo>
                        <a:cubicBezTo>
                          <a:pt x="12" y="63"/>
                          <a:pt x="15" y="63"/>
                          <a:pt x="18" y="62"/>
                        </a:cubicBezTo>
                        <a:cubicBezTo>
                          <a:pt x="20" y="60"/>
                          <a:pt x="22" y="57"/>
                          <a:pt x="25" y="55"/>
                        </a:cubicBezTo>
                        <a:cubicBezTo>
                          <a:pt x="27" y="54"/>
                          <a:pt x="30" y="53"/>
                          <a:pt x="33" y="53"/>
                        </a:cubicBezTo>
                        <a:cubicBezTo>
                          <a:pt x="48" y="51"/>
                          <a:pt x="63" y="46"/>
                          <a:pt x="76" y="37"/>
                        </a:cubicBezTo>
                        <a:cubicBezTo>
                          <a:pt x="78" y="35"/>
                          <a:pt x="80" y="33"/>
                          <a:pt x="82" y="32"/>
                        </a:cubicBezTo>
                        <a:cubicBezTo>
                          <a:pt x="88" y="28"/>
                          <a:pt x="94" y="26"/>
                          <a:pt x="100" y="25"/>
                        </a:cubicBezTo>
                        <a:cubicBezTo>
                          <a:pt x="102" y="24"/>
                          <a:pt x="104" y="23"/>
                          <a:pt x="104" y="21"/>
                        </a:cubicBezTo>
                        <a:cubicBezTo>
                          <a:pt x="102" y="22"/>
                          <a:pt x="99" y="20"/>
                          <a:pt x="99" y="18"/>
                        </a:cubicBezTo>
                        <a:cubicBezTo>
                          <a:pt x="98" y="16"/>
                          <a:pt x="99" y="15"/>
                          <a:pt x="99" y="13"/>
                        </a:cubicBezTo>
                        <a:cubicBezTo>
                          <a:pt x="98" y="9"/>
                          <a:pt x="91" y="8"/>
                          <a:pt x="90" y="3"/>
                        </a:cubicBezTo>
                        <a:cubicBezTo>
                          <a:pt x="89" y="3"/>
                          <a:pt x="90" y="1"/>
                          <a:pt x="89" y="1"/>
                        </a:cubicBezTo>
                        <a:cubicBezTo>
                          <a:pt x="87" y="0"/>
                          <a:pt x="86" y="2"/>
                          <a:pt x="85" y="3"/>
                        </a:cubicBezTo>
                        <a:cubicBezTo>
                          <a:pt x="82" y="8"/>
                          <a:pt x="76" y="10"/>
                          <a:pt x="70" y="10"/>
                        </a:cubicBezTo>
                        <a:cubicBezTo>
                          <a:pt x="69" y="10"/>
                          <a:pt x="68" y="10"/>
                          <a:pt x="67" y="10"/>
                        </a:cubicBezTo>
                        <a:cubicBezTo>
                          <a:pt x="66" y="9"/>
                          <a:pt x="65" y="9"/>
                          <a:pt x="64" y="8"/>
                        </a:cubicBezTo>
                        <a:cubicBezTo>
                          <a:pt x="61" y="7"/>
                          <a:pt x="58" y="8"/>
                          <a:pt x="55" y="9"/>
                        </a:cubicBezTo>
                        <a:cubicBezTo>
                          <a:pt x="51" y="10"/>
                          <a:pt x="48" y="12"/>
                          <a:pt x="45" y="13"/>
                        </a:cubicBezTo>
                        <a:cubicBezTo>
                          <a:pt x="44" y="13"/>
                          <a:pt x="43" y="13"/>
                          <a:pt x="42" y="14"/>
                        </a:cubicBezTo>
                        <a:cubicBezTo>
                          <a:pt x="41" y="15"/>
                          <a:pt x="40" y="16"/>
                          <a:pt x="39" y="17"/>
                        </a:cubicBezTo>
                        <a:cubicBezTo>
                          <a:pt x="35" y="21"/>
                          <a:pt x="28" y="21"/>
                          <a:pt x="23" y="25"/>
                        </a:cubicBezTo>
                        <a:cubicBezTo>
                          <a:pt x="21" y="26"/>
                          <a:pt x="19" y="28"/>
                          <a:pt x="17" y="30"/>
                        </a:cubicBezTo>
                        <a:cubicBezTo>
                          <a:pt x="15" y="32"/>
                          <a:pt x="11" y="32"/>
                          <a:pt x="10" y="34"/>
                        </a:cubicBezTo>
                        <a:cubicBezTo>
                          <a:pt x="10" y="35"/>
                          <a:pt x="11" y="37"/>
                          <a:pt x="11" y="38"/>
                        </a:cubicBezTo>
                        <a:cubicBezTo>
                          <a:pt x="11" y="40"/>
                          <a:pt x="10" y="42"/>
                          <a:pt x="10" y="44"/>
                        </a:cubicBezTo>
                        <a:close/>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8" name="Freeform 12">
                    <a:extLst>
                      <a:ext uri="{FF2B5EF4-FFF2-40B4-BE49-F238E27FC236}">
                        <a16:creationId xmlns:a16="http://schemas.microsoft.com/office/drawing/2014/main" id="{C53B2359-B145-44E9-8D2F-21DCBDF8716E}"/>
                      </a:ext>
                    </a:extLst>
                  </p:cNvPr>
                  <p:cNvSpPr>
                    <a:spLocks/>
                  </p:cNvSpPr>
                  <p:nvPr/>
                </p:nvSpPr>
                <p:spPr bwMode="auto">
                  <a:xfrm>
                    <a:off x="2881754" y="3206609"/>
                    <a:ext cx="290748" cy="380708"/>
                  </a:xfrm>
                  <a:custGeom>
                    <a:avLst/>
                    <a:gdLst>
                      <a:gd name="T0" fmla="*/ 0 w 67"/>
                      <a:gd name="T1" fmla="*/ 34 h 86"/>
                      <a:gd name="T2" fmla="*/ 0 w 67"/>
                      <a:gd name="T3" fmla="*/ 26 h 86"/>
                      <a:gd name="T4" fmla="*/ 0 w 67"/>
                      <a:gd name="T5" fmla="*/ 21 h 86"/>
                      <a:gd name="T6" fmla="*/ 1 w 67"/>
                      <a:gd name="T7" fmla="*/ 17 h 86"/>
                      <a:gd name="T8" fmla="*/ 2 w 67"/>
                      <a:gd name="T9" fmla="*/ 11 h 86"/>
                      <a:gd name="T10" fmla="*/ 2 w 67"/>
                      <a:gd name="T11" fmla="*/ 9 h 86"/>
                      <a:gd name="T12" fmla="*/ 3 w 67"/>
                      <a:gd name="T13" fmla="*/ 6 h 86"/>
                      <a:gd name="T14" fmla="*/ 9 w 67"/>
                      <a:gd name="T15" fmla="*/ 1 h 86"/>
                      <a:gd name="T16" fmla="*/ 18 w 67"/>
                      <a:gd name="T17" fmla="*/ 0 h 86"/>
                      <a:gd name="T18" fmla="*/ 20 w 67"/>
                      <a:gd name="T19" fmla="*/ 1 h 86"/>
                      <a:gd name="T20" fmla="*/ 23 w 67"/>
                      <a:gd name="T21" fmla="*/ 4 h 86"/>
                      <a:gd name="T22" fmla="*/ 33 w 67"/>
                      <a:gd name="T23" fmla="*/ 9 h 86"/>
                      <a:gd name="T24" fmla="*/ 39 w 67"/>
                      <a:gd name="T25" fmla="*/ 24 h 86"/>
                      <a:gd name="T26" fmla="*/ 40 w 67"/>
                      <a:gd name="T27" fmla="*/ 26 h 86"/>
                      <a:gd name="T28" fmla="*/ 43 w 67"/>
                      <a:gd name="T29" fmla="*/ 29 h 86"/>
                      <a:gd name="T30" fmla="*/ 47 w 67"/>
                      <a:gd name="T31" fmla="*/ 38 h 86"/>
                      <a:gd name="T32" fmla="*/ 55 w 67"/>
                      <a:gd name="T33" fmla="*/ 46 h 86"/>
                      <a:gd name="T34" fmla="*/ 61 w 67"/>
                      <a:gd name="T35" fmla="*/ 49 h 86"/>
                      <a:gd name="T36" fmla="*/ 64 w 67"/>
                      <a:gd name="T37" fmla="*/ 53 h 86"/>
                      <a:gd name="T38" fmla="*/ 67 w 67"/>
                      <a:gd name="T39" fmla="*/ 56 h 86"/>
                      <a:gd name="T40" fmla="*/ 66 w 67"/>
                      <a:gd name="T41" fmla="*/ 59 h 86"/>
                      <a:gd name="T42" fmla="*/ 55 w 67"/>
                      <a:gd name="T43" fmla="*/ 70 h 86"/>
                      <a:gd name="T44" fmla="*/ 51 w 67"/>
                      <a:gd name="T4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7" h="86">
                        <a:moveTo>
                          <a:pt x="0" y="34"/>
                        </a:moveTo>
                        <a:cubicBezTo>
                          <a:pt x="1" y="32"/>
                          <a:pt x="1" y="29"/>
                          <a:pt x="0" y="26"/>
                        </a:cubicBezTo>
                        <a:cubicBezTo>
                          <a:pt x="0" y="24"/>
                          <a:pt x="0" y="23"/>
                          <a:pt x="0" y="21"/>
                        </a:cubicBezTo>
                        <a:cubicBezTo>
                          <a:pt x="0" y="20"/>
                          <a:pt x="1" y="18"/>
                          <a:pt x="1" y="17"/>
                        </a:cubicBezTo>
                        <a:cubicBezTo>
                          <a:pt x="2" y="15"/>
                          <a:pt x="2" y="13"/>
                          <a:pt x="2" y="11"/>
                        </a:cubicBezTo>
                        <a:cubicBezTo>
                          <a:pt x="2" y="10"/>
                          <a:pt x="2" y="10"/>
                          <a:pt x="2" y="9"/>
                        </a:cubicBezTo>
                        <a:cubicBezTo>
                          <a:pt x="2" y="8"/>
                          <a:pt x="3" y="7"/>
                          <a:pt x="3" y="6"/>
                        </a:cubicBezTo>
                        <a:cubicBezTo>
                          <a:pt x="5" y="4"/>
                          <a:pt x="7" y="2"/>
                          <a:pt x="9" y="1"/>
                        </a:cubicBezTo>
                        <a:cubicBezTo>
                          <a:pt x="12" y="0"/>
                          <a:pt x="15" y="0"/>
                          <a:pt x="18" y="0"/>
                        </a:cubicBezTo>
                        <a:cubicBezTo>
                          <a:pt x="19" y="0"/>
                          <a:pt x="20" y="0"/>
                          <a:pt x="20" y="1"/>
                        </a:cubicBezTo>
                        <a:cubicBezTo>
                          <a:pt x="21" y="2"/>
                          <a:pt x="22" y="3"/>
                          <a:pt x="23" y="4"/>
                        </a:cubicBezTo>
                        <a:cubicBezTo>
                          <a:pt x="25" y="7"/>
                          <a:pt x="30" y="7"/>
                          <a:pt x="33" y="9"/>
                        </a:cubicBezTo>
                        <a:cubicBezTo>
                          <a:pt x="38" y="12"/>
                          <a:pt x="38" y="18"/>
                          <a:pt x="39" y="24"/>
                        </a:cubicBezTo>
                        <a:cubicBezTo>
                          <a:pt x="39" y="25"/>
                          <a:pt x="39" y="26"/>
                          <a:pt x="40" y="26"/>
                        </a:cubicBezTo>
                        <a:cubicBezTo>
                          <a:pt x="41" y="28"/>
                          <a:pt x="42" y="28"/>
                          <a:pt x="43" y="29"/>
                        </a:cubicBezTo>
                        <a:cubicBezTo>
                          <a:pt x="45" y="32"/>
                          <a:pt x="46" y="35"/>
                          <a:pt x="47" y="38"/>
                        </a:cubicBezTo>
                        <a:cubicBezTo>
                          <a:pt x="49" y="42"/>
                          <a:pt x="52" y="44"/>
                          <a:pt x="55" y="46"/>
                        </a:cubicBezTo>
                        <a:cubicBezTo>
                          <a:pt x="57" y="47"/>
                          <a:pt x="60" y="48"/>
                          <a:pt x="61" y="49"/>
                        </a:cubicBezTo>
                        <a:cubicBezTo>
                          <a:pt x="62" y="50"/>
                          <a:pt x="63" y="52"/>
                          <a:pt x="64" y="53"/>
                        </a:cubicBezTo>
                        <a:cubicBezTo>
                          <a:pt x="65" y="54"/>
                          <a:pt x="67" y="54"/>
                          <a:pt x="67" y="56"/>
                        </a:cubicBezTo>
                        <a:cubicBezTo>
                          <a:pt x="67" y="57"/>
                          <a:pt x="67" y="58"/>
                          <a:pt x="66" y="59"/>
                        </a:cubicBezTo>
                        <a:cubicBezTo>
                          <a:pt x="63" y="63"/>
                          <a:pt x="57" y="65"/>
                          <a:pt x="55" y="70"/>
                        </a:cubicBezTo>
                        <a:cubicBezTo>
                          <a:pt x="53" y="73"/>
                          <a:pt x="52" y="82"/>
                          <a:pt x="51" y="8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69" name="Freeform 13">
                    <a:extLst>
                      <a:ext uri="{FF2B5EF4-FFF2-40B4-BE49-F238E27FC236}">
                        <a16:creationId xmlns:a16="http://schemas.microsoft.com/office/drawing/2014/main" id="{B2708744-E827-4BE8-82AC-EEDCA3DF9F54}"/>
                      </a:ext>
                    </a:extLst>
                  </p:cNvPr>
                  <p:cNvSpPr>
                    <a:spLocks/>
                  </p:cNvSpPr>
                  <p:nvPr/>
                </p:nvSpPr>
                <p:spPr bwMode="auto">
                  <a:xfrm>
                    <a:off x="3076813" y="3343514"/>
                    <a:ext cx="195059" cy="110649"/>
                  </a:xfrm>
                  <a:custGeom>
                    <a:avLst/>
                    <a:gdLst>
                      <a:gd name="T0" fmla="*/ 0 w 45"/>
                      <a:gd name="T1" fmla="*/ 1 h 25"/>
                      <a:gd name="T2" fmla="*/ 21 w 45"/>
                      <a:gd name="T3" fmla="*/ 0 h 25"/>
                      <a:gd name="T4" fmla="*/ 31 w 45"/>
                      <a:gd name="T5" fmla="*/ 3 h 25"/>
                      <a:gd name="T6" fmla="*/ 44 w 45"/>
                      <a:gd name="T7" fmla="*/ 3 h 25"/>
                      <a:gd name="T8" fmla="*/ 45 w 45"/>
                      <a:gd name="T9" fmla="*/ 9 h 25"/>
                      <a:gd name="T10" fmla="*/ 43 w 45"/>
                      <a:gd name="T11" fmla="*/ 16 h 25"/>
                      <a:gd name="T12" fmla="*/ 31 w 45"/>
                      <a:gd name="T13" fmla="*/ 17 h 25"/>
                      <a:gd name="T14" fmla="*/ 22 w 45"/>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5">
                        <a:moveTo>
                          <a:pt x="0" y="1"/>
                        </a:moveTo>
                        <a:cubicBezTo>
                          <a:pt x="6" y="2"/>
                          <a:pt x="14" y="0"/>
                          <a:pt x="21" y="0"/>
                        </a:cubicBezTo>
                        <a:cubicBezTo>
                          <a:pt x="24" y="1"/>
                          <a:pt x="27" y="2"/>
                          <a:pt x="31" y="3"/>
                        </a:cubicBezTo>
                        <a:cubicBezTo>
                          <a:pt x="35" y="4"/>
                          <a:pt x="40" y="4"/>
                          <a:pt x="44" y="3"/>
                        </a:cubicBezTo>
                        <a:cubicBezTo>
                          <a:pt x="45" y="5"/>
                          <a:pt x="45" y="7"/>
                          <a:pt x="45" y="9"/>
                        </a:cubicBezTo>
                        <a:cubicBezTo>
                          <a:pt x="45" y="12"/>
                          <a:pt x="45" y="14"/>
                          <a:pt x="43" y="16"/>
                        </a:cubicBezTo>
                        <a:cubicBezTo>
                          <a:pt x="40" y="18"/>
                          <a:pt x="35" y="16"/>
                          <a:pt x="31" y="17"/>
                        </a:cubicBezTo>
                        <a:cubicBezTo>
                          <a:pt x="27" y="18"/>
                          <a:pt x="24" y="22"/>
                          <a:pt x="22"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0" name="Freeform 14">
                    <a:extLst>
                      <a:ext uri="{FF2B5EF4-FFF2-40B4-BE49-F238E27FC236}">
                        <a16:creationId xmlns:a16="http://schemas.microsoft.com/office/drawing/2014/main" id="{E2AC888E-6B8A-4043-A1A6-4F995B556B26}"/>
                      </a:ext>
                    </a:extLst>
                  </p:cNvPr>
                  <p:cNvSpPr>
                    <a:spLocks/>
                  </p:cNvSpPr>
                  <p:nvPr/>
                </p:nvSpPr>
                <p:spPr bwMode="auto">
                  <a:xfrm>
                    <a:off x="3176183" y="3446661"/>
                    <a:ext cx="239223" cy="228800"/>
                  </a:xfrm>
                  <a:custGeom>
                    <a:avLst/>
                    <a:gdLst>
                      <a:gd name="T0" fmla="*/ 0 w 55"/>
                      <a:gd name="T1" fmla="*/ 52 h 52"/>
                      <a:gd name="T2" fmla="*/ 11 w 55"/>
                      <a:gd name="T3" fmla="*/ 49 h 52"/>
                      <a:gd name="T4" fmla="*/ 15 w 55"/>
                      <a:gd name="T5" fmla="*/ 48 h 52"/>
                      <a:gd name="T6" fmla="*/ 18 w 55"/>
                      <a:gd name="T7" fmla="*/ 45 h 52"/>
                      <a:gd name="T8" fmla="*/ 24 w 55"/>
                      <a:gd name="T9" fmla="*/ 40 h 52"/>
                      <a:gd name="T10" fmla="*/ 27 w 55"/>
                      <a:gd name="T11" fmla="*/ 39 h 52"/>
                      <a:gd name="T12" fmla="*/ 30 w 55"/>
                      <a:gd name="T13" fmla="*/ 34 h 52"/>
                      <a:gd name="T14" fmla="*/ 45 w 55"/>
                      <a:gd name="T15" fmla="*/ 19 h 52"/>
                      <a:gd name="T16" fmla="*/ 53 w 55"/>
                      <a:gd name="T17" fmla="*/ 5 h 52"/>
                      <a:gd name="T18" fmla="*/ 55 w 55"/>
                      <a:gd name="T19"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2">
                        <a:moveTo>
                          <a:pt x="0" y="52"/>
                        </a:moveTo>
                        <a:cubicBezTo>
                          <a:pt x="3" y="51"/>
                          <a:pt x="7" y="50"/>
                          <a:pt x="11" y="49"/>
                        </a:cubicBezTo>
                        <a:cubicBezTo>
                          <a:pt x="12" y="49"/>
                          <a:pt x="13" y="48"/>
                          <a:pt x="15" y="48"/>
                        </a:cubicBezTo>
                        <a:cubicBezTo>
                          <a:pt x="16" y="47"/>
                          <a:pt x="17" y="46"/>
                          <a:pt x="18" y="45"/>
                        </a:cubicBezTo>
                        <a:cubicBezTo>
                          <a:pt x="20" y="43"/>
                          <a:pt x="22" y="42"/>
                          <a:pt x="24" y="40"/>
                        </a:cubicBezTo>
                        <a:cubicBezTo>
                          <a:pt x="25" y="40"/>
                          <a:pt x="26" y="40"/>
                          <a:pt x="27" y="39"/>
                        </a:cubicBezTo>
                        <a:cubicBezTo>
                          <a:pt x="28" y="38"/>
                          <a:pt x="29" y="36"/>
                          <a:pt x="30" y="34"/>
                        </a:cubicBezTo>
                        <a:cubicBezTo>
                          <a:pt x="33" y="28"/>
                          <a:pt x="40" y="25"/>
                          <a:pt x="45" y="19"/>
                        </a:cubicBezTo>
                        <a:cubicBezTo>
                          <a:pt x="49" y="16"/>
                          <a:pt x="52" y="10"/>
                          <a:pt x="53" y="5"/>
                        </a:cubicBezTo>
                        <a:cubicBezTo>
                          <a:pt x="54" y="3"/>
                          <a:pt x="54" y="2"/>
                          <a:pt x="55"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1" name="Freeform 15">
                    <a:extLst>
                      <a:ext uri="{FF2B5EF4-FFF2-40B4-BE49-F238E27FC236}">
                        <a16:creationId xmlns:a16="http://schemas.microsoft.com/office/drawing/2014/main" id="{FA0C817F-6AA8-4588-8B59-C4C068D0CDF5}"/>
                      </a:ext>
                    </a:extLst>
                  </p:cNvPr>
                  <p:cNvSpPr>
                    <a:spLocks/>
                  </p:cNvSpPr>
                  <p:nvPr/>
                </p:nvSpPr>
                <p:spPr bwMode="auto">
                  <a:xfrm>
                    <a:off x="3901214" y="3086583"/>
                    <a:ext cx="1122510" cy="328196"/>
                  </a:xfrm>
                  <a:custGeom>
                    <a:avLst/>
                    <a:gdLst>
                      <a:gd name="T0" fmla="*/ 0 w 259"/>
                      <a:gd name="T1" fmla="*/ 60 h 74"/>
                      <a:gd name="T2" fmla="*/ 16 w 259"/>
                      <a:gd name="T3" fmla="*/ 60 h 74"/>
                      <a:gd name="T4" fmla="*/ 23 w 259"/>
                      <a:gd name="T5" fmla="*/ 70 h 74"/>
                      <a:gd name="T6" fmla="*/ 26 w 259"/>
                      <a:gd name="T7" fmla="*/ 71 h 74"/>
                      <a:gd name="T8" fmla="*/ 87 w 259"/>
                      <a:gd name="T9" fmla="*/ 67 h 74"/>
                      <a:gd name="T10" fmla="*/ 107 w 259"/>
                      <a:gd name="T11" fmla="*/ 63 h 74"/>
                      <a:gd name="T12" fmla="*/ 122 w 259"/>
                      <a:gd name="T13" fmla="*/ 54 h 74"/>
                      <a:gd name="T14" fmla="*/ 163 w 259"/>
                      <a:gd name="T15" fmla="*/ 36 h 74"/>
                      <a:gd name="T16" fmla="*/ 173 w 259"/>
                      <a:gd name="T17" fmla="*/ 32 h 74"/>
                      <a:gd name="T18" fmla="*/ 183 w 259"/>
                      <a:gd name="T19" fmla="*/ 24 h 74"/>
                      <a:gd name="T20" fmla="*/ 191 w 259"/>
                      <a:gd name="T21" fmla="*/ 21 h 74"/>
                      <a:gd name="T22" fmla="*/ 239 w 259"/>
                      <a:gd name="T23" fmla="*/ 5 h 74"/>
                      <a:gd name="T24" fmla="*/ 259 w 259"/>
                      <a:gd name="T25" fmla="*/ 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9" h="74">
                        <a:moveTo>
                          <a:pt x="0" y="60"/>
                        </a:moveTo>
                        <a:cubicBezTo>
                          <a:pt x="6" y="58"/>
                          <a:pt x="12" y="57"/>
                          <a:pt x="16" y="60"/>
                        </a:cubicBezTo>
                        <a:cubicBezTo>
                          <a:pt x="19" y="63"/>
                          <a:pt x="19" y="68"/>
                          <a:pt x="23" y="70"/>
                        </a:cubicBezTo>
                        <a:cubicBezTo>
                          <a:pt x="24" y="71"/>
                          <a:pt x="25" y="71"/>
                          <a:pt x="26" y="71"/>
                        </a:cubicBezTo>
                        <a:cubicBezTo>
                          <a:pt x="47" y="74"/>
                          <a:pt x="67" y="71"/>
                          <a:pt x="87" y="67"/>
                        </a:cubicBezTo>
                        <a:cubicBezTo>
                          <a:pt x="94" y="66"/>
                          <a:pt x="101" y="65"/>
                          <a:pt x="107" y="63"/>
                        </a:cubicBezTo>
                        <a:cubicBezTo>
                          <a:pt x="112" y="60"/>
                          <a:pt x="117" y="57"/>
                          <a:pt x="122" y="54"/>
                        </a:cubicBezTo>
                        <a:cubicBezTo>
                          <a:pt x="135" y="46"/>
                          <a:pt x="148" y="40"/>
                          <a:pt x="163" y="36"/>
                        </a:cubicBezTo>
                        <a:cubicBezTo>
                          <a:pt x="166" y="35"/>
                          <a:pt x="170" y="34"/>
                          <a:pt x="173" y="32"/>
                        </a:cubicBezTo>
                        <a:cubicBezTo>
                          <a:pt x="177" y="30"/>
                          <a:pt x="179" y="27"/>
                          <a:pt x="183" y="24"/>
                        </a:cubicBezTo>
                        <a:cubicBezTo>
                          <a:pt x="185" y="23"/>
                          <a:pt x="188" y="22"/>
                          <a:pt x="191" y="21"/>
                        </a:cubicBezTo>
                        <a:cubicBezTo>
                          <a:pt x="207" y="15"/>
                          <a:pt x="223" y="10"/>
                          <a:pt x="239" y="5"/>
                        </a:cubicBezTo>
                        <a:cubicBezTo>
                          <a:pt x="246" y="3"/>
                          <a:pt x="252" y="0"/>
                          <a:pt x="259" y="1"/>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2" name="Freeform 16">
                    <a:extLst>
                      <a:ext uri="{FF2B5EF4-FFF2-40B4-BE49-F238E27FC236}">
                        <a16:creationId xmlns:a16="http://schemas.microsoft.com/office/drawing/2014/main" id="{DC042C88-131D-4148-970D-49E98FB0B56C}"/>
                      </a:ext>
                    </a:extLst>
                  </p:cNvPr>
                  <p:cNvSpPr>
                    <a:spLocks/>
                  </p:cNvSpPr>
                  <p:nvPr/>
                </p:nvSpPr>
                <p:spPr bwMode="auto">
                  <a:xfrm>
                    <a:off x="3840488" y="2891520"/>
                    <a:ext cx="1096747" cy="456531"/>
                  </a:xfrm>
                  <a:custGeom>
                    <a:avLst/>
                    <a:gdLst>
                      <a:gd name="T0" fmla="*/ 0 w 253"/>
                      <a:gd name="T1" fmla="*/ 77 h 99"/>
                      <a:gd name="T2" fmla="*/ 58 w 253"/>
                      <a:gd name="T3" fmla="*/ 62 h 99"/>
                      <a:gd name="T4" fmla="*/ 88 w 253"/>
                      <a:gd name="T5" fmla="*/ 51 h 99"/>
                      <a:gd name="T6" fmla="*/ 115 w 253"/>
                      <a:gd name="T7" fmla="*/ 41 h 99"/>
                      <a:gd name="T8" fmla="*/ 130 w 253"/>
                      <a:gd name="T9" fmla="*/ 35 h 99"/>
                      <a:gd name="T10" fmla="*/ 142 w 253"/>
                      <a:gd name="T11" fmla="*/ 28 h 99"/>
                      <a:gd name="T12" fmla="*/ 162 w 253"/>
                      <a:gd name="T13" fmla="*/ 22 h 99"/>
                      <a:gd name="T14" fmla="*/ 210 w 253"/>
                      <a:gd name="T15" fmla="*/ 8 h 99"/>
                      <a:gd name="T16" fmla="*/ 253 w 253"/>
                      <a:gd name="T17" fmla="*/ 1 h 99"/>
                      <a:gd name="T18" fmla="*/ 147 w 253"/>
                      <a:gd name="T19" fmla="*/ 69 h 99"/>
                      <a:gd name="T20" fmla="*/ 126 w 253"/>
                      <a:gd name="T21" fmla="*/ 87 h 99"/>
                      <a:gd name="T22" fmla="*/ 115 w 253"/>
                      <a:gd name="T23" fmla="*/ 94 h 99"/>
                      <a:gd name="T24" fmla="*/ 97 w 253"/>
                      <a:gd name="T25" fmla="*/ 97 h 99"/>
                      <a:gd name="T26" fmla="*/ 20 w 253"/>
                      <a:gd name="T27" fmla="*/ 99 h 99"/>
                      <a:gd name="connsiteX0" fmla="*/ 0 w 10000"/>
                      <a:gd name="connsiteY0" fmla="*/ 7693 h 10403"/>
                      <a:gd name="connsiteX1" fmla="*/ 2292 w 10000"/>
                      <a:gd name="connsiteY1" fmla="*/ 6178 h 10403"/>
                      <a:gd name="connsiteX2" fmla="*/ 3478 w 10000"/>
                      <a:gd name="connsiteY2" fmla="*/ 5067 h 10403"/>
                      <a:gd name="connsiteX3" fmla="*/ 4545 w 10000"/>
                      <a:gd name="connsiteY3" fmla="*/ 4056 h 10403"/>
                      <a:gd name="connsiteX4" fmla="*/ 5138 w 10000"/>
                      <a:gd name="connsiteY4" fmla="*/ 3450 h 10403"/>
                      <a:gd name="connsiteX5" fmla="*/ 5613 w 10000"/>
                      <a:gd name="connsiteY5" fmla="*/ 2743 h 10403"/>
                      <a:gd name="connsiteX6" fmla="*/ 6403 w 10000"/>
                      <a:gd name="connsiteY6" fmla="*/ 2137 h 10403"/>
                      <a:gd name="connsiteX7" fmla="*/ 8300 w 10000"/>
                      <a:gd name="connsiteY7" fmla="*/ 723 h 10403"/>
                      <a:gd name="connsiteX8" fmla="*/ 10000 w 10000"/>
                      <a:gd name="connsiteY8" fmla="*/ 16 h 10403"/>
                      <a:gd name="connsiteX9" fmla="*/ 5810 w 10000"/>
                      <a:gd name="connsiteY9" fmla="*/ 6885 h 10403"/>
                      <a:gd name="connsiteX10" fmla="*/ 4980 w 10000"/>
                      <a:gd name="connsiteY10" fmla="*/ 8703 h 10403"/>
                      <a:gd name="connsiteX11" fmla="*/ 4545 w 10000"/>
                      <a:gd name="connsiteY11" fmla="*/ 9410 h 10403"/>
                      <a:gd name="connsiteX12" fmla="*/ 3834 w 10000"/>
                      <a:gd name="connsiteY12" fmla="*/ 9713 h 10403"/>
                      <a:gd name="connsiteX13" fmla="*/ 726 w 10000"/>
                      <a:gd name="connsiteY13" fmla="*/ 10403 h 10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00" h="10403">
                        <a:moveTo>
                          <a:pt x="0" y="7693"/>
                        </a:moveTo>
                        <a:cubicBezTo>
                          <a:pt x="791" y="7289"/>
                          <a:pt x="1542" y="6784"/>
                          <a:pt x="2292" y="6178"/>
                        </a:cubicBezTo>
                        <a:cubicBezTo>
                          <a:pt x="2688" y="5774"/>
                          <a:pt x="3083" y="5471"/>
                          <a:pt x="3478" y="5067"/>
                        </a:cubicBezTo>
                        <a:cubicBezTo>
                          <a:pt x="3834" y="4763"/>
                          <a:pt x="4190" y="4359"/>
                          <a:pt x="4545" y="4056"/>
                        </a:cubicBezTo>
                        <a:cubicBezTo>
                          <a:pt x="4783" y="3854"/>
                          <a:pt x="4980" y="3652"/>
                          <a:pt x="5138" y="3450"/>
                        </a:cubicBezTo>
                        <a:cubicBezTo>
                          <a:pt x="5296" y="3248"/>
                          <a:pt x="5455" y="2945"/>
                          <a:pt x="5613" y="2743"/>
                        </a:cubicBezTo>
                        <a:cubicBezTo>
                          <a:pt x="5889" y="2440"/>
                          <a:pt x="6126" y="2339"/>
                          <a:pt x="6403" y="2137"/>
                        </a:cubicBezTo>
                        <a:cubicBezTo>
                          <a:pt x="7036" y="1632"/>
                          <a:pt x="7668" y="1228"/>
                          <a:pt x="8300" y="723"/>
                        </a:cubicBezTo>
                        <a:cubicBezTo>
                          <a:pt x="8854" y="319"/>
                          <a:pt x="9447" y="-85"/>
                          <a:pt x="10000" y="16"/>
                        </a:cubicBezTo>
                        <a:cubicBezTo>
                          <a:pt x="8458" y="1632"/>
                          <a:pt x="7036" y="3955"/>
                          <a:pt x="5810" y="6885"/>
                        </a:cubicBezTo>
                        <a:cubicBezTo>
                          <a:pt x="5534" y="7491"/>
                          <a:pt x="5257" y="8198"/>
                          <a:pt x="4980" y="8703"/>
                        </a:cubicBezTo>
                        <a:cubicBezTo>
                          <a:pt x="4862" y="9006"/>
                          <a:pt x="4704" y="9309"/>
                          <a:pt x="4545" y="9410"/>
                        </a:cubicBezTo>
                        <a:cubicBezTo>
                          <a:pt x="4308" y="9612"/>
                          <a:pt x="4071" y="9612"/>
                          <a:pt x="3834" y="9713"/>
                        </a:cubicBezTo>
                        <a:cubicBezTo>
                          <a:pt x="2806" y="9814"/>
                          <a:pt x="1753" y="10302"/>
                          <a:pt x="726" y="1040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3" name="Freeform 17">
                    <a:extLst>
                      <a:ext uri="{FF2B5EF4-FFF2-40B4-BE49-F238E27FC236}">
                        <a16:creationId xmlns:a16="http://schemas.microsoft.com/office/drawing/2014/main" id="{B355B64C-41A1-4E7A-9AC7-FCFE1FB013D0}"/>
                      </a:ext>
                    </a:extLst>
                  </p:cNvPr>
                  <p:cNvSpPr>
                    <a:spLocks/>
                  </p:cNvSpPr>
                  <p:nvPr/>
                </p:nvSpPr>
                <p:spPr bwMode="auto">
                  <a:xfrm>
                    <a:off x="4928034" y="2707751"/>
                    <a:ext cx="728711" cy="185665"/>
                  </a:xfrm>
                  <a:custGeom>
                    <a:avLst/>
                    <a:gdLst>
                      <a:gd name="T0" fmla="*/ 0 w 168"/>
                      <a:gd name="T1" fmla="*/ 42 h 42"/>
                      <a:gd name="T2" fmla="*/ 58 w 168"/>
                      <a:gd name="T3" fmla="*/ 23 h 42"/>
                      <a:gd name="T4" fmla="*/ 70 w 168"/>
                      <a:gd name="T5" fmla="*/ 17 h 42"/>
                      <a:gd name="T6" fmla="*/ 135 w 168"/>
                      <a:gd name="T7" fmla="*/ 0 h 42"/>
                      <a:gd name="T8" fmla="*/ 140 w 168"/>
                      <a:gd name="T9" fmla="*/ 0 h 42"/>
                      <a:gd name="T10" fmla="*/ 144 w 168"/>
                      <a:gd name="T11" fmla="*/ 1 h 42"/>
                      <a:gd name="T12" fmla="*/ 151 w 168"/>
                      <a:gd name="T13" fmla="*/ 0 h 42"/>
                      <a:gd name="T14" fmla="*/ 161 w 168"/>
                      <a:gd name="T15" fmla="*/ 6 h 42"/>
                      <a:gd name="T16" fmla="*/ 168 w 168"/>
                      <a:gd name="T17" fmla="*/ 13 h 42"/>
                      <a:gd name="T18" fmla="*/ 159 w 168"/>
                      <a:gd name="T19" fmla="*/ 18 h 42"/>
                      <a:gd name="T20" fmla="*/ 153 w 168"/>
                      <a:gd name="T21" fmla="*/ 10 h 42"/>
                      <a:gd name="T22" fmla="*/ 157 w 168"/>
                      <a:gd name="T23" fmla="*/ 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8" h="42">
                        <a:moveTo>
                          <a:pt x="0" y="42"/>
                        </a:moveTo>
                        <a:cubicBezTo>
                          <a:pt x="17" y="38"/>
                          <a:pt x="42" y="30"/>
                          <a:pt x="58" y="23"/>
                        </a:cubicBezTo>
                        <a:cubicBezTo>
                          <a:pt x="62" y="21"/>
                          <a:pt x="66" y="19"/>
                          <a:pt x="70" y="17"/>
                        </a:cubicBezTo>
                        <a:cubicBezTo>
                          <a:pt x="90" y="8"/>
                          <a:pt x="113" y="4"/>
                          <a:pt x="135" y="0"/>
                        </a:cubicBezTo>
                        <a:cubicBezTo>
                          <a:pt x="137" y="0"/>
                          <a:pt x="139" y="0"/>
                          <a:pt x="140" y="0"/>
                        </a:cubicBezTo>
                        <a:cubicBezTo>
                          <a:pt x="142" y="0"/>
                          <a:pt x="143" y="1"/>
                          <a:pt x="144" y="1"/>
                        </a:cubicBezTo>
                        <a:cubicBezTo>
                          <a:pt x="146" y="1"/>
                          <a:pt x="149" y="0"/>
                          <a:pt x="151" y="0"/>
                        </a:cubicBezTo>
                        <a:cubicBezTo>
                          <a:pt x="155" y="0"/>
                          <a:pt x="158" y="3"/>
                          <a:pt x="161" y="6"/>
                        </a:cubicBezTo>
                        <a:cubicBezTo>
                          <a:pt x="163" y="8"/>
                          <a:pt x="166" y="10"/>
                          <a:pt x="168" y="13"/>
                        </a:cubicBezTo>
                        <a:cubicBezTo>
                          <a:pt x="166" y="14"/>
                          <a:pt x="161" y="17"/>
                          <a:pt x="159" y="18"/>
                        </a:cubicBezTo>
                        <a:cubicBezTo>
                          <a:pt x="157" y="19"/>
                          <a:pt x="154" y="11"/>
                          <a:pt x="153" y="10"/>
                        </a:cubicBezTo>
                        <a:cubicBezTo>
                          <a:pt x="151" y="7"/>
                          <a:pt x="156" y="6"/>
                          <a:pt x="157" y="4"/>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4" name="Freeform 18">
                    <a:extLst>
                      <a:ext uri="{FF2B5EF4-FFF2-40B4-BE49-F238E27FC236}">
                        <a16:creationId xmlns:a16="http://schemas.microsoft.com/office/drawing/2014/main" id="{CD00AF21-D627-4AED-902A-962DFDA7BE05}"/>
                      </a:ext>
                    </a:extLst>
                  </p:cNvPr>
                  <p:cNvSpPr>
                    <a:spLocks/>
                  </p:cNvSpPr>
                  <p:nvPr/>
                </p:nvSpPr>
                <p:spPr bwMode="auto">
                  <a:xfrm>
                    <a:off x="4944596" y="2769639"/>
                    <a:ext cx="872245" cy="331947"/>
                  </a:xfrm>
                  <a:custGeom>
                    <a:avLst/>
                    <a:gdLst>
                      <a:gd name="T0" fmla="*/ 0 w 201"/>
                      <a:gd name="T1" fmla="*/ 28 h 75"/>
                      <a:gd name="T2" fmla="*/ 51 w 201"/>
                      <a:gd name="T3" fmla="*/ 24 h 75"/>
                      <a:gd name="T4" fmla="*/ 69 w 201"/>
                      <a:gd name="T5" fmla="*/ 22 h 75"/>
                      <a:gd name="T6" fmla="*/ 87 w 201"/>
                      <a:gd name="T7" fmla="*/ 23 h 75"/>
                      <a:gd name="T8" fmla="*/ 121 w 201"/>
                      <a:gd name="T9" fmla="*/ 22 h 75"/>
                      <a:gd name="T10" fmla="*/ 158 w 201"/>
                      <a:gd name="T11" fmla="*/ 25 h 75"/>
                      <a:gd name="T12" fmla="*/ 156 w 201"/>
                      <a:gd name="T13" fmla="*/ 19 h 75"/>
                      <a:gd name="T14" fmla="*/ 155 w 201"/>
                      <a:gd name="T15" fmla="*/ 17 h 75"/>
                      <a:gd name="T16" fmla="*/ 156 w 201"/>
                      <a:gd name="T17" fmla="*/ 14 h 75"/>
                      <a:gd name="T18" fmla="*/ 164 w 201"/>
                      <a:gd name="T19" fmla="*/ 9 h 75"/>
                      <a:gd name="T20" fmla="*/ 169 w 201"/>
                      <a:gd name="T21" fmla="*/ 0 h 75"/>
                      <a:gd name="T22" fmla="*/ 197 w 201"/>
                      <a:gd name="T23" fmla="*/ 2 h 75"/>
                      <a:gd name="T24" fmla="*/ 201 w 201"/>
                      <a:gd name="T25" fmla="*/ 4 h 75"/>
                      <a:gd name="T26" fmla="*/ 201 w 201"/>
                      <a:gd name="T27" fmla="*/ 8 h 75"/>
                      <a:gd name="T28" fmla="*/ 199 w 201"/>
                      <a:gd name="T29" fmla="*/ 26 h 75"/>
                      <a:gd name="T30" fmla="*/ 176 w 201"/>
                      <a:gd name="T31" fmla="*/ 28 h 75"/>
                      <a:gd name="T32" fmla="*/ 158 w 201"/>
                      <a:gd name="T33" fmla="*/ 27 h 75"/>
                      <a:gd name="T34" fmla="*/ 144 w 201"/>
                      <a:gd name="T35" fmla="*/ 30 h 75"/>
                      <a:gd name="T36" fmla="*/ 124 w 201"/>
                      <a:gd name="T37" fmla="*/ 36 h 75"/>
                      <a:gd name="T38" fmla="*/ 106 w 201"/>
                      <a:gd name="T39" fmla="*/ 45 h 75"/>
                      <a:gd name="T40" fmla="*/ 91 w 201"/>
                      <a:gd name="T41" fmla="*/ 49 h 75"/>
                      <a:gd name="T42" fmla="*/ 41 w 201"/>
                      <a:gd name="T43" fmla="*/ 63 h 75"/>
                      <a:gd name="T44" fmla="*/ 28 w 201"/>
                      <a:gd name="T45" fmla="*/ 69 h 75"/>
                      <a:gd name="T46" fmla="*/ 16 w 201"/>
                      <a:gd name="T4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1" h="75">
                        <a:moveTo>
                          <a:pt x="0" y="28"/>
                        </a:moveTo>
                        <a:cubicBezTo>
                          <a:pt x="17" y="28"/>
                          <a:pt x="35" y="27"/>
                          <a:pt x="51" y="24"/>
                        </a:cubicBezTo>
                        <a:cubicBezTo>
                          <a:pt x="57" y="23"/>
                          <a:pt x="63" y="22"/>
                          <a:pt x="69" y="22"/>
                        </a:cubicBezTo>
                        <a:cubicBezTo>
                          <a:pt x="75" y="22"/>
                          <a:pt x="81" y="23"/>
                          <a:pt x="87" y="23"/>
                        </a:cubicBezTo>
                        <a:cubicBezTo>
                          <a:pt x="98" y="23"/>
                          <a:pt x="110" y="20"/>
                          <a:pt x="121" y="22"/>
                        </a:cubicBezTo>
                        <a:cubicBezTo>
                          <a:pt x="134" y="23"/>
                          <a:pt x="146" y="28"/>
                          <a:pt x="158" y="25"/>
                        </a:cubicBezTo>
                        <a:cubicBezTo>
                          <a:pt x="159" y="23"/>
                          <a:pt x="158" y="20"/>
                          <a:pt x="156" y="19"/>
                        </a:cubicBezTo>
                        <a:cubicBezTo>
                          <a:pt x="155" y="18"/>
                          <a:pt x="155" y="18"/>
                          <a:pt x="155" y="17"/>
                        </a:cubicBezTo>
                        <a:cubicBezTo>
                          <a:pt x="154" y="16"/>
                          <a:pt x="155" y="15"/>
                          <a:pt x="156" y="14"/>
                        </a:cubicBezTo>
                        <a:cubicBezTo>
                          <a:pt x="159" y="12"/>
                          <a:pt x="162" y="11"/>
                          <a:pt x="164" y="9"/>
                        </a:cubicBezTo>
                        <a:cubicBezTo>
                          <a:pt x="167" y="6"/>
                          <a:pt x="169" y="3"/>
                          <a:pt x="169" y="0"/>
                        </a:cubicBezTo>
                        <a:cubicBezTo>
                          <a:pt x="178" y="0"/>
                          <a:pt x="188" y="1"/>
                          <a:pt x="197" y="2"/>
                        </a:cubicBezTo>
                        <a:cubicBezTo>
                          <a:pt x="198" y="3"/>
                          <a:pt x="200" y="3"/>
                          <a:pt x="201" y="4"/>
                        </a:cubicBezTo>
                        <a:cubicBezTo>
                          <a:pt x="201" y="5"/>
                          <a:pt x="201" y="7"/>
                          <a:pt x="201" y="8"/>
                        </a:cubicBezTo>
                        <a:cubicBezTo>
                          <a:pt x="200" y="14"/>
                          <a:pt x="199" y="20"/>
                          <a:pt x="199" y="26"/>
                        </a:cubicBezTo>
                        <a:cubicBezTo>
                          <a:pt x="191" y="28"/>
                          <a:pt x="184" y="29"/>
                          <a:pt x="176" y="28"/>
                        </a:cubicBezTo>
                        <a:cubicBezTo>
                          <a:pt x="170" y="28"/>
                          <a:pt x="164" y="27"/>
                          <a:pt x="158" y="27"/>
                        </a:cubicBezTo>
                        <a:cubicBezTo>
                          <a:pt x="154" y="27"/>
                          <a:pt x="149" y="29"/>
                          <a:pt x="144" y="30"/>
                        </a:cubicBezTo>
                        <a:cubicBezTo>
                          <a:pt x="137" y="31"/>
                          <a:pt x="130" y="33"/>
                          <a:pt x="124" y="36"/>
                        </a:cubicBezTo>
                        <a:cubicBezTo>
                          <a:pt x="118" y="38"/>
                          <a:pt x="112" y="43"/>
                          <a:pt x="106" y="45"/>
                        </a:cubicBezTo>
                        <a:cubicBezTo>
                          <a:pt x="101" y="47"/>
                          <a:pt x="96" y="48"/>
                          <a:pt x="91" y="49"/>
                        </a:cubicBezTo>
                        <a:cubicBezTo>
                          <a:pt x="74" y="53"/>
                          <a:pt x="57" y="57"/>
                          <a:pt x="41" y="63"/>
                        </a:cubicBezTo>
                        <a:cubicBezTo>
                          <a:pt x="36" y="64"/>
                          <a:pt x="32" y="66"/>
                          <a:pt x="28" y="69"/>
                        </a:cubicBezTo>
                        <a:cubicBezTo>
                          <a:pt x="24" y="71"/>
                          <a:pt x="20" y="75"/>
                          <a:pt x="16" y="7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5" name="Freeform 19">
                    <a:extLst>
                      <a:ext uri="{FF2B5EF4-FFF2-40B4-BE49-F238E27FC236}">
                        <a16:creationId xmlns:a16="http://schemas.microsoft.com/office/drawing/2014/main" id="{78E3BCA0-D72B-4C94-B3B4-9D5B1C394558}"/>
                      </a:ext>
                    </a:extLst>
                  </p:cNvPr>
                  <p:cNvSpPr>
                    <a:spLocks/>
                  </p:cNvSpPr>
                  <p:nvPr/>
                </p:nvSpPr>
                <p:spPr bwMode="auto">
                  <a:xfrm>
                    <a:off x="5678828" y="2769639"/>
                    <a:ext cx="38644" cy="114400"/>
                  </a:xfrm>
                  <a:custGeom>
                    <a:avLst/>
                    <a:gdLst>
                      <a:gd name="T0" fmla="*/ 8 w 9"/>
                      <a:gd name="T1" fmla="*/ 0 h 26"/>
                      <a:gd name="T2" fmla="*/ 7 w 9"/>
                      <a:gd name="T3" fmla="*/ 17 h 26"/>
                      <a:gd name="T4" fmla="*/ 0 w 9"/>
                      <a:gd name="T5" fmla="*/ 26 h 26"/>
                    </a:gdLst>
                    <a:ahLst/>
                    <a:cxnLst>
                      <a:cxn ang="0">
                        <a:pos x="T0" y="T1"/>
                      </a:cxn>
                      <a:cxn ang="0">
                        <a:pos x="T2" y="T3"/>
                      </a:cxn>
                      <a:cxn ang="0">
                        <a:pos x="T4" y="T5"/>
                      </a:cxn>
                    </a:cxnLst>
                    <a:rect l="0" t="0" r="r" b="b"/>
                    <a:pathLst>
                      <a:path w="9" h="26">
                        <a:moveTo>
                          <a:pt x="8" y="0"/>
                        </a:moveTo>
                        <a:cubicBezTo>
                          <a:pt x="8" y="4"/>
                          <a:pt x="9" y="13"/>
                          <a:pt x="7" y="17"/>
                        </a:cubicBezTo>
                        <a:cubicBezTo>
                          <a:pt x="5" y="19"/>
                          <a:pt x="1" y="24"/>
                          <a:pt x="0" y="26"/>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6" name="Freeform 20">
                    <a:extLst>
                      <a:ext uri="{FF2B5EF4-FFF2-40B4-BE49-F238E27FC236}">
                        <a16:creationId xmlns:a16="http://schemas.microsoft.com/office/drawing/2014/main" id="{BAB90B8A-FB07-4EAF-94A5-32EDAE6BAA20}"/>
                      </a:ext>
                    </a:extLst>
                  </p:cNvPr>
                  <p:cNvSpPr>
                    <a:spLocks/>
                  </p:cNvSpPr>
                  <p:nvPr/>
                </p:nvSpPr>
                <p:spPr bwMode="auto">
                  <a:xfrm>
                    <a:off x="5813161" y="2362676"/>
                    <a:ext cx="892487" cy="525114"/>
                  </a:xfrm>
                  <a:custGeom>
                    <a:avLst/>
                    <a:gdLst>
                      <a:gd name="T0" fmla="*/ 0 w 206"/>
                      <a:gd name="T1" fmla="*/ 116 h 119"/>
                      <a:gd name="T2" fmla="*/ 16 w 206"/>
                      <a:gd name="T3" fmla="*/ 115 h 119"/>
                      <a:gd name="T4" fmla="*/ 31 w 206"/>
                      <a:gd name="T5" fmla="*/ 107 h 119"/>
                      <a:gd name="T6" fmla="*/ 44 w 206"/>
                      <a:gd name="T7" fmla="*/ 107 h 119"/>
                      <a:gd name="T8" fmla="*/ 52 w 206"/>
                      <a:gd name="T9" fmla="*/ 107 h 119"/>
                      <a:gd name="T10" fmla="*/ 54 w 206"/>
                      <a:gd name="T11" fmla="*/ 104 h 119"/>
                      <a:gd name="T12" fmla="*/ 75 w 206"/>
                      <a:gd name="T13" fmla="*/ 96 h 119"/>
                      <a:gd name="T14" fmla="*/ 82 w 206"/>
                      <a:gd name="T15" fmla="*/ 97 h 119"/>
                      <a:gd name="T16" fmla="*/ 88 w 206"/>
                      <a:gd name="T17" fmla="*/ 95 h 119"/>
                      <a:gd name="T18" fmla="*/ 89 w 206"/>
                      <a:gd name="T19" fmla="*/ 89 h 119"/>
                      <a:gd name="T20" fmla="*/ 89 w 206"/>
                      <a:gd name="T21" fmla="*/ 73 h 119"/>
                      <a:gd name="T22" fmla="*/ 90 w 206"/>
                      <a:gd name="T23" fmla="*/ 70 h 119"/>
                      <a:gd name="T24" fmla="*/ 99 w 206"/>
                      <a:gd name="T25" fmla="*/ 69 h 119"/>
                      <a:gd name="T26" fmla="*/ 114 w 206"/>
                      <a:gd name="T27" fmla="*/ 55 h 119"/>
                      <a:gd name="T28" fmla="*/ 111 w 206"/>
                      <a:gd name="T29" fmla="*/ 47 h 119"/>
                      <a:gd name="T30" fmla="*/ 108 w 206"/>
                      <a:gd name="T31" fmla="*/ 45 h 119"/>
                      <a:gd name="T32" fmla="*/ 111 w 206"/>
                      <a:gd name="T33" fmla="*/ 35 h 119"/>
                      <a:gd name="T34" fmla="*/ 121 w 206"/>
                      <a:gd name="T35" fmla="*/ 30 h 119"/>
                      <a:gd name="T36" fmla="*/ 131 w 206"/>
                      <a:gd name="T37" fmla="*/ 17 h 119"/>
                      <a:gd name="T38" fmla="*/ 145 w 206"/>
                      <a:gd name="T39" fmla="*/ 11 h 119"/>
                      <a:gd name="T40" fmla="*/ 164 w 206"/>
                      <a:gd name="T41" fmla="*/ 5 h 119"/>
                      <a:gd name="T42" fmla="*/ 189 w 206"/>
                      <a:gd name="T43" fmla="*/ 0 h 119"/>
                      <a:gd name="T44" fmla="*/ 206 w 206"/>
                      <a:gd name="T45" fmla="*/ 5 h 119"/>
                      <a:gd name="T46" fmla="*/ 183 w 206"/>
                      <a:gd name="T47"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6" h="119">
                        <a:moveTo>
                          <a:pt x="0" y="116"/>
                        </a:moveTo>
                        <a:cubicBezTo>
                          <a:pt x="5" y="119"/>
                          <a:pt x="11" y="117"/>
                          <a:pt x="16" y="115"/>
                        </a:cubicBezTo>
                        <a:cubicBezTo>
                          <a:pt x="21" y="112"/>
                          <a:pt x="25" y="109"/>
                          <a:pt x="31" y="107"/>
                        </a:cubicBezTo>
                        <a:cubicBezTo>
                          <a:pt x="35" y="106"/>
                          <a:pt x="40" y="106"/>
                          <a:pt x="44" y="107"/>
                        </a:cubicBezTo>
                        <a:cubicBezTo>
                          <a:pt x="47" y="107"/>
                          <a:pt x="50" y="108"/>
                          <a:pt x="52" y="107"/>
                        </a:cubicBezTo>
                        <a:cubicBezTo>
                          <a:pt x="53" y="106"/>
                          <a:pt x="54" y="105"/>
                          <a:pt x="54" y="104"/>
                        </a:cubicBezTo>
                        <a:cubicBezTo>
                          <a:pt x="59" y="97"/>
                          <a:pt x="68" y="94"/>
                          <a:pt x="75" y="96"/>
                        </a:cubicBezTo>
                        <a:cubicBezTo>
                          <a:pt x="77" y="96"/>
                          <a:pt x="80" y="97"/>
                          <a:pt x="82" y="97"/>
                        </a:cubicBezTo>
                        <a:cubicBezTo>
                          <a:pt x="84" y="98"/>
                          <a:pt x="87" y="97"/>
                          <a:pt x="88" y="95"/>
                        </a:cubicBezTo>
                        <a:cubicBezTo>
                          <a:pt x="89" y="93"/>
                          <a:pt x="89" y="91"/>
                          <a:pt x="89" y="89"/>
                        </a:cubicBezTo>
                        <a:cubicBezTo>
                          <a:pt x="88" y="84"/>
                          <a:pt x="88" y="78"/>
                          <a:pt x="89" y="73"/>
                        </a:cubicBezTo>
                        <a:cubicBezTo>
                          <a:pt x="89" y="72"/>
                          <a:pt x="89" y="71"/>
                          <a:pt x="90" y="70"/>
                        </a:cubicBezTo>
                        <a:cubicBezTo>
                          <a:pt x="92" y="67"/>
                          <a:pt x="96" y="68"/>
                          <a:pt x="99" y="69"/>
                        </a:cubicBezTo>
                        <a:cubicBezTo>
                          <a:pt x="106" y="69"/>
                          <a:pt x="114" y="62"/>
                          <a:pt x="114" y="55"/>
                        </a:cubicBezTo>
                        <a:cubicBezTo>
                          <a:pt x="114" y="52"/>
                          <a:pt x="113" y="49"/>
                          <a:pt x="111" y="47"/>
                        </a:cubicBezTo>
                        <a:cubicBezTo>
                          <a:pt x="110" y="46"/>
                          <a:pt x="109" y="46"/>
                          <a:pt x="108" y="45"/>
                        </a:cubicBezTo>
                        <a:cubicBezTo>
                          <a:pt x="105" y="42"/>
                          <a:pt x="108" y="37"/>
                          <a:pt x="111" y="35"/>
                        </a:cubicBezTo>
                        <a:cubicBezTo>
                          <a:pt x="114" y="33"/>
                          <a:pt x="118" y="32"/>
                          <a:pt x="121" y="30"/>
                        </a:cubicBezTo>
                        <a:cubicBezTo>
                          <a:pt x="125" y="27"/>
                          <a:pt x="127" y="21"/>
                          <a:pt x="131" y="17"/>
                        </a:cubicBezTo>
                        <a:cubicBezTo>
                          <a:pt x="135" y="14"/>
                          <a:pt x="140" y="12"/>
                          <a:pt x="145" y="11"/>
                        </a:cubicBezTo>
                        <a:cubicBezTo>
                          <a:pt x="151" y="9"/>
                          <a:pt x="158" y="7"/>
                          <a:pt x="164" y="5"/>
                        </a:cubicBezTo>
                        <a:cubicBezTo>
                          <a:pt x="172" y="3"/>
                          <a:pt x="180" y="0"/>
                          <a:pt x="189" y="0"/>
                        </a:cubicBezTo>
                        <a:cubicBezTo>
                          <a:pt x="195" y="0"/>
                          <a:pt x="202" y="1"/>
                          <a:pt x="206" y="5"/>
                        </a:cubicBezTo>
                        <a:cubicBezTo>
                          <a:pt x="199" y="9"/>
                          <a:pt x="188" y="5"/>
                          <a:pt x="183"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7" name="Freeform 21">
                    <a:extLst>
                      <a:ext uri="{FF2B5EF4-FFF2-40B4-BE49-F238E27FC236}">
                        <a16:creationId xmlns:a16="http://schemas.microsoft.com/office/drawing/2014/main" id="{3BE42E30-0030-45CB-91C4-D0917583A972}"/>
                      </a:ext>
                    </a:extLst>
                  </p:cNvPr>
                  <p:cNvSpPr>
                    <a:spLocks/>
                  </p:cNvSpPr>
                  <p:nvPr/>
                </p:nvSpPr>
                <p:spPr bwMode="auto">
                  <a:xfrm>
                    <a:off x="6462744" y="2375803"/>
                    <a:ext cx="82808" cy="61888"/>
                  </a:xfrm>
                  <a:custGeom>
                    <a:avLst/>
                    <a:gdLst>
                      <a:gd name="T0" fmla="*/ 19 w 19"/>
                      <a:gd name="T1" fmla="*/ 0 h 14"/>
                      <a:gd name="T2" fmla="*/ 16 w 19"/>
                      <a:gd name="T3" fmla="*/ 3 h 14"/>
                      <a:gd name="T4" fmla="*/ 15 w 19"/>
                      <a:gd name="T5" fmla="*/ 9 h 14"/>
                      <a:gd name="T6" fmla="*/ 8 w 19"/>
                      <a:gd name="T7" fmla="*/ 13 h 14"/>
                      <a:gd name="T8" fmla="*/ 2 w 19"/>
                      <a:gd name="T9" fmla="*/ 14 h 14"/>
                      <a:gd name="T10" fmla="*/ 0 w 19"/>
                      <a:gd name="T11" fmla="*/ 14 h 14"/>
                      <a:gd name="T12" fmla="*/ 0 w 19"/>
                      <a:gd name="T13" fmla="*/ 12 h 14"/>
                      <a:gd name="T14" fmla="*/ 0 w 19"/>
                      <a:gd name="T15" fmla="*/ 6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4">
                        <a:moveTo>
                          <a:pt x="19" y="0"/>
                        </a:moveTo>
                        <a:cubicBezTo>
                          <a:pt x="17" y="0"/>
                          <a:pt x="16" y="2"/>
                          <a:pt x="16" y="3"/>
                        </a:cubicBezTo>
                        <a:cubicBezTo>
                          <a:pt x="16" y="5"/>
                          <a:pt x="16" y="7"/>
                          <a:pt x="15" y="9"/>
                        </a:cubicBezTo>
                        <a:cubicBezTo>
                          <a:pt x="14" y="11"/>
                          <a:pt x="11" y="12"/>
                          <a:pt x="8" y="13"/>
                        </a:cubicBezTo>
                        <a:cubicBezTo>
                          <a:pt x="6" y="13"/>
                          <a:pt x="4" y="14"/>
                          <a:pt x="2" y="14"/>
                        </a:cubicBezTo>
                        <a:cubicBezTo>
                          <a:pt x="1" y="14"/>
                          <a:pt x="0" y="14"/>
                          <a:pt x="0" y="14"/>
                        </a:cubicBezTo>
                        <a:cubicBezTo>
                          <a:pt x="0" y="13"/>
                          <a:pt x="0" y="13"/>
                          <a:pt x="0" y="12"/>
                        </a:cubicBezTo>
                        <a:cubicBezTo>
                          <a:pt x="0" y="10"/>
                          <a:pt x="0" y="8"/>
                          <a:pt x="0" y="6"/>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8" name="Freeform 22">
                    <a:extLst>
                      <a:ext uri="{FF2B5EF4-FFF2-40B4-BE49-F238E27FC236}">
                        <a16:creationId xmlns:a16="http://schemas.microsoft.com/office/drawing/2014/main" id="{E461A760-6058-40C9-A5E7-9663490B4389}"/>
                      </a:ext>
                    </a:extLst>
                  </p:cNvPr>
                  <p:cNvSpPr>
                    <a:spLocks/>
                  </p:cNvSpPr>
                  <p:nvPr/>
                </p:nvSpPr>
                <p:spPr bwMode="auto">
                  <a:xfrm>
                    <a:off x="6280567" y="2392682"/>
                    <a:ext cx="412200" cy="315068"/>
                  </a:xfrm>
                  <a:custGeom>
                    <a:avLst/>
                    <a:gdLst>
                      <a:gd name="T0" fmla="*/ 39 w 95"/>
                      <a:gd name="T1" fmla="*/ 12 h 71"/>
                      <a:gd name="T2" fmla="*/ 29 w 95"/>
                      <a:gd name="T3" fmla="*/ 18 h 71"/>
                      <a:gd name="T4" fmla="*/ 23 w 95"/>
                      <a:gd name="T5" fmla="*/ 19 h 71"/>
                      <a:gd name="T6" fmla="*/ 17 w 95"/>
                      <a:gd name="T7" fmla="*/ 29 h 71"/>
                      <a:gd name="T8" fmla="*/ 15 w 95"/>
                      <a:gd name="T9" fmla="*/ 41 h 71"/>
                      <a:gd name="T10" fmla="*/ 12 w 95"/>
                      <a:gd name="T11" fmla="*/ 49 h 71"/>
                      <a:gd name="T12" fmla="*/ 11 w 95"/>
                      <a:gd name="T13" fmla="*/ 54 h 71"/>
                      <a:gd name="T14" fmla="*/ 7 w 95"/>
                      <a:gd name="T15" fmla="*/ 57 h 71"/>
                      <a:gd name="T16" fmla="*/ 0 w 95"/>
                      <a:gd name="T17" fmla="*/ 71 h 71"/>
                      <a:gd name="T18" fmla="*/ 5 w 95"/>
                      <a:gd name="T19" fmla="*/ 67 h 71"/>
                      <a:gd name="T20" fmla="*/ 13 w 95"/>
                      <a:gd name="T21" fmla="*/ 66 h 71"/>
                      <a:gd name="T22" fmla="*/ 16 w 95"/>
                      <a:gd name="T23" fmla="*/ 63 h 71"/>
                      <a:gd name="T24" fmla="*/ 20 w 95"/>
                      <a:gd name="T25" fmla="*/ 61 h 71"/>
                      <a:gd name="T26" fmla="*/ 43 w 95"/>
                      <a:gd name="T27" fmla="*/ 52 h 71"/>
                      <a:gd name="T28" fmla="*/ 53 w 95"/>
                      <a:gd name="T29" fmla="*/ 42 h 71"/>
                      <a:gd name="T30" fmla="*/ 55 w 95"/>
                      <a:gd name="T31" fmla="*/ 35 h 71"/>
                      <a:gd name="T32" fmla="*/ 80 w 95"/>
                      <a:gd name="T33" fmla="*/ 5 h 71"/>
                      <a:gd name="T34" fmla="*/ 95 w 95"/>
                      <a:gd name="T35"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5" h="71">
                        <a:moveTo>
                          <a:pt x="39" y="12"/>
                        </a:moveTo>
                        <a:cubicBezTo>
                          <a:pt x="36" y="15"/>
                          <a:pt x="33" y="17"/>
                          <a:pt x="29" y="18"/>
                        </a:cubicBezTo>
                        <a:cubicBezTo>
                          <a:pt x="27" y="19"/>
                          <a:pt x="25" y="19"/>
                          <a:pt x="23" y="19"/>
                        </a:cubicBezTo>
                        <a:cubicBezTo>
                          <a:pt x="20" y="21"/>
                          <a:pt x="18" y="25"/>
                          <a:pt x="17" y="29"/>
                        </a:cubicBezTo>
                        <a:cubicBezTo>
                          <a:pt x="17" y="33"/>
                          <a:pt x="17" y="37"/>
                          <a:pt x="15" y="41"/>
                        </a:cubicBezTo>
                        <a:cubicBezTo>
                          <a:pt x="14" y="44"/>
                          <a:pt x="13" y="46"/>
                          <a:pt x="12" y="49"/>
                        </a:cubicBezTo>
                        <a:cubicBezTo>
                          <a:pt x="12" y="51"/>
                          <a:pt x="11" y="52"/>
                          <a:pt x="11" y="54"/>
                        </a:cubicBezTo>
                        <a:cubicBezTo>
                          <a:pt x="10" y="55"/>
                          <a:pt x="9" y="56"/>
                          <a:pt x="7" y="57"/>
                        </a:cubicBezTo>
                        <a:cubicBezTo>
                          <a:pt x="3" y="60"/>
                          <a:pt x="0" y="65"/>
                          <a:pt x="0" y="71"/>
                        </a:cubicBezTo>
                        <a:cubicBezTo>
                          <a:pt x="0" y="68"/>
                          <a:pt x="3" y="67"/>
                          <a:pt x="5" y="67"/>
                        </a:cubicBezTo>
                        <a:cubicBezTo>
                          <a:pt x="8" y="67"/>
                          <a:pt x="11" y="67"/>
                          <a:pt x="13" y="66"/>
                        </a:cubicBezTo>
                        <a:cubicBezTo>
                          <a:pt x="14" y="65"/>
                          <a:pt x="15" y="64"/>
                          <a:pt x="16" y="63"/>
                        </a:cubicBezTo>
                        <a:cubicBezTo>
                          <a:pt x="17" y="62"/>
                          <a:pt x="19" y="61"/>
                          <a:pt x="20" y="61"/>
                        </a:cubicBezTo>
                        <a:cubicBezTo>
                          <a:pt x="28" y="60"/>
                          <a:pt x="36" y="57"/>
                          <a:pt x="43" y="52"/>
                        </a:cubicBezTo>
                        <a:cubicBezTo>
                          <a:pt x="47" y="50"/>
                          <a:pt x="51" y="47"/>
                          <a:pt x="53" y="42"/>
                        </a:cubicBezTo>
                        <a:cubicBezTo>
                          <a:pt x="54" y="40"/>
                          <a:pt x="54" y="37"/>
                          <a:pt x="55" y="35"/>
                        </a:cubicBezTo>
                        <a:cubicBezTo>
                          <a:pt x="57" y="21"/>
                          <a:pt x="67" y="9"/>
                          <a:pt x="80" y="5"/>
                        </a:cubicBezTo>
                        <a:cubicBezTo>
                          <a:pt x="85" y="3"/>
                          <a:pt x="91" y="2"/>
                          <a:pt x="95"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79" name="Freeform 23">
                    <a:extLst>
                      <a:ext uri="{FF2B5EF4-FFF2-40B4-BE49-F238E27FC236}">
                        <a16:creationId xmlns:a16="http://schemas.microsoft.com/office/drawing/2014/main" id="{7D136F4B-0D2E-424A-8FEF-F23DAC874F3D}"/>
                      </a:ext>
                    </a:extLst>
                  </p:cNvPr>
                  <p:cNvSpPr>
                    <a:spLocks/>
                  </p:cNvSpPr>
                  <p:nvPr/>
                </p:nvSpPr>
                <p:spPr bwMode="auto">
                  <a:xfrm>
                    <a:off x="5861006" y="2672118"/>
                    <a:ext cx="480287" cy="283186"/>
                  </a:xfrm>
                  <a:custGeom>
                    <a:avLst/>
                    <a:gdLst>
                      <a:gd name="T0" fmla="*/ 79 w 111"/>
                      <a:gd name="T1" fmla="*/ 0 h 64"/>
                      <a:gd name="T2" fmla="*/ 81 w 111"/>
                      <a:gd name="T3" fmla="*/ 13 h 64"/>
                      <a:gd name="T4" fmla="*/ 85 w 111"/>
                      <a:gd name="T5" fmla="*/ 18 h 64"/>
                      <a:gd name="T6" fmla="*/ 94 w 111"/>
                      <a:gd name="T7" fmla="*/ 18 h 64"/>
                      <a:gd name="T8" fmla="*/ 105 w 111"/>
                      <a:gd name="T9" fmla="*/ 20 h 64"/>
                      <a:gd name="T10" fmla="*/ 110 w 111"/>
                      <a:gd name="T11" fmla="*/ 30 h 64"/>
                      <a:gd name="T12" fmla="*/ 104 w 111"/>
                      <a:gd name="T13" fmla="*/ 37 h 64"/>
                      <a:gd name="T14" fmla="*/ 100 w 111"/>
                      <a:gd name="T15" fmla="*/ 39 h 64"/>
                      <a:gd name="T16" fmla="*/ 91 w 111"/>
                      <a:gd name="T17" fmla="*/ 37 h 64"/>
                      <a:gd name="T18" fmla="*/ 83 w 111"/>
                      <a:gd name="T19" fmla="*/ 38 h 64"/>
                      <a:gd name="T20" fmla="*/ 80 w 111"/>
                      <a:gd name="T21" fmla="*/ 41 h 64"/>
                      <a:gd name="T22" fmla="*/ 71 w 111"/>
                      <a:gd name="T23" fmla="*/ 45 h 64"/>
                      <a:gd name="T24" fmla="*/ 53 w 111"/>
                      <a:gd name="T25" fmla="*/ 46 h 64"/>
                      <a:gd name="T26" fmla="*/ 44 w 111"/>
                      <a:gd name="T27" fmla="*/ 47 h 64"/>
                      <a:gd name="T28" fmla="*/ 39 w 111"/>
                      <a:gd name="T29" fmla="*/ 42 h 64"/>
                      <a:gd name="T30" fmla="*/ 43 w 111"/>
                      <a:gd name="T31" fmla="*/ 51 h 64"/>
                      <a:gd name="T32" fmla="*/ 40 w 111"/>
                      <a:gd name="T33" fmla="*/ 54 h 64"/>
                      <a:gd name="T34" fmla="*/ 32 w 111"/>
                      <a:gd name="T35" fmla="*/ 56 h 64"/>
                      <a:gd name="T36" fmla="*/ 24 w 111"/>
                      <a:gd name="T37" fmla="*/ 56 h 64"/>
                      <a:gd name="T38" fmla="*/ 21 w 111"/>
                      <a:gd name="T39" fmla="*/ 62 h 64"/>
                      <a:gd name="T40" fmla="*/ 13 w 111"/>
                      <a:gd name="T41" fmla="*/ 63 h 64"/>
                      <a:gd name="T42" fmla="*/ 7 w 111"/>
                      <a:gd name="T43" fmla="*/ 59 h 64"/>
                      <a:gd name="T44" fmla="*/ 0 w 111"/>
                      <a:gd name="T45" fmla="*/ 4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1" h="64">
                        <a:moveTo>
                          <a:pt x="79" y="0"/>
                        </a:moveTo>
                        <a:cubicBezTo>
                          <a:pt x="78" y="4"/>
                          <a:pt x="79" y="9"/>
                          <a:pt x="81" y="13"/>
                        </a:cubicBezTo>
                        <a:cubicBezTo>
                          <a:pt x="82" y="15"/>
                          <a:pt x="83" y="17"/>
                          <a:pt x="85" y="18"/>
                        </a:cubicBezTo>
                        <a:cubicBezTo>
                          <a:pt x="88" y="19"/>
                          <a:pt x="91" y="19"/>
                          <a:pt x="94" y="18"/>
                        </a:cubicBezTo>
                        <a:cubicBezTo>
                          <a:pt x="97" y="18"/>
                          <a:pt x="102" y="18"/>
                          <a:pt x="105" y="20"/>
                        </a:cubicBezTo>
                        <a:cubicBezTo>
                          <a:pt x="108" y="22"/>
                          <a:pt x="111" y="26"/>
                          <a:pt x="110" y="30"/>
                        </a:cubicBezTo>
                        <a:cubicBezTo>
                          <a:pt x="109" y="33"/>
                          <a:pt x="107" y="35"/>
                          <a:pt x="104" y="37"/>
                        </a:cubicBezTo>
                        <a:cubicBezTo>
                          <a:pt x="103" y="38"/>
                          <a:pt x="101" y="38"/>
                          <a:pt x="100" y="39"/>
                        </a:cubicBezTo>
                        <a:cubicBezTo>
                          <a:pt x="97" y="39"/>
                          <a:pt x="94" y="38"/>
                          <a:pt x="91" y="37"/>
                        </a:cubicBezTo>
                        <a:cubicBezTo>
                          <a:pt x="88" y="36"/>
                          <a:pt x="85" y="36"/>
                          <a:pt x="83" y="38"/>
                        </a:cubicBezTo>
                        <a:cubicBezTo>
                          <a:pt x="82" y="39"/>
                          <a:pt x="81" y="40"/>
                          <a:pt x="80" y="41"/>
                        </a:cubicBezTo>
                        <a:cubicBezTo>
                          <a:pt x="78" y="44"/>
                          <a:pt x="74" y="45"/>
                          <a:pt x="71" y="45"/>
                        </a:cubicBezTo>
                        <a:cubicBezTo>
                          <a:pt x="65" y="46"/>
                          <a:pt x="59" y="45"/>
                          <a:pt x="53" y="46"/>
                        </a:cubicBezTo>
                        <a:cubicBezTo>
                          <a:pt x="50" y="47"/>
                          <a:pt x="47" y="48"/>
                          <a:pt x="44" y="47"/>
                        </a:cubicBezTo>
                        <a:cubicBezTo>
                          <a:pt x="42" y="47"/>
                          <a:pt x="39" y="45"/>
                          <a:pt x="39" y="42"/>
                        </a:cubicBezTo>
                        <a:cubicBezTo>
                          <a:pt x="37" y="45"/>
                          <a:pt x="43" y="48"/>
                          <a:pt x="43" y="51"/>
                        </a:cubicBezTo>
                        <a:cubicBezTo>
                          <a:pt x="43" y="53"/>
                          <a:pt x="41" y="54"/>
                          <a:pt x="40" y="54"/>
                        </a:cubicBezTo>
                        <a:cubicBezTo>
                          <a:pt x="38" y="56"/>
                          <a:pt x="35" y="56"/>
                          <a:pt x="32" y="56"/>
                        </a:cubicBezTo>
                        <a:cubicBezTo>
                          <a:pt x="29" y="56"/>
                          <a:pt x="26" y="55"/>
                          <a:pt x="24" y="56"/>
                        </a:cubicBezTo>
                        <a:cubicBezTo>
                          <a:pt x="21" y="56"/>
                          <a:pt x="19" y="60"/>
                          <a:pt x="21" y="62"/>
                        </a:cubicBezTo>
                        <a:cubicBezTo>
                          <a:pt x="19" y="64"/>
                          <a:pt x="16" y="64"/>
                          <a:pt x="13" y="63"/>
                        </a:cubicBezTo>
                        <a:cubicBezTo>
                          <a:pt x="11" y="62"/>
                          <a:pt x="9" y="60"/>
                          <a:pt x="7" y="59"/>
                        </a:cubicBezTo>
                        <a:cubicBezTo>
                          <a:pt x="4" y="56"/>
                          <a:pt x="1" y="53"/>
                          <a:pt x="0" y="49"/>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0" name="Freeform 24">
                    <a:extLst>
                      <a:ext uri="{FF2B5EF4-FFF2-40B4-BE49-F238E27FC236}">
                        <a16:creationId xmlns:a16="http://schemas.microsoft.com/office/drawing/2014/main" id="{62E2FB61-B1AC-4A88-A66C-1DE5DDF78B2F}"/>
                      </a:ext>
                    </a:extLst>
                  </p:cNvPr>
                  <p:cNvSpPr>
                    <a:spLocks/>
                  </p:cNvSpPr>
                  <p:nvPr/>
                </p:nvSpPr>
                <p:spPr bwMode="auto">
                  <a:xfrm>
                    <a:off x="5746649" y="2842896"/>
                    <a:ext cx="277606" cy="522088"/>
                  </a:xfrm>
                  <a:custGeom>
                    <a:avLst/>
                    <a:gdLst>
                      <a:gd name="T0" fmla="*/ 45 w 65"/>
                      <a:gd name="T1" fmla="*/ 0 h 119"/>
                      <a:gd name="T2" fmla="*/ 50 w 65"/>
                      <a:gd name="T3" fmla="*/ 5 h 119"/>
                      <a:gd name="T4" fmla="*/ 49 w 65"/>
                      <a:gd name="T5" fmla="*/ 12 h 119"/>
                      <a:gd name="T6" fmla="*/ 46 w 65"/>
                      <a:gd name="T7" fmla="*/ 18 h 119"/>
                      <a:gd name="T8" fmla="*/ 40 w 65"/>
                      <a:gd name="T9" fmla="*/ 20 h 119"/>
                      <a:gd name="T10" fmla="*/ 36 w 65"/>
                      <a:gd name="T11" fmla="*/ 18 h 119"/>
                      <a:gd name="T12" fmla="*/ 25 w 65"/>
                      <a:gd name="T13" fmla="*/ 17 h 119"/>
                      <a:gd name="T14" fmla="*/ 20 w 65"/>
                      <a:gd name="T15" fmla="*/ 20 h 119"/>
                      <a:gd name="T16" fmla="*/ 17 w 65"/>
                      <a:gd name="T17" fmla="*/ 28 h 119"/>
                      <a:gd name="T18" fmla="*/ 24 w 65"/>
                      <a:gd name="T19" fmla="*/ 59 h 119"/>
                      <a:gd name="T20" fmla="*/ 22 w 65"/>
                      <a:gd name="T21" fmla="*/ 68 h 119"/>
                      <a:gd name="T22" fmla="*/ 19 w 65"/>
                      <a:gd name="T23" fmla="*/ 70 h 119"/>
                      <a:gd name="T24" fmla="*/ 19 w 65"/>
                      <a:gd name="T25" fmla="*/ 73 h 119"/>
                      <a:gd name="T26" fmla="*/ 12 w 65"/>
                      <a:gd name="T27" fmla="*/ 79 h 119"/>
                      <a:gd name="T28" fmla="*/ 1 w 65"/>
                      <a:gd name="T29" fmla="*/ 96 h 119"/>
                      <a:gd name="T30" fmla="*/ 3 w 65"/>
                      <a:gd name="T31" fmla="*/ 105 h 119"/>
                      <a:gd name="T32" fmla="*/ 11 w 65"/>
                      <a:gd name="T33" fmla="*/ 116 h 119"/>
                      <a:gd name="T34" fmla="*/ 23 w 65"/>
                      <a:gd name="T35" fmla="*/ 116 h 119"/>
                      <a:gd name="T36" fmla="*/ 26 w 65"/>
                      <a:gd name="T37" fmla="*/ 113 h 119"/>
                      <a:gd name="T38" fmla="*/ 31 w 65"/>
                      <a:gd name="T39" fmla="*/ 108 h 119"/>
                      <a:gd name="T40" fmla="*/ 46 w 65"/>
                      <a:gd name="T41" fmla="*/ 96 h 119"/>
                      <a:gd name="T42" fmla="*/ 48 w 65"/>
                      <a:gd name="T43" fmla="*/ 93 h 119"/>
                      <a:gd name="T44" fmla="*/ 50 w 65"/>
                      <a:gd name="T45" fmla="*/ 83 h 119"/>
                      <a:gd name="T46" fmla="*/ 58 w 65"/>
                      <a:gd name="T47" fmla="*/ 80 h 119"/>
                      <a:gd name="T48" fmla="*/ 65 w 65"/>
                      <a:gd name="T49" fmla="*/ 76 h 119"/>
                      <a:gd name="T50" fmla="*/ 64 w 65"/>
                      <a:gd name="T51" fmla="*/ 72 h 119"/>
                      <a:gd name="T52" fmla="*/ 61 w 65"/>
                      <a:gd name="T53" fmla="*/ 57 h 119"/>
                      <a:gd name="T54" fmla="*/ 55 w 65"/>
                      <a:gd name="T55" fmla="*/ 43 h 119"/>
                      <a:gd name="T56" fmla="*/ 51 w 65"/>
                      <a:gd name="T57" fmla="*/ 40 h 119"/>
                      <a:gd name="T58" fmla="*/ 49 w 65"/>
                      <a:gd name="T59" fmla="*/ 36 h 119"/>
                      <a:gd name="T60" fmla="*/ 44 w 65"/>
                      <a:gd name="T61" fmla="*/ 19 h 119"/>
                      <a:gd name="connsiteX0" fmla="*/ 6783 w 9860"/>
                      <a:gd name="connsiteY0" fmla="*/ 0 h 9907"/>
                      <a:gd name="connsiteX1" fmla="*/ 7552 w 9860"/>
                      <a:gd name="connsiteY1" fmla="*/ 420 h 9907"/>
                      <a:gd name="connsiteX2" fmla="*/ 7398 w 9860"/>
                      <a:gd name="connsiteY2" fmla="*/ 1008 h 9907"/>
                      <a:gd name="connsiteX3" fmla="*/ 6937 w 9860"/>
                      <a:gd name="connsiteY3" fmla="*/ 1513 h 9907"/>
                      <a:gd name="connsiteX4" fmla="*/ 6014 w 9860"/>
                      <a:gd name="connsiteY4" fmla="*/ 1681 h 9907"/>
                      <a:gd name="connsiteX5" fmla="*/ 5398 w 9860"/>
                      <a:gd name="connsiteY5" fmla="*/ 1513 h 9907"/>
                      <a:gd name="connsiteX6" fmla="*/ 3706 w 9860"/>
                      <a:gd name="connsiteY6" fmla="*/ 1429 h 9907"/>
                      <a:gd name="connsiteX7" fmla="*/ 2937 w 9860"/>
                      <a:gd name="connsiteY7" fmla="*/ 1681 h 9907"/>
                      <a:gd name="connsiteX8" fmla="*/ 2475 w 9860"/>
                      <a:gd name="connsiteY8" fmla="*/ 2353 h 9907"/>
                      <a:gd name="connsiteX9" fmla="*/ 3552 w 9860"/>
                      <a:gd name="connsiteY9" fmla="*/ 4958 h 9907"/>
                      <a:gd name="connsiteX10" fmla="*/ 3245 w 9860"/>
                      <a:gd name="connsiteY10" fmla="*/ 5714 h 9907"/>
                      <a:gd name="connsiteX11" fmla="*/ 2783 w 9860"/>
                      <a:gd name="connsiteY11" fmla="*/ 5882 h 9907"/>
                      <a:gd name="connsiteX12" fmla="*/ 2783 w 9860"/>
                      <a:gd name="connsiteY12" fmla="*/ 6134 h 9907"/>
                      <a:gd name="connsiteX13" fmla="*/ 2129 w 9860"/>
                      <a:gd name="connsiteY13" fmla="*/ 6820 h 9907"/>
                      <a:gd name="connsiteX14" fmla="*/ 14 w 9860"/>
                      <a:gd name="connsiteY14" fmla="*/ 8067 h 9907"/>
                      <a:gd name="connsiteX15" fmla="*/ 322 w 9860"/>
                      <a:gd name="connsiteY15" fmla="*/ 8824 h 9907"/>
                      <a:gd name="connsiteX16" fmla="*/ 1552 w 9860"/>
                      <a:gd name="connsiteY16" fmla="*/ 9748 h 9907"/>
                      <a:gd name="connsiteX17" fmla="*/ 3398 w 9860"/>
                      <a:gd name="connsiteY17" fmla="*/ 9748 h 9907"/>
                      <a:gd name="connsiteX18" fmla="*/ 3860 w 9860"/>
                      <a:gd name="connsiteY18" fmla="*/ 9496 h 9907"/>
                      <a:gd name="connsiteX19" fmla="*/ 4629 w 9860"/>
                      <a:gd name="connsiteY19" fmla="*/ 9076 h 9907"/>
                      <a:gd name="connsiteX20" fmla="*/ 6937 w 9860"/>
                      <a:gd name="connsiteY20" fmla="*/ 8067 h 9907"/>
                      <a:gd name="connsiteX21" fmla="*/ 7245 w 9860"/>
                      <a:gd name="connsiteY21" fmla="*/ 7815 h 9907"/>
                      <a:gd name="connsiteX22" fmla="*/ 7552 w 9860"/>
                      <a:gd name="connsiteY22" fmla="*/ 6975 h 9907"/>
                      <a:gd name="connsiteX23" fmla="*/ 8783 w 9860"/>
                      <a:gd name="connsiteY23" fmla="*/ 6723 h 9907"/>
                      <a:gd name="connsiteX24" fmla="*/ 9860 w 9860"/>
                      <a:gd name="connsiteY24" fmla="*/ 6387 h 9907"/>
                      <a:gd name="connsiteX25" fmla="*/ 9706 w 9860"/>
                      <a:gd name="connsiteY25" fmla="*/ 6050 h 9907"/>
                      <a:gd name="connsiteX26" fmla="*/ 9245 w 9860"/>
                      <a:gd name="connsiteY26" fmla="*/ 4790 h 9907"/>
                      <a:gd name="connsiteX27" fmla="*/ 8322 w 9860"/>
                      <a:gd name="connsiteY27" fmla="*/ 3613 h 9907"/>
                      <a:gd name="connsiteX28" fmla="*/ 7706 w 9860"/>
                      <a:gd name="connsiteY28" fmla="*/ 3361 h 9907"/>
                      <a:gd name="connsiteX29" fmla="*/ 7398 w 9860"/>
                      <a:gd name="connsiteY29" fmla="*/ 3025 h 9907"/>
                      <a:gd name="connsiteX30" fmla="*/ 6629 w 9860"/>
                      <a:gd name="connsiteY30" fmla="*/ 1597 h 9907"/>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 name="connsiteX0" fmla="*/ 6879 w 10000"/>
                      <a:gd name="connsiteY0" fmla="*/ 0 h 10000"/>
                      <a:gd name="connsiteX1" fmla="*/ 7659 w 10000"/>
                      <a:gd name="connsiteY1" fmla="*/ 424 h 10000"/>
                      <a:gd name="connsiteX2" fmla="*/ 7503 w 10000"/>
                      <a:gd name="connsiteY2" fmla="*/ 1017 h 10000"/>
                      <a:gd name="connsiteX3" fmla="*/ 7035 w 10000"/>
                      <a:gd name="connsiteY3" fmla="*/ 1527 h 10000"/>
                      <a:gd name="connsiteX4" fmla="*/ 6099 w 10000"/>
                      <a:gd name="connsiteY4" fmla="*/ 1697 h 10000"/>
                      <a:gd name="connsiteX5" fmla="*/ 5475 w 10000"/>
                      <a:gd name="connsiteY5" fmla="*/ 1527 h 10000"/>
                      <a:gd name="connsiteX6" fmla="*/ 3759 w 10000"/>
                      <a:gd name="connsiteY6" fmla="*/ 1442 h 10000"/>
                      <a:gd name="connsiteX7" fmla="*/ 2979 w 10000"/>
                      <a:gd name="connsiteY7" fmla="*/ 1697 h 10000"/>
                      <a:gd name="connsiteX8" fmla="*/ 2510 w 10000"/>
                      <a:gd name="connsiteY8" fmla="*/ 2375 h 10000"/>
                      <a:gd name="connsiteX9" fmla="*/ 3602 w 10000"/>
                      <a:gd name="connsiteY9" fmla="*/ 5005 h 10000"/>
                      <a:gd name="connsiteX10" fmla="*/ 3291 w 10000"/>
                      <a:gd name="connsiteY10" fmla="*/ 5768 h 10000"/>
                      <a:gd name="connsiteX11" fmla="*/ 2823 w 10000"/>
                      <a:gd name="connsiteY11" fmla="*/ 5937 h 10000"/>
                      <a:gd name="connsiteX12" fmla="*/ 2823 w 10000"/>
                      <a:gd name="connsiteY12" fmla="*/ 6192 h 10000"/>
                      <a:gd name="connsiteX13" fmla="*/ 2159 w 10000"/>
                      <a:gd name="connsiteY13" fmla="*/ 6884 h 10000"/>
                      <a:gd name="connsiteX14" fmla="*/ 14 w 10000"/>
                      <a:gd name="connsiteY14" fmla="*/ 8143 h 10000"/>
                      <a:gd name="connsiteX15" fmla="*/ 327 w 10000"/>
                      <a:gd name="connsiteY15" fmla="*/ 8907 h 10000"/>
                      <a:gd name="connsiteX16" fmla="*/ 1574 w 10000"/>
                      <a:gd name="connsiteY16" fmla="*/ 9840 h 10000"/>
                      <a:gd name="connsiteX17" fmla="*/ 3446 w 10000"/>
                      <a:gd name="connsiteY17" fmla="*/ 9840 h 10000"/>
                      <a:gd name="connsiteX18" fmla="*/ 3915 w 10000"/>
                      <a:gd name="connsiteY18" fmla="*/ 9585 h 10000"/>
                      <a:gd name="connsiteX19" fmla="*/ 4695 w 10000"/>
                      <a:gd name="connsiteY19" fmla="*/ 9161 h 10000"/>
                      <a:gd name="connsiteX20" fmla="*/ 7378 w 10000"/>
                      <a:gd name="connsiteY20" fmla="*/ 8325 h 10000"/>
                      <a:gd name="connsiteX21" fmla="*/ 7348 w 10000"/>
                      <a:gd name="connsiteY21" fmla="*/ 7888 h 10000"/>
                      <a:gd name="connsiteX22" fmla="*/ 7659 w 10000"/>
                      <a:gd name="connsiteY22" fmla="*/ 7040 h 10000"/>
                      <a:gd name="connsiteX23" fmla="*/ 8908 w 10000"/>
                      <a:gd name="connsiteY23" fmla="*/ 6786 h 10000"/>
                      <a:gd name="connsiteX24" fmla="*/ 10000 w 10000"/>
                      <a:gd name="connsiteY24" fmla="*/ 6447 h 10000"/>
                      <a:gd name="connsiteX25" fmla="*/ 9844 w 10000"/>
                      <a:gd name="connsiteY25" fmla="*/ 6107 h 10000"/>
                      <a:gd name="connsiteX26" fmla="*/ 9376 w 10000"/>
                      <a:gd name="connsiteY26" fmla="*/ 4835 h 10000"/>
                      <a:gd name="connsiteX27" fmla="*/ 8440 w 10000"/>
                      <a:gd name="connsiteY27" fmla="*/ 3647 h 10000"/>
                      <a:gd name="connsiteX28" fmla="*/ 7815 w 10000"/>
                      <a:gd name="connsiteY28" fmla="*/ 3393 h 10000"/>
                      <a:gd name="connsiteX29" fmla="*/ 7503 w 10000"/>
                      <a:gd name="connsiteY29" fmla="*/ 3053 h 10000"/>
                      <a:gd name="connsiteX30" fmla="*/ 6723 w 10000"/>
                      <a:gd name="connsiteY30" fmla="*/ 16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00" h="10000">
                        <a:moveTo>
                          <a:pt x="6879" y="0"/>
                        </a:moveTo>
                        <a:cubicBezTo>
                          <a:pt x="7348" y="85"/>
                          <a:pt x="7503" y="254"/>
                          <a:pt x="7659" y="424"/>
                        </a:cubicBezTo>
                        <a:cubicBezTo>
                          <a:pt x="7659" y="678"/>
                          <a:pt x="7659" y="848"/>
                          <a:pt x="7503" y="1017"/>
                        </a:cubicBezTo>
                        <a:cubicBezTo>
                          <a:pt x="7348" y="1187"/>
                          <a:pt x="7192" y="1442"/>
                          <a:pt x="7035" y="1527"/>
                        </a:cubicBezTo>
                        <a:cubicBezTo>
                          <a:pt x="6723" y="1697"/>
                          <a:pt x="6412" y="1782"/>
                          <a:pt x="6099" y="1697"/>
                        </a:cubicBezTo>
                        <a:cubicBezTo>
                          <a:pt x="5787" y="1697"/>
                          <a:pt x="5787" y="1527"/>
                          <a:pt x="5475" y="1527"/>
                        </a:cubicBezTo>
                        <a:cubicBezTo>
                          <a:pt x="5007" y="1273"/>
                          <a:pt x="4383" y="1358"/>
                          <a:pt x="3759" y="1442"/>
                        </a:cubicBezTo>
                        <a:cubicBezTo>
                          <a:pt x="3446" y="1527"/>
                          <a:pt x="3135" y="1612"/>
                          <a:pt x="2979" y="1697"/>
                        </a:cubicBezTo>
                        <a:cubicBezTo>
                          <a:pt x="2666" y="1866"/>
                          <a:pt x="2510" y="2121"/>
                          <a:pt x="2510" y="2375"/>
                        </a:cubicBezTo>
                        <a:cubicBezTo>
                          <a:pt x="2355" y="3308"/>
                          <a:pt x="3291" y="4072"/>
                          <a:pt x="3602" y="5005"/>
                        </a:cubicBezTo>
                        <a:cubicBezTo>
                          <a:pt x="3759" y="5259"/>
                          <a:pt x="3759" y="5598"/>
                          <a:pt x="3291" y="5768"/>
                        </a:cubicBezTo>
                        <a:cubicBezTo>
                          <a:pt x="3135" y="5768"/>
                          <a:pt x="2979" y="5852"/>
                          <a:pt x="2823" y="5937"/>
                        </a:cubicBezTo>
                        <a:lnTo>
                          <a:pt x="2823" y="6192"/>
                        </a:lnTo>
                        <a:cubicBezTo>
                          <a:pt x="2666" y="6447"/>
                          <a:pt x="2628" y="6799"/>
                          <a:pt x="2159" y="6884"/>
                        </a:cubicBezTo>
                        <a:cubicBezTo>
                          <a:pt x="1067" y="7138"/>
                          <a:pt x="-142" y="7549"/>
                          <a:pt x="14" y="8143"/>
                        </a:cubicBezTo>
                        <a:cubicBezTo>
                          <a:pt x="14" y="8397"/>
                          <a:pt x="170" y="8651"/>
                          <a:pt x="327" y="8907"/>
                        </a:cubicBezTo>
                        <a:cubicBezTo>
                          <a:pt x="638" y="9246"/>
                          <a:pt x="950" y="9585"/>
                          <a:pt x="1574" y="9840"/>
                        </a:cubicBezTo>
                        <a:cubicBezTo>
                          <a:pt x="2043" y="10009"/>
                          <a:pt x="2979" y="10094"/>
                          <a:pt x="3446" y="9840"/>
                        </a:cubicBezTo>
                        <a:lnTo>
                          <a:pt x="3915" y="9585"/>
                        </a:lnTo>
                        <a:cubicBezTo>
                          <a:pt x="4071" y="9416"/>
                          <a:pt x="4383" y="9331"/>
                          <a:pt x="4695" y="9161"/>
                        </a:cubicBezTo>
                        <a:cubicBezTo>
                          <a:pt x="5846" y="9064"/>
                          <a:pt x="6484" y="8604"/>
                          <a:pt x="7378" y="8325"/>
                        </a:cubicBezTo>
                        <a:cubicBezTo>
                          <a:pt x="7535" y="8240"/>
                          <a:pt x="7348" y="7973"/>
                          <a:pt x="7348" y="7888"/>
                        </a:cubicBezTo>
                        <a:cubicBezTo>
                          <a:pt x="7659" y="7634"/>
                          <a:pt x="7348" y="7295"/>
                          <a:pt x="7659" y="7040"/>
                        </a:cubicBezTo>
                        <a:cubicBezTo>
                          <a:pt x="7815" y="6871"/>
                          <a:pt x="8440" y="6786"/>
                          <a:pt x="8908" y="6786"/>
                        </a:cubicBezTo>
                        <a:cubicBezTo>
                          <a:pt x="9376" y="6786"/>
                          <a:pt x="10000" y="6701"/>
                          <a:pt x="10000" y="6447"/>
                        </a:cubicBezTo>
                        <a:cubicBezTo>
                          <a:pt x="10000" y="6362"/>
                          <a:pt x="9844" y="6192"/>
                          <a:pt x="9844" y="6107"/>
                        </a:cubicBezTo>
                        <a:cubicBezTo>
                          <a:pt x="9531" y="5683"/>
                          <a:pt x="9531" y="5259"/>
                          <a:pt x="9376" y="4835"/>
                        </a:cubicBezTo>
                        <a:cubicBezTo>
                          <a:pt x="9220" y="4411"/>
                          <a:pt x="9064" y="3987"/>
                          <a:pt x="8440" y="3647"/>
                        </a:cubicBezTo>
                        <a:cubicBezTo>
                          <a:pt x="8128" y="3562"/>
                          <a:pt x="7972" y="3477"/>
                          <a:pt x="7815" y="3393"/>
                        </a:cubicBezTo>
                        <a:cubicBezTo>
                          <a:pt x="7659" y="3308"/>
                          <a:pt x="7503" y="3138"/>
                          <a:pt x="7503" y="3053"/>
                        </a:cubicBezTo>
                        <a:cubicBezTo>
                          <a:pt x="7348" y="2714"/>
                          <a:pt x="6879" y="1951"/>
                          <a:pt x="6723" y="1612"/>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1" name="Freeform 25">
                    <a:extLst>
                      <a:ext uri="{FF2B5EF4-FFF2-40B4-BE49-F238E27FC236}">
                        <a16:creationId xmlns:a16="http://schemas.microsoft.com/office/drawing/2014/main" id="{9B47BF36-4AF7-4FE8-87A2-BAB4C1B1A3B3}"/>
                      </a:ext>
                    </a:extLst>
                  </p:cNvPr>
                  <p:cNvSpPr>
                    <a:spLocks/>
                  </p:cNvSpPr>
                  <p:nvPr/>
                </p:nvSpPr>
                <p:spPr bwMode="auto">
                  <a:xfrm>
                    <a:off x="5840204" y="3149131"/>
                    <a:ext cx="117772" cy="71265"/>
                  </a:xfrm>
                  <a:custGeom>
                    <a:avLst/>
                    <a:gdLst>
                      <a:gd name="T0" fmla="*/ 27 w 27"/>
                      <a:gd name="T1" fmla="*/ 15 h 16"/>
                      <a:gd name="T2" fmla="*/ 27 w 27"/>
                      <a:gd name="T3" fmla="*/ 16 h 16"/>
                      <a:gd name="T4" fmla="*/ 15 w 27"/>
                      <a:gd name="T5" fmla="*/ 8 h 16"/>
                      <a:gd name="T6" fmla="*/ 12 w 27"/>
                      <a:gd name="T7" fmla="*/ 5 h 16"/>
                      <a:gd name="T8" fmla="*/ 5 w 27"/>
                      <a:gd name="T9" fmla="*/ 3 h 16"/>
                      <a:gd name="T10" fmla="*/ 0 w 27"/>
                      <a:gd name="T11" fmla="*/ 0 h 16"/>
                    </a:gdLst>
                    <a:ahLst/>
                    <a:cxnLst>
                      <a:cxn ang="0">
                        <a:pos x="T0" y="T1"/>
                      </a:cxn>
                      <a:cxn ang="0">
                        <a:pos x="T2" y="T3"/>
                      </a:cxn>
                      <a:cxn ang="0">
                        <a:pos x="T4" y="T5"/>
                      </a:cxn>
                      <a:cxn ang="0">
                        <a:pos x="T6" y="T7"/>
                      </a:cxn>
                      <a:cxn ang="0">
                        <a:pos x="T8" y="T9"/>
                      </a:cxn>
                      <a:cxn ang="0">
                        <a:pos x="T10" y="T11"/>
                      </a:cxn>
                    </a:cxnLst>
                    <a:rect l="0" t="0" r="r" b="b"/>
                    <a:pathLst>
                      <a:path w="27" h="16">
                        <a:moveTo>
                          <a:pt x="27" y="15"/>
                        </a:moveTo>
                        <a:cubicBezTo>
                          <a:pt x="27" y="15"/>
                          <a:pt x="27" y="16"/>
                          <a:pt x="27" y="16"/>
                        </a:cubicBezTo>
                        <a:cubicBezTo>
                          <a:pt x="22" y="15"/>
                          <a:pt x="18" y="12"/>
                          <a:pt x="15" y="8"/>
                        </a:cubicBezTo>
                        <a:cubicBezTo>
                          <a:pt x="14" y="7"/>
                          <a:pt x="13" y="6"/>
                          <a:pt x="12" y="5"/>
                        </a:cubicBezTo>
                        <a:cubicBezTo>
                          <a:pt x="10" y="4"/>
                          <a:pt x="8" y="4"/>
                          <a:pt x="5" y="3"/>
                        </a:cubicBezTo>
                        <a:cubicBezTo>
                          <a:pt x="3" y="3"/>
                          <a:pt x="1" y="2"/>
                          <a:pt x="0"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2" name="Freeform 26">
                    <a:extLst>
                      <a:ext uri="{FF2B5EF4-FFF2-40B4-BE49-F238E27FC236}">
                        <a16:creationId xmlns:a16="http://schemas.microsoft.com/office/drawing/2014/main" id="{EF2E4F58-2BD5-47ED-B5B4-C6E23F034B58}"/>
                      </a:ext>
                    </a:extLst>
                  </p:cNvPr>
                  <p:cNvSpPr>
                    <a:spLocks/>
                  </p:cNvSpPr>
                  <p:nvPr/>
                </p:nvSpPr>
                <p:spPr bwMode="auto">
                  <a:xfrm>
                    <a:off x="5964056" y="2897167"/>
                    <a:ext cx="386438" cy="136905"/>
                  </a:xfrm>
                  <a:custGeom>
                    <a:avLst/>
                    <a:gdLst>
                      <a:gd name="T0" fmla="*/ 0 w 89"/>
                      <a:gd name="T1" fmla="*/ 26 h 31"/>
                      <a:gd name="T2" fmla="*/ 52 w 89"/>
                      <a:gd name="T3" fmla="*/ 26 h 31"/>
                      <a:gd name="T4" fmla="*/ 71 w 89"/>
                      <a:gd name="T5" fmla="*/ 31 h 31"/>
                      <a:gd name="T6" fmla="*/ 65 w 89"/>
                      <a:gd name="T7" fmla="*/ 25 h 31"/>
                      <a:gd name="T8" fmla="*/ 66 w 89"/>
                      <a:gd name="T9" fmla="*/ 18 h 31"/>
                      <a:gd name="T10" fmla="*/ 69 w 89"/>
                      <a:gd name="T11" fmla="*/ 16 h 31"/>
                      <a:gd name="T12" fmla="*/ 71 w 89"/>
                      <a:gd name="T13" fmla="*/ 8 h 31"/>
                      <a:gd name="T14" fmla="*/ 78 w 89"/>
                      <a:gd name="T15" fmla="*/ 0 h 31"/>
                      <a:gd name="T16" fmla="*/ 83 w 89"/>
                      <a:gd name="T17" fmla="*/ 1 h 31"/>
                      <a:gd name="T18" fmla="*/ 89 w 89"/>
                      <a:gd name="T19"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31">
                        <a:moveTo>
                          <a:pt x="0" y="26"/>
                        </a:moveTo>
                        <a:cubicBezTo>
                          <a:pt x="17" y="27"/>
                          <a:pt x="35" y="27"/>
                          <a:pt x="52" y="26"/>
                        </a:cubicBezTo>
                        <a:cubicBezTo>
                          <a:pt x="59" y="26"/>
                          <a:pt x="67" y="26"/>
                          <a:pt x="71" y="31"/>
                        </a:cubicBezTo>
                        <a:cubicBezTo>
                          <a:pt x="69" y="29"/>
                          <a:pt x="67" y="28"/>
                          <a:pt x="65" y="25"/>
                        </a:cubicBezTo>
                        <a:cubicBezTo>
                          <a:pt x="64" y="23"/>
                          <a:pt x="64" y="19"/>
                          <a:pt x="66" y="18"/>
                        </a:cubicBezTo>
                        <a:cubicBezTo>
                          <a:pt x="67" y="17"/>
                          <a:pt x="68" y="16"/>
                          <a:pt x="69" y="16"/>
                        </a:cubicBezTo>
                        <a:cubicBezTo>
                          <a:pt x="71" y="14"/>
                          <a:pt x="71" y="10"/>
                          <a:pt x="71" y="8"/>
                        </a:cubicBezTo>
                        <a:cubicBezTo>
                          <a:pt x="71" y="4"/>
                          <a:pt x="74" y="0"/>
                          <a:pt x="78" y="0"/>
                        </a:cubicBezTo>
                        <a:cubicBezTo>
                          <a:pt x="80" y="0"/>
                          <a:pt x="81" y="1"/>
                          <a:pt x="83" y="1"/>
                        </a:cubicBezTo>
                        <a:cubicBezTo>
                          <a:pt x="85" y="2"/>
                          <a:pt x="88" y="2"/>
                          <a:pt x="89" y="0"/>
                        </a:cubicBezTo>
                      </a:path>
                    </a:pathLst>
                  </a:custGeom>
                  <a:noFill/>
                  <a:ln w="19050" cap="flat" cmpd="sng" algn="ctr">
                    <a:solidFill>
                      <a:schemeClr val="accent1"/>
                    </a:solidFill>
                    <a:prstDash val="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3" name="Freeform 27">
                    <a:extLst>
                      <a:ext uri="{FF2B5EF4-FFF2-40B4-BE49-F238E27FC236}">
                        <a16:creationId xmlns:a16="http://schemas.microsoft.com/office/drawing/2014/main" id="{C496CB38-FB79-4417-B074-C64D81687A39}"/>
                      </a:ext>
                    </a:extLst>
                  </p:cNvPr>
                  <p:cNvSpPr>
                    <a:spLocks/>
                  </p:cNvSpPr>
                  <p:nvPr/>
                </p:nvSpPr>
                <p:spPr bwMode="auto">
                  <a:xfrm>
                    <a:off x="487680" y="3024694"/>
                    <a:ext cx="1464945" cy="146282"/>
                  </a:xfrm>
                  <a:custGeom>
                    <a:avLst/>
                    <a:gdLst>
                      <a:gd name="T0" fmla="*/ 0 w 333"/>
                      <a:gd name="T1" fmla="*/ 1 h 33"/>
                      <a:gd name="T2" fmla="*/ 168 w 333"/>
                      <a:gd name="T3" fmla="*/ 8 h 33"/>
                      <a:gd name="T4" fmla="*/ 333 w 333"/>
                      <a:gd name="T5" fmla="*/ 33 h 33"/>
                    </a:gdLst>
                    <a:ahLst/>
                    <a:cxnLst>
                      <a:cxn ang="0">
                        <a:pos x="T0" y="T1"/>
                      </a:cxn>
                      <a:cxn ang="0">
                        <a:pos x="T2" y="T3"/>
                      </a:cxn>
                      <a:cxn ang="0">
                        <a:pos x="T4" y="T5"/>
                      </a:cxn>
                    </a:cxnLst>
                    <a:rect l="0" t="0" r="r" b="b"/>
                    <a:pathLst>
                      <a:path w="333" h="33">
                        <a:moveTo>
                          <a:pt x="0" y="1"/>
                        </a:moveTo>
                        <a:cubicBezTo>
                          <a:pt x="11" y="0"/>
                          <a:pt x="168" y="8"/>
                          <a:pt x="168" y="8"/>
                        </a:cubicBezTo>
                        <a:cubicBezTo>
                          <a:pt x="168" y="8"/>
                          <a:pt x="290" y="25"/>
                          <a:pt x="333" y="33"/>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4" name="Freeform 28">
                    <a:extLst>
                      <a:ext uri="{FF2B5EF4-FFF2-40B4-BE49-F238E27FC236}">
                        <a16:creationId xmlns:a16="http://schemas.microsoft.com/office/drawing/2014/main" id="{00924D22-2716-4836-BBD5-7E59BE9FC867}"/>
                      </a:ext>
                    </a:extLst>
                  </p:cNvPr>
                  <p:cNvSpPr>
                    <a:spLocks/>
                  </p:cNvSpPr>
                  <p:nvPr/>
                </p:nvSpPr>
                <p:spPr bwMode="auto">
                  <a:xfrm>
                    <a:off x="487679" y="3525428"/>
                    <a:ext cx="1545195" cy="75016"/>
                  </a:xfrm>
                  <a:custGeom>
                    <a:avLst/>
                    <a:gdLst>
                      <a:gd name="T0" fmla="*/ 0 w 348"/>
                      <a:gd name="T1" fmla="*/ 17 h 17"/>
                      <a:gd name="T2" fmla="*/ 248 w 348"/>
                      <a:gd name="T3" fmla="*/ 3 h 17"/>
                      <a:gd name="T4" fmla="*/ 348 w 348"/>
                      <a:gd name="T5" fmla="*/ 11 h 17"/>
                    </a:gdLst>
                    <a:ahLst/>
                    <a:cxnLst>
                      <a:cxn ang="0">
                        <a:pos x="T0" y="T1"/>
                      </a:cxn>
                      <a:cxn ang="0">
                        <a:pos x="T2" y="T3"/>
                      </a:cxn>
                      <a:cxn ang="0">
                        <a:pos x="T4" y="T5"/>
                      </a:cxn>
                    </a:cxnLst>
                    <a:rect l="0" t="0" r="r" b="b"/>
                    <a:pathLst>
                      <a:path w="348" h="17">
                        <a:moveTo>
                          <a:pt x="0" y="17"/>
                        </a:moveTo>
                        <a:cubicBezTo>
                          <a:pt x="71" y="16"/>
                          <a:pt x="178" y="8"/>
                          <a:pt x="248" y="3"/>
                        </a:cubicBezTo>
                        <a:cubicBezTo>
                          <a:pt x="294" y="0"/>
                          <a:pt x="303" y="1"/>
                          <a:pt x="348" y="1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5" name="Freeform 29">
                    <a:extLst>
                      <a:ext uri="{FF2B5EF4-FFF2-40B4-BE49-F238E27FC236}">
                        <a16:creationId xmlns:a16="http://schemas.microsoft.com/office/drawing/2014/main" id="{FDF9F064-2A2D-4931-8141-A8668700C01A}"/>
                      </a:ext>
                    </a:extLst>
                  </p:cNvPr>
                  <p:cNvSpPr>
                    <a:spLocks/>
                  </p:cNvSpPr>
                  <p:nvPr/>
                </p:nvSpPr>
                <p:spPr bwMode="auto">
                  <a:xfrm>
                    <a:off x="487680" y="3613572"/>
                    <a:ext cx="1600077" cy="80643"/>
                  </a:xfrm>
                  <a:custGeom>
                    <a:avLst/>
                    <a:gdLst>
                      <a:gd name="T0" fmla="*/ 0 w 351"/>
                      <a:gd name="T1" fmla="*/ 18 h 18"/>
                      <a:gd name="T2" fmla="*/ 172 w 351"/>
                      <a:gd name="T3" fmla="*/ 13 h 18"/>
                      <a:gd name="T4" fmla="*/ 351 w 351"/>
                      <a:gd name="T5" fmla="*/ 0 h 18"/>
                    </a:gdLst>
                    <a:ahLst/>
                    <a:cxnLst>
                      <a:cxn ang="0">
                        <a:pos x="T0" y="T1"/>
                      </a:cxn>
                      <a:cxn ang="0">
                        <a:pos x="T2" y="T3"/>
                      </a:cxn>
                      <a:cxn ang="0">
                        <a:pos x="T4" y="T5"/>
                      </a:cxn>
                    </a:cxnLst>
                    <a:rect l="0" t="0" r="r" b="b"/>
                    <a:pathLst>
                      <a:path w="351" h="18">
                        <a:moveTo>
                          <a:pt x="0" y="18"/>
                        </a:moveTo>
                        <a:cubicBezTo>
                          <a:pt x="58" y="17"/>
                          <a:pt x="114" y="15"/>
                          <a:pt x="172" y="13"/>
                        </a:cubicBezTo>
                        <a:cubicBezTo>
                          <a:pt x="232" y="11"/>
                          <a:pt x="292" y="9"/>
                          <a:pt x="351" y="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6" name="Freeform 30">
                    <a:extLst>
                      <a:ext uri="{FF2B5EF4-FFF2-40B4-BE49-F238E27FC236}">
                        <a16:creationId xmlns:a16="http://schemas.microsoft.com/office/drawing/2014/main" id="{6E1A19D9-F7DD-419C-BC60-B545CCDF7792}"/>
                      </a:ext>
                    </a:extLst>
                  </p:cNvPr>
                  <p:cNvSpPr>
                    <a:spLocks/>
                  </p:cNvSpPr>
                  <p:nvPr/>
                </p:nvSpPr>
                <p:spPr bwMode="auto">
                  <a:xfrm>
                    <a:off x="3281073" y="3968024"/>
                    <a:ext cx="1340354" cy="983045"/>
                  </a:xfrm>
                  <a:custGeom>
                    <a:avLst/>
                    <a:gdLst>
                      <a:gd name="T0" fmla="*/ 0 w 314"/>
                      <a:gd name="T1" fmla="*/ 0 h 218"/>
                      <a:gd name="T2" fmla="*/ 35 w 314"/>
                      <a:gd name="T3" fmla="*/ 0 h 218"/>
                      <a:gd name="T4" fmla="*/ 122 w 314"/>
                      <a:gd name="T5" fmla="*/ 66 h 218"/>
                      <a:gd name="T6" fmla="*/ 150 w 314"/>
                      <a:gd name="T7" fmla="*/ 65 h 218"/>
                      <a:gd name="T8" fmla="*/ 194 w 314"/>
                      <a:gd name="T9" fmla="*/ 85 h 218"/>
                      <a:gd name="T10" fmla="*/ 314 w 314"/>
                      <a:gd name="T11" fmla="*/ 218 h 218"/>
                      <a:gd name="connsiteX0" fmla="*/ 0 w 9843"/>
                      <a:gd name="connsiteY0" fmla="*/ 0 h 10198"/>
                      <a:gd name="connsiteX1" fmla="*/ 1115 w 9843"/>
                      <a:gd name="connsiteY1" fmla="*/ 0 h 10198"/>
                      <a:gd name="connsiteX2" fmla="*/ 3885 w 9843"/>
                      <a:gd name="connsiteY2" fmla="*/ 3028 h 10198"/>
                      <a:gd name="connsiteX3" fmla="*/ 4777 w 9843"/>
                      <a:gd name="connsiteY3" fmla="*/ 2982 h 10198"/>
                      <a:gd name="connsiteX4" fmla="*/ 6178 w 9843"/>
                      <a:gd name="connsiteY4" fmla="*/ 3899 h 10198"/>
                      <a:gd name="connsiteX5" fmla="*/ 9843 w 9843"/>
                      <a:gd name="connsiteY5" fmla="*/ 10198 h 1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 h="10198">
                        <a:moveTo>
                          <a:pt x="0" y="0"/>
                        </a:moveTo>
                        <a:lnTo>
                          <a:pt x="1115" y="0"/>
                        </a:lnTo>
                        <a:cubicBezTo>
                          <a:pt x="1115" y="0"/>
                          <a:pt x="3535" y="1743"/>
                          <a:pt x="3885" y="3028"/>
                        </a:cubicBezTo>
                        <a:lnTo>
                          <a:pt x="4777" y="2982"/>
                        </a:lnTo>
                        <a:lnTo>
                          <a:pt x="6178" y="3899"/>
                        </a:lnTo>
                        <a:cubicBezTo>
                          <a:pt x="10000" y="10000"/>
                          <a:pt x="9843" y="10198"/>
                          <a:pt x="9843" y="10198"/>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7" name="Freeform 31">
                    <a:extLst>
                      <a:ext uri="{FF2B5EF4-FFF2-40B4-BE49-F238E27FC236}">
                        <a16:creationId xmlns:a16="http://schemas.microsoft.com/office/drawing/2014/main" id="{3A9C15FF-85F5-4EA2-8888-2FF115B82335}"/>
                      </a:ext>
                    </a:extLst>
                  </p:cNvPr>
                  <p:cNvSpPr>
                    <a:spLocks/>
                  </p:cNvSpPr>
                  <p:nvPr/>
                </p:nvSpPr>
                <p:spPr bwMode="auto">
                  <a:xfrm>
                    <a:off x="3678552" y="4118058"/>
                    <a:ext cx="927967" cy="812846"/>
                  </a:xfrm>
                  <a:custGeom>
                    <a:avLst/>
                    <a:gdLst>
                      <a:gd name="T0" fmla="*/ 0 w 204"/>
                      <a:gd name="T1" fmla="*/ 0 h 165"/>
                      <a:gd name="T2" fmla="*/ 8 w 204"/>
                      <a:gd name="T3" fmla="*/ 22 h 165"/>
                      <a:gd name="T4" fmla="*/ 15 w 204"/>
                      <a:gd name="T5" fmla="*/ 86 h 165"/>
                      <a:gd name="T6" fmla="*/ 17 w 204"/>
                      <a:gd name="T7" fmla="*/ 70 h 165"/>
                      <a:gd name="T8" fmla="*/ 204 w 204"/>
                      <a:gd name="T9" fmla="*/ 165 h 165"/>
                      <a:gd name="connsiteX0" fmla="*/ 0 w 10484"/>
                      <a:gd name="connsiteY0" fmla="*/ 0 h 11142"/>
                      <a:gd name="connsiteX1" fmla="*/ 392 w 10484"/>
                      <a:gd name="connsiteY1" fmla="*/ 1333 h 11142"/>
                      <a:gd name="connsiteX2" fmla="*/ 735 w 10484"/>
                      <a:gd name="connsiteY2" fmla="*/ 5212 h 11142"/>
                      <a:gd name="connsiteX3" fmla="*/ 833 w 10484"/>
                      <a:gd name="connsiteY3" fmla="*/ 4242 h 11142"/>
                      <a:gd name="connsiteX4" fmla="*/ 10484 w 10484"/>
                      <a:gd name="connsiteY4" fmla="*/ 11142 h 1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84" h="11142">
                        <a:moveTo>
                          <a:pt x="0" y="0"/>
                        </a:moveTo>
                        <a:lnTo>
                          <a:pt x="392" y="1333"/>
                        </a:lnTo>
                        <a:cubicBezTo>
                          <a:pt x="392" y="1333"/>
                          <a:pt x="196" y="3576"/>
                          <a:pt x="735" y="5212"/>
                        </a:cubicBezTo>
                        <a:cubicBezTo>
                          <a:pt x="735" y="5212"/>
                          <a:pt x="343" y="4182"/>
                          <a:pt x="833" y="4242"/>
                        </a:cubicBezTo>
                        <a:cubicBezTo>
                          <a:pt x="1373" y="4364"/>
                          <a:pt x="6023" y="6839"/>
                          <a:pt x="10484" y="11142"/>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8" name="Freeform 32">
                    <a:extLst>
                      <a:ext uri="{FF2B5EF4-FFF2-40B4-BE49-F238E27FC236}">
                        <a16:creationId xmlns:a16="http://schemas.microsoft.com/office/drawing/2014/main" id="{2F2B1028-D44C-4C40-9CA1-C5DEBF11E16A}"/>
                      </a:ext>
                    </a:extLst>
                  </p:cNvPr>
                  <p:cNvSpPr>
                    <a:spLocks/>
                  </p:cNvSpPr>
                  <p:nvPr/>
                </p:nvSpPr>
                <p:spPr bwMode="auto">
                  <a:xfrm>
                    <a:off x="3557100" y="3397900"/>
                    <a:ext cx="268666" cy="862687"/>
                  </a:xfrm>
                  <a:custGeom>
                    <a:avLst/>
                    <a:gdLst>
                      <a:gd name="T0" fmla="*/ 0 w 62"/>
                      <a:gd name="T1" fmla="*/ 0 h 195"/>
                      <a:gd name="T2" fmla="*/ 62 w 62"/>
                      <a:gd name="T3" fmla="*/ 195 h 195"/>
                    </a:gdLst>
                    <a:ahLst/>
                    <a:cxnLst>
                      <a:cxn ang="0">
                        <a:pos x="T0" y="T1"/>
                      </a:cxn>
                      <a:cxn ang="0">
                        <a:pos x="T2" y="T3"/>
                      </a:cxn>
                    </a:cxnLst>
                    <a:rect l="0" t="0" r="r" b="b"/>
                    <a:pathLst>
                      <a:path w="62" h="195">
                        <a:moveTo>
                          <a:pt x="0" y="0"/>
                        </a:moveTo>
                        <a:cubicBezTo>
                          <a:pt x="0" y="0"/>
                          <a:pt x="50" y="151"/>
                          <a:pt x="62" y="195"/>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89" name="Freeform 33">
                    <a:extLst>
                      <a:ext uri="{FF2B5EF4-FFF2-40B4-BE49-F238E27FC236}">
                        <a16:creationId xmlns:a16="http://schemas.microsoft.com/office/drawing/2014/main" id="{ECE16008-A082-4C1B-914B-1F294F50AA5B}"/>
                      </a:ext>
                    </a:extLst>
                  </p:cNvPr>
                  <p:cNvSpPr>
                    <a:spLocks/>
                  </p:cNvSpPr>
                  <p:nvPr/>
                </p:nvSpPr>
                <p:spPr bwMode="auto">
                  <a:xfrm>
                    <a:off x="3314196" y="3401651"/>
                    <a:ext cx="230022" cy="562622"/>
                  </a:xfrm>
                  <a:custGeom>
                    <a:avLst/>
                    <a:gdLst>
                      <a:gd name="T0" fmla="*/ 0 w 53"/>
                      <a:gd name="T1" fmla="*/ 127 h 127"/>
                      <a:gd name="T2" fmla="*/ 15 w 53"/>
                      <a:gd name="T3" fmla="*/ 110 h 127"/>
                      <a:gd name="T4" fmla="*/ 53 w 53"/>
                      <a:gd name="T5" fmla="*/ 0 h 127"/>
                    </a:gdLst>
                    <a:ahLst/>
                    <a:cxnLst>
                      <a:cxn ang="0">
                        <a:pos x="T0" y="T1"/>
                      </a:cxn>
                      <a:cxn ang="0">
                        <a:pos x="T2" y="T3"/>
                      </a:cxn>
                      <a:cxn ang="0">
                        <a:pos x="T4" y="T5"/>
                      </a:cxn>
                    </a:cxnLst>
                    <a:rect l="0" t="0" r="r" b="b"/>
                    <a:pathLst>
                      <a:path w="53" h="127">
                        <a:moveTo>
                          <a:pt x="0" y="127"/>
                        </a:moveTo>
                        <a:cubicBezTo>
                          <a:pt x="15" y="110"/>
                          <a:pt x="15" y="110"/>
                          <a:pt x="15" y="110"/>
                        </a:cubicBezTo>
                        <a:cubicBezTo>
                          <a:pt x="15" y="110"/>
                          <a:pt x="50" y="41"/>
                          <a:pt x="53"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0" name="Line 34">
                    <a:extLst>
                      <a:ext uri="{FF2B5EF4-FFF2-40B4-BE49-F238E27FC236}">
                        <a16:creationId xmlns:a16="http://schemas.microsoft.com/office/drawing/2014/main" id="{A65546D4-6246-4130-913E-3B1E3C08B1F9}"/>
                      </a:ext>
                    </a:extLst>
                  </p:cNvPr>
                  <p:cNvSpPr>
                    <a:spLocks noChangeShapeType="1"/>
                  </p:cNvSpPr>
                  <p:nvPr/>
                </p:nvSpPr>
                <p:spPr bwMode="auto">
                  <a:xfrm flipV="1">
                    <a:off x="3509256" y="3431658"/>
                    <a:ext cx="0" cy="125652"/>
                  </a:xfrm>
                  <a:prstGeom prst="line">
                    <a:avLst/>
                  </a:prstGeom>
                  <a:noFill/>
                  <a:ln w="15875" cap="rnd">
                    <a:solidFill>
                      <a:srgbClr val="A5A5A5"/>
                    </a:solidFill>
                    <a:prstDash val="solid"/>
                    <a:round/>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1" name="Freeform 35">
                    <a:extLst>
                      <a:ext uri="{FF2B5EF4-FFF2-40B4-BE49-F238E27FC236}">
                        <a16:creationId xmlns:a16="http://schemas.microsoft.com/office/drawing/2014/main" id="{0BD45F7C-3C6A-4CE6-9A1E-0175443CB845}"/>
                      </a:ext>
                    </a:extLst>
                  </p:cNvPr>
                  <p:cNvSpPr>
                    <a:spLocks/>
                  </p:cNvSpPr>
                  <p:nvPr/>
                </p:nvSpPr>
                <p:spPr bwMode="auto">
                  <a:xfrm>
                    <a:off x="3441169" y="3431658"/>
                    <a:ext cx="1197880" cy="1504841"/>
                  </a:xfrm>
                  <a:custGeom>
                    <a:avLst/>
                    <a:gdLst>
                      <a:gd name="T0" fmla="*/ 16 w 280"/>
                      <a:gd name="T1" fmla="*/ 0 h 329"/>
                      <a:gd name="T2" fmla="*/ 50 w 280"/>
                      <a:gd name="T3" fmla="*/ 27 h 329"/>
                      <a:gd name="T4" fmla="*/ 87 w 280"/>
                      <a:gd name="T5" fmla="*/ 72 h 329"/>
                      <a:gd name="T6" fmla="*/ 110 w 280"/>
                      <a:gd name="T7" fmla="*/ 92 h 329"/>
                      <a:gd name="T8" fmla="*/ 188 w 280"/>
                      <a:gd name="T9" fmla="*/ 154 h 329"/>
                      <a:gd name="T10" fmla="*/ 280 w 280"/>
                      <a:gd name="T11" fmla="*/ 329 h 329"/>
                      <a:gd name="T12" fmla="*/ 170 w 280"/>
                      <a:gd name="T13" fmla="*/ 200 h 329"/>
                      <a:gd name="T14" fmla="*/ 60 w 280"/>
                      <a:gd name="T15" fmla="*/ 142 h 329"/>
                      <a:gd name="T16" fmla="*/ 0 w 280"/>
                      <a:gd name="T17" fmla="*/ 123 h 329"/>
                      <a:gd name="connsiteX0" fmla="*/ 571 w 9863"/>
                      <a:gd name="connsiteY0" fmla="*/ 0 h 10327"/>
                      <a:gd name="connsiteX1" fmla="*/ 1786 w 9863"/>
                      <a:gd name="connsiteY1" fmla="*/ 821 h 10327"/>
                      <a:gd name="connsiteX2" fmla="*/ 3107 w 9863"/>
                      <a:gd name="connsiteY2" fmla="*/ 2188 h 10327"/>
                      <a:gd name="connsiteX3" fmla="*/ 3929 w 9863"/>
                      <a:gd name="connsiteY3" fmla="*/ 2796 h 10327"/>
                      <a:gd name="connsiteX4" fmla="*/ 6714 w 9863"/>
                      <a:gd name="connsiteY4" fmla="*/ 4681 h 10327"/>
                      <a:gd name="connsiteX5" fmla="*/ 9863 w 9863"/>
                      <a:gd name="connsiteY5" fmla="*/ 10327 h 10327"/>
                      <a:gd name="connsiteX6" fmla="*/ 6071 w 9863"/>
                      <a:gd name="connsiteY6" fmla="*/ 6079 h 10327"/>
                      <a:gd name="connsiteX7" fmla="*/ 2143 w 9863"/>
                      <a:gd name="connsiteY7" fmla="*/ 4316 h 10327"/>
                      <a:gd name="connsiteX8" fmla="*/ 0 w 9863"/>
                      <a:gd name="connsiteY8" fmla="*/ 3739 h 10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3" h="10327">
                        <a:moveTo>
                          <a:pt x="571" y="0"/>
                        </a:moveTo>
                        <a:cubicBezTo>
                          <a:pt x="571" y="0"/>
                          <a:pt x="1036" y="517"/>
                          <a:pt x="1786" y="821"/>
                        </a:cubicBezTo>
                        <a:cubicBezTo>
                          <a:pt x="1929" y="912"/>
                          <a:pt x="3107" y="2188"/>
                          <a:pt x="3107" y="2188"/>
                        </a:cubicBezTo>
                        <a:lnTo>
                          <a:pt x="3929" y="2796"/>
                        </a:lnTo>
                        <a:cubicBezTo>
                          <a:pt x="3929" y="2796"/>
                          <a:pt x="5725" y="3426"/>
                          <a:pt x="6714" y="4681"/>
                        </a:cubicBezTo>
                        <a:cubicBezTo>
                          <a:pt x="7703" y="5936"/>
                          <a:pt x="9327" y="8655"/>
                          <a:pt x="9863" y="10327"/>
                        </a:cubicBezTo>
                        <a:cubicBezTo>
                          <a:pt x="5934" y="6406"/>
                          <a:pt x="7358" y="7081"/>
                          <a:pt x="6071" y="6079"/>
                        </a:cubicBezTo>
                        <a:cubicBezTo>
                          <a:pt x="4784" y="5077"/>
                          <a:pt x="2143" y="4316"/>
                          <a:pt x="2143" y="4316"/>
                        </a:cubicBezTo>
                        <a:lnTo>
                          <a:pt x="0" y="3739"/>
                        </a:ln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2" name="Freeform 36">
                    <a:extLst>
                      <a:ext uri="{FF2B5EF4-FFF2-40B4-BE49-F238E27FC236}">
                        <a16:creationId xmlns:a16="http://schemas.microsoft.com/office/drawing/2014/main" id="{895D733B-FD9F-410A-943F-36A7ADB4A6BE}"/>
                      </a:ext>
                    </a:extLst>
                  </p:cNvPr>
                  <p:cNvSpPr>
                    <a:spLocks/>
                  </p:cNvSpPr>
                  <p:nvPr/>
                </p:nvSpPr>
                <p:spPr bwMode="auto">
                  <a:xfrm>
                    <a:off x="3614146" y="4931983"/>
                    <a:ext cx="1240281" cy="1324038"/>
                  </a:xfrm>
                  <a:custGeom>
                    <a:avLst/>
                    <a:gdLst>
                      <a:gd name="T0" fmla="*/ 239 w 286"/>
                      <a:gd name="T1" fmla="*/ 8 h 299"/>
                      <a:gd name="T2" fmla="*/ 250 w 286"/>
                      <a:gd name="T3" fmla="*/ 0 h 299"/>
                      <a:gd name="T4" fmla="*/ 264 w 286"/>
                      <a:gd name="T5" fmla="*/ 3 h 299"/>
                      <a:gd name="T6" fmla="*/ 283 w 286"/>
                      <a:gd name="T7" fmla="*/ 11 h 299"/>
                      <a:gd name="T8" fmla="*/ 286 w 286"/>
                      <a:gd name="T9" fmla="*/ 67 h 299"/>
                      <a:gd name="T10" fmla="*/ 268 w 286"/>
                      <a:gd name="T11" fmla="*/ 121 h 299"/>
                      <a:gd name="T12" fmla="*/ 237 w 286"/>
                      <a:gd name="T13" fmla="*/ 164 h 299"/>
                      <a:gd name="T14" fmla="*/ 213 w 286"/>
                      <a:gd name="T15" fmla="*/ 171 h 299"/>
                      <a:gd name="T16" fmla="*/ 188 w 286"/>
                      <a:gd name="T17" fmla="*/ 171 h 299"/>
                      <a:gd name="T18" fmla="*/ 178 w 286"/>
                      <a:gd name="T19" fmla="*/ 155 h 299"/>
                      <a:gd name="T20" fmla="*/ 192 w 286"/>
                      <a:gd name="T21" fmla="*/ 201 h 299"/>
                      <a:gd name="T22" fmla="*/ 169 w 286"/>
                      <a:gd name="T23" fmla="*/ 246 h 299"/>
                      <a:gd name="T24" fmla="*/ 169 w 286"/>
                      <a:gd name="T25" fmla="*/ 253 h 299"/>
                      <a:gd name="T26" fmla="*/ 151 w 286"/>
                      <a:gd name="T27" fmla="*/ 273 h 299"/>
                      <a:gd name="T28" fmla="*/ 137 w 286"/>
                      <a:gd name="T29" fmla="*/ 277 h 299"/>
                      <a:gd name="T30" fmla="*/ 98 w 286"/>
                      <a:gd name="T31" fmla="*/ 272 h 299"/>
                      <a:gd name="T32" fmla="*/ 98 w 286"/>
                      <a:gd name="T33" fmla="*/ 272 h 299"/>
                      <a:gd name="T34" fmla="*/ 84 w 286"/>
                      <a:gd name="T35" fmla="*/ 257 h 299"/>
                      <a:gd name="T36" fmla="*/ 54 w 286"/>
                      <a:gd name="T37" fmla="*/ 271 h 299"/>
                      <a:gd name="T38" fmla="*/ 48 w 286"/>
                      <a:gd name="T39" fmla="*/ 270 h 299"/>
                      <a:gd name="T40" fmla="*/ 49 w 286"/>
                      <a:gd name="T41" fmla="*/ 263 h 299"/>
                      <a:gd name="T42" fmla="*/ 41 w 286"/>
                      <a:gd name="T43" fmla="*/ 259 h 299"/>
                      <a:gd name="T44" fmla="*/ 40 w 286"/>
                      <a:gd name="T45" fmla="*/ 247 h 299"/>
                      <a:gd name="T46" fmla="*/ 24 w 286"/>
                      <a:gd name="T47" fmla="*/ 244 h 299"/>
                      <a:gd name="T48" fmla="*/ 0 w 286"/>
                      <a:gd name="T49" fmla="*/ 244 h 299"/>
                      <a:gd name="T50" fmla="*/ 14 w 286"/>
                      <a:gd name="T51" fmla="*/ 248 h 299"/>
                      <a:gd name="T52" fmla="*/ 20 w 286"/>
                      <a:gd name="T53" fmla="*/ 258 h 299"/>
                      <a:gd name="T54" fmla="*/ 30 w 286"/>
                      <a:gd name="T55" fmla="*/ 269 h 299"/>
                      <a:gd name="T56" fmla="*/ 26 w 286"/>
                      <a:gd name="T57" fmla="*/ 272 h 299"/>
                      <a:gd name="T58" fmla="*/ 22 w 286"/>
                      <a:gd name="T59" fmla="*/ 277 h 299"/>
                      <a:gd name="T60" fmla="*/ 21 w 286"/>
                      <a:gd name="T61" fmla="*/ 294 h 299"/>
                      <a:gd name="T62" fmla="*/ 39 w 286"/>
                      <a:gd name="T63" fmla="*/ 299 h 299"/>
                      <a:gd name="T64" fmla="*/ 98 w 286"/>
                      <a:gd name="T65" fmla="*/ 286 h 299"/>
                      <a:gd name="T66" fmla="*/ 106 w 286"/>
                      <a:gd name="T67" fmla="*/ 273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6" h="299">
                        <a:moveTo>
                          <a:pt x="239" y="8"/>
                        </a:moveTo>
                        <a:cubicBezTo>
                          <a:pt x="250" y="0"/>
                          <a:pt x="250" y="0"/>
                          <a:pt x="250" y="0"/>
                        </a:cubicBezTo>
                        <a:cubicBezTo>
                          <a:pt x="264" y="3"/>
                          <a:pt x="264" y="3"/>
                          <a:pt x="264" y="3"/>
                        </a:cubicBezTo>
                        <a:cubicBezTo>
                          <a:pt x="283" y="11"/>
                          <a:pt x="283" y="11"/>
                          <a:pt x="283" y="11"/>
                        </a:cubicBezTo>
                        <a:cubicBezTo>
                          <a:pt x="286" y="67"/>
                          <a:pt x="286" y="67"/>
                          <a:pt x="286" y="67"/>
                        </a:cubicBezTo>
                        <a:cubicBezTo>
                          <a:pt x="268" y="121"/>
                          <a:pt x="268" y="121"/>
                          <a:pt x="268" y="121"/>
                        </a:cubicBezTo>
                        <a:cubicBezTo>
                          <a:pt x="237" y="164"/>
                          <a:pt x="237" y="164"/>
                          <a:pt x="237" y="164"/>
                        </a:cubicBezTo>
                        <a:cubicBezTo>
                          <a:pt x="213" y="171"/>
                          <a:pt x="213" y="171"/>
                          <a:pt x="213" y="171"/>
                        </a:cubicBezTo>
                        <a:cubicBezTo>
                          <a:pt x="188" y="171"/>
                          <a:pt x="188" y="171"/>
                          <a:pt x="188" y="171"/>
                        </a:cubicBezTo>
                        <a:cubicBezTo>
                          <a:pt x="178" y="155"/>
                          <a:pt x="178" y="155"/>
                          <a:pt x="178" y="155"/>
                        </a:cubicBezTo>
                        <a:cubicBezTo>
                          <a:pt x="192" y="201"/>
                          <a:pt x="192" y="201"/>
                          <a:pt x="192" y="201"/>
                        </a:cubicBezTo>
                        <a:cubicBezTo>
                          <a:pt x="169" y="246"/>
                          <a:pt x="169" y="246"/>
                          <a:pt x="169" y="246"/>
                        </a:cubicBezTo>
                        <a:cubicBezTo>
                          <a:pt x="169" y="253"/>
                          <a:pt x="169" y="253"/>
                          <a:pt x="169" y="253"/>
                        </a:cubicBezTo>
                        <a:cubicBezTo>
                          <a:pt x="151" y="273"/>
                          <a:pt x="151" y="273"/>
                          <a:pt x="151" y="273"/>
                        </a:cubicBezTo>
                        <a:cubicBezTo>
                          <a:pt x="137" y="277"/>
                          <a:pt x="137" y="277"/>
                          <a:pt x="137" y="277"/>
                        </a:cubicBezTo>
                        <a:cubicBezTo>
                          <a:pt x="98" y="272"/>
                          <a:pt x="98" y="272"/>
                          <a:pt x="98" y="272"/>
                        </a:cubicBezTo>
                        <a:cubicBezTo>
                          <a:pt x="98" y="272"/>
                          <a:pt x="98" y="272"/>
                          <a:pt x="98" y="272"/>
                        </a:cubicBezTo>
                        <a:cubicBezTo>
                          <a:pt x="94" y="266"/>
                          <a:pt x="95" y="255"/>
                          <a:pt x="84" y="257"/>
                        </a:cubicBezTo>
                        <a:cubicBezTo>
                          <a:pt x="74" y="259"/>
                          <a:pt x="65" y="270"/>
                          <a:pt x="54" y="271"/>
                        </a:cubicBezTo>
                        <a:cubicBezTo>
                          <a:pt x="52" y="271"/>
                          <a:pt x="49" y="272"/>
                          <a:pt x="48" y="270"/>
                        </a:cubicBezTo>
                        <a:cubicBezTo>
                          <a:pt x="46" y="267"/>
                          <a:pt x="50" y="266"/>
                          <a:pt x="49" y="263"/>
                        </a:cubicBezTo>
                        <a:cubicBezTo>
                          <a:pt x="49" y="257"/>
                          <a:pt x="45" y="263"/>
                          <a:pt x="41" y="259"/>
                        </a:cubicBezTo>
                        <a:cubicBezTo>
                          <a:pt x="38" y="256"/>
                          <a:pt x="42" y="250"/>
                          <a:pt x="40" y="247"/>
                        </a:cubicBezTo>
                        <a:cubicBezTo>
                          <a:pt x="37" y="242"/>
                          <a:pt x="28" y="244"/>
                          <a:pt x="24" y="244"/>
                        </a:cubicBezTo>
                        <a:cubicBezTo>
                          <a:pt x="19" y="244"/>
                          <a:pt x="1" y="240"/>
                          <a:pt x="0" y="244"/>
                        </a:cubicBezTo>
                        <a:cubicBezTo>
                          <a:pt x="7" y="245"/>
                          <a:pt x="12" y="237"/>
                          <a:pt x="14" y="248"/>
                        </a:cubicBezTo>
                        <a:cubicBezTo>
                          <a:pt x="15" y="255"/>
                          <a:pt x="13" y="254"/>
                          <a:pt x="20" y="258"/>
                        </a:cubicBezTo>
                        <a:cubicBezTo>
                          <a:pt x="22" y="260"/>
                          <a:pt x="30" y="266"/>
                          <a:pt x="30" y="269"/>
                        </a:cubicBezTo>
                        <a:cubicBezTo>
                          <a:pt x="29" y="271"/>
                          <a:pt x="27" y="271"/>
                          <a:pt x="26" y="272"/>
                        </a:cubicBezTo>
                        <a:cubicBezTo>
                          <a:pt x="22" y="275"/>
                          <a:pt x="22" y="273"/>
                          <a:pt x="22" y="277"/>
                        </a:cubicBezTo>
                        <a:cubicBezTo>
                          <a:pt x="21" y="281"/>
                          <a:pt x="21" y="294"/>
                          <a:pt x="21" y="294"/>
                        </a:cubicBezTo>
                        <a:cubicBezTo>
                          <a:pt x="39" y="299"/>
                          <a:pt x="39" y="299"/>
                          <a:pt x="39" y="299"/>
                        </a:cubicBezTo>
                        <a:cubicBezTo>
                          <a:pt x="98" y="286"/>
                          <a:pt x="98" y="286"/>
                          <a:pt x="98" y="286"/>
                        </a:cubicBezTo>
                        <a:cubicBezTo>
                          <a:pt x="98" y="286"/>
                          <a:pt x="104" y="278"/>
                          <a:pt x="106" y="273"/>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3" name="Freeform 37">
                    <a:extLst>
                      <a:ext uri="{FF2B5EF4-FFF2-40B4-BE49-F238E27FC236}">
                        <a16:creationId xmlns:a16="http://schemas.microsoft.com/office/drawing/2014/main" id="{C8563C77-FF3E-4A7B-9432-DEEEB161CA81}"/>
                      </a:ext>
                    </a:extLst>
                  </p:cNvPr>
                  <p:cNvSpPr>
                    <a:spLocks/>
                  </p:cNvSpPr>
                  <p:nvPr/>
                </p:nvSpPr>
                <p:spPr bwMode="auto">
                  <a:xfrm>
                    <a:off x="4502953" y="4967616"/>
                    <a:ext cx="316511" cy="699527"/>
                  </a:xfrm>
                  <a:custGeom>
                    <a:avLst/>
                    <a:gdLst>
                      <a:gd name="T0" fmla="*/ 85 w 172"/>
                      <a:gd name="T1" fmla="*/ 0 h 373"/>
                      <a:gd name="T2" fmla="*/ 116 w 172"/>
                      <a:gd name="T3" fmla="*/ 5 h 373"/>
                      <a:gd name="T4" fmla="*/ 165 w 172"/>
                      <a:gd name="T5" fmla="*/ 38 h 373"/>
                      <a:gd name="T6" fmla="*/ 172 w 172"/>
                      <a:gd name="T7" fmla="*/ 135 h 373"/>
                      <a:gd name="T8" fmla="*/ 132 w 172"/>
                      <a:gd name="T9" fmla="*/ 262 h 373"/>
                      <a:gd name="T10" fmla="*/ 59 w 172"/>
                      <a:gd name="T11" fmla="*/ 361 h 373"/>
                      <a:gd name="T12" fmla="*/ 17 w 172"/>
                      <a:gd name="T13" fmla="*/ 373 h 373"/>
                      <a:gd name="T14" fmla="*/ 0 w 172"/>
                      <a:gd name="T15" fmla="*/ 349 h 373"/>
                      <a:gd name="T16" fmla="*/ 50 w 172"/>
                      <a:gd name="T17" fmla="*/ 340 h 373"/>
                      <a:gd name="T18" fmla="*/ 113 w 172"/>
                      <a:gd name="T19" fmla="*/ 243 h 373"/>
                      <a:gd name="T20" fmla="*/ 151 w 172"/>
                      <a:gd name="T21" fmla="*/ 123 h 373"/>
                      <a:gd name="T22" fmla="*/ 144 w 172"/>
                      <a:gd name="T23" fmla="*/ 40 h 373"/>
                      <a:gd name="T24" fmla="*/ 85 w 172"/>
                      <a:gd name="T25"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373">
                        <a:moveTo>
                          <a:pt x="85" y="0"/>
                        </a:moveTo>
                        <a:lnTo>
                          <a:pt x="116" y="5"/>
                        </a:lnTo>
                        <a:lnTo>
                          <a:pt x="165" y="38"/>
                        </a:lnTo>
                        <a:lnTo>
                          <a:pt x="172" y="135"/>
                        </a:lnTo>
                        <a:lnTo>
                          <a:pt x="132" y="262"/>
                        </a:lnTo>
                        <a:lnTo>
                          <a:pt x="59" y="361"/>
                        </a:lnTo>
                        <a:lnTo>
                          <a:pt x="17" y="373"/>
                        </a:lnTo>
                        <a:lnTo>
                          <a:pt x="0" y="349"/>
                        </a:lnTo>
                        <a:lnTo>
                          <a:pt x="50" y="340"/>
                        </a:lnTo>
                        <a:lnTo>
                          <a:pt x="113" y="243"/>
                        </a:lnTo>
                        <a:lnTo>
                          <a:pt x="151" y="123"/>
                        </a:lnTo>
                        <a:lnTo>
                          <a:pt x="144" y="40"/>
                        </a:lnTo>
                        <a:lnTo>
                          <a:pt x="85" y="0"/>
                        </a:ln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4" name="Freeform 38">
                    <a:extLst>
                      <a:ext uri="{FF2B5EF4-FFF2-40B4-BE49-F238E27FC236}">
                        <a16:creationId xmlns:a16="http://schemas.microsoft.com/office/drawing/2014/main" id="{8D486A8F-1AC1-4A19-89C1-0FC12836FEAD}"/>
                      </a:ext>
                    </a:extLst>
                  </p:cNvPr>
                  <p:cNvSpPr>
                    <a:spLocks/>
                  </p:cNvSpPr>
                  <p:nvPr/>
                </p:nvSpPr>
                <p:spPr bwMode="auto">
                  <a:xfrm>
                    <a:off x="5195169" y="2900917"/>
                    <a:ext cx="513101" cy="954772"/>
                  </a:xfrm>
                  <a:custGeom>
                    <a:avLst/>
                    <a:gdLst>
                      <a:gd name="T0" fmla="*/ 102 w 102"/>
                      <a:gd name="T1" fmla="*/ 0 h 222"/>
                      <a:gd name="T2" fmla="*/ 91 w 102"/>
                      <a:gd name="T3" fmla="*/ 5 h 222"/>
                      <a:gd name="T4" fmla="*/ 57 w 102"/>
                      <a:gd name="T5" fmla="*/ 14 h 222"/>
                      <a:gd name="T6" fmla="*/ 4 w 102"/>
                      <a:gd name="T7" fmla="*/ 121 h 222"/>
                      <a:gd name="T8" fmla="*/ 0 w 102"/>
                      <a:gd name="T9" fmla="*/ 178 h 222"/>
                      <a:gd name="T10" fmla="*/ 27 w 102"/>
                      <a:gd name="T11" fmla="*/ 222 h 222"/>
                      <a:gd name="connsiteX0" fmla="*/ 11618 w 11618"/>
                      <a:gd name="connsiteY0" fmla="*/ 0 h 10000"/>
                      <a:gd name="connsiteX1" fmla="*/ 10540 w 11618"/>
                      <a:gd name="connsiteY1" fmla="*/ 225 h 10000"/>
                      <a:gd name="connsiteX2" fmla="*/ 7206 w 11618"/>
                      <a:gd name="connsiteY2" fmla="*/ 631 h 10000"/>
                      <a:gd name="connsiteX3" fmla="*/ 2010 w 11618"/>
                      <a:gd name="connsiteY3" fmla="*/ 5450 h 10000"/>
                      <a:gd name="connsiteX4" fmla="*/ 0 w 11618"/>
                      <a:gd name="connsiteY4" fmla="*/ 8091 h 10000"/>
                      <a:gd name="connsiteX5" fmla="*/ 4265 w 11618"/>
                      <a:gd name="connsiteY5" fmla="*/ 10000 h 10000"/>
                      <a:gd name="connsiteX0" fmla="*/ 11618 w 11618"/>
                      <a:gd name="connsiteY0" fmla="*/ 0 h 9796"/>
                      <a:gd name="connsiteX1" fmla="*/ 10540 w 11618"/>
                      <a:gd name="connsiteY1" fmla="*/ 225 h 9796"/>
                      <a:gd name="connsiteX2" fmla="*/ 7206 w 11618"/>
                      <a:gd name="connsiteY2" fmla="*/ 631 h 9796"/>
                      <a:gd name="connsiteX3" fmla="*/ 2010 w 11618"/>
                      <a:gd name="connsiteY3" fmla="*/ 5450 h 9796"/>
                      <a:gd name="connsiteX4" fmla="*/ 0 w 11618"/>
                      <a:gd name="connsiteY4" fmla="*/ 8091 h 9796"/>
                      <a:gd name="connsiteX5" fmla="*/ 1731 w 11618"/>
                      <a:gd name="connsiteY5" fmla="*/ 9782 h 9796"/>
                      <a:gd name="connsiteX0" fmla="*/ 10000 w 10000"/>
                      <a:gd name="connsiteY0" fmla="*/ 0 h 9918"/>
                      <a:gd name="connsiteX1" fmla="*/ 9072 w 10000"/>
                      <a:gd name="connsiteY1" fmla="*/ 230 h 9918"/>
                      <a:gd name="connsiteX2" fmla="*/ 6202 w 10000"/>
                      <a:gd name="connsiteY2" fmla="*/ 644 h 9918"/>
                      <a:gd name="connsiteX3" fmla="*/ 1730 w 10000"/>
                      <a:gd name="connsiteY3" fmla="*/ 5563 h 9918"/>
                      <a:gd name="connsiteX4" fmla="*/ 0 w 10000"/>
                      <a:gd name="connsiteY4" fmla="*/ 8259 h 9918"/>
                      <a:gd name="connsiteX5" fmla="*/ 1258 w 10000"/>
                      <a:gd name="connsiteY5" fmla="*/ 9887 h 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9918">
                        <a:moveTo>
                          <a:pt x="10000" y="0"/>
                        </a:moveTo>
                        <a:cubicBezTo>
                          <a:pt x="9663" y="46"/>
                          <a:pt x="9325" y="138"/>
                          <a:pt x="9072" y="230"/>
                        </a:cubicBezTo>
                        <a:cubicBezTo>
                          <a:pt x="8143" y="413"/>
                          <a:pt x="6962" y="322"/>
                          <a:pt x="6202" y="644"/>
                        </a:cubicBezTo>
                        <a:cubicBezTo>
                          <a:pt x="1730" y="5563"/>
                          <a:pt x="2764" y="4295"/>
                          <a:pt x="1730" y="5563"/>
                        </a:cubicBezTo>
                        <a:cubicBezTo>
                          <a:pt x="696" y="6832"/>
                          <a:pt x="0" y="8259"/>
                          <a:pt x="0" y="8259"/>
                        </a:cubicBezTo>
                        <a:cubicBezTo>
                          <a:pt x="2278" y="10283"/>
                          <a:pt x="1258" y="9887"/>
                          <a:pt x="1258" y="9887"/>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5" name="Freeform 39">
                    <a:extLst>
                      <a:ext uri="{FF2B5EF4-FFF2-40B4-BE49-F238E27FC236}">
                        <a16:creationId xmlns:a16="http://schemas.microsoft.com/office/drawing/2014/main" id="{DADF47F9-E7BD-4009-A916-33492E7930E3}"/>
                      </a:ext>
                    </a:extLst>
                  </p:cNvPr>
                  <p:cNvSpPr>
                    <a:spLocks/>
                  </p:cNvSpPr>
                  <p:nvPr/>
                </p:nvSpPr>
                <p:spPr bwMode="auto">
                  <a:xfrm>
                    <a:off x="5470538" y="2942175"/>
                    <a:ext cx="305182" cy="507179"/>
                  </a:xfrm>
                  <a:custGeom>
                    <a:avLst/>
                    <a:gdLst>
                      <a:gd name="T0" fmla="*/ 31 w 76"/>
                      <a:gd name="T1" fmla="*/ 0 h 129"/>
                      <a:gd name="T2" fmla="*/ 31 w 76"/>
                      <a:gd name="T3" fmla="*/ 6 h 129"/>
                      <a:gd name="T4" fmla="*/ 26 w 76"/>
                      <a:gd name="T5" fmla="*/ 10 h 129"/>
                      <a:gd name="T6" fmla="*/ 20 w 76"/>
                      <a:gd name="T7" fmla="*/ 21 h 129"/>
                      <a:gd name="T8" fmla="*/ 4 w 76"/>
                      <a:gd name="T9" fmla="*/ 69 h 129"/>
                      <a:gd name="T10" fmla="*/ 2 w 76"/>
                      <a:gd name="T11" fmla="*/ 78 h 129"/>
                      <a:gd name="T12" fmla="*/ 5 w 76"/>
                      <a:gd name="T13" fmla="*/ 107 h 129"/>
                      <a:gd name="T14" fmla="*/ 9 w 76"/>
                      <a:gd name="T15" fmla="*/ 118 h 129"/>
                      <a:gd name="T16" fmla="*/ 21 w 76"/>
                      <a:gd name="T17" fmla="*/ 128 h 129"/>
                      <a:gd name="T18" fmla="*/ 28 w 76"/>
                      <a:gd name="T19" fmla="*/ 122 h 129"/>
                      <a:gd name="T20" fmla="*/ 35 w 76"/>
                      <a:gd name="T21" fmla="*/ 122 h 129"/>
                      <a:gd name="T22" fmla="*/ 38 w 76"/>
                      <a:gd name="T23" fmla="*/ 114 h 129"/>
                      <a:gd name="T24" fmla="*/ 47 w 76"/>
                      <a:gd name="T25" fmla="*/ 113 h 129"/>
                      <a:gd name="T26" fmla="*/ 76 w 76"/>
                      <a:gd name="T27" fmla="*/ 104 h 129"/>
                      <a:gd name="connsiteX0" fmla="*/ 3922 w 9843"/>
                      <a:gd name="connsiteY0" fmla="*/ 0 h 9930"/>
                      <a:gd name="connsiteX1" fmla="*/ 3922 w 9843"/>
                      <a:gd name="connsiteY1" fmla="*/ 465 h 9930"/>
                      <a:gd name="connsiteX2" fmla="*/ 3264 w 9843"/>
                      <a:gd name="connsiteY2" fmla="*/ 775 h 9930"/>
                      <a:gd name="connsiteX3" fmla="*/ 2475 w 9843"/>
                      <a:gd name="connsiteY3" fmla="*/ 1628 h 9930"/>
                      <a:gd name="connsiteX4" fmla="*/ 369 w 9843"/>
                      <a:gd name="connsiteY4" fmla="*/ 5349 h 9930"/>
                      <a:gd name="connsiteX5" fmla="*/ 106 w 9843"/>
                      <a:gd name="connsiteY5" fmla="*/ 6047 h 9930"/>
                      <a:gd name="connsiteX6" fmla="*/ 501 w 9843"/>
                      <a:gd name="connsiteY6" fmla="*/ 8295 h 9930"/>
                      <a:gd name="connsiteX7" fmla="*/ 1027 w 9843"/>
                      <a:gd name="connsiteY7" fmla="*/ 9147 h 9930"/>
                      <a:gd name="connsiteX8" fmla="*/ 2606 w 9843"/>
                      <a:gd name="connsiteY8" fmla="*/ 9922 h 9930"/>
                      <a:gd name="connsiteX9" fmla="*/ 3527 w 9843"/>
                      <a:gd name="connsiteY9" fmla="*/ 9457 h 9930"/>
                      <a:gd name="connsiteX10" fmla="*/ 4448 w 9843"/>
                      <a:gd name="connsiteY10" fmla="*/ 9248 h 9930"/>
                      <a:gd name="connsiteX11" fmla="*/ 4843 w 9843"/>
                      <a:gd name="connsiteY11" fmla="*/ 8837 h 9930"/>
                      <a:gd name="connsiteX12" fmla="*/ 6027 w 9843"/>
                      <a:gd name="connsiteY12" fmla="*/ 8760 h 9930"/>
                      <a:gd name="connsiteX13" fmla="*/ 9843 w 9843"/>
                      <a:gd name="connsiteY13" fmla="*/ 8062 h 993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6123 w 10000"/>
                      <a:gd name="connsiteY12" fmla="*/ 8822 h 10000"/>
                      <a:gd name="connsiteX13" fmla="*/ 10000 w 10000"/>
                      <a:gd name="connsiteY13" fmla="*/ 8119 h 10000"/>
                      <a:gd name="connsiteX0" fmla="*/ 3985 w 10000"/>
                      <a:gd name="connsiteY0" fmla="*/ 0 h 10000"/>
                      <a:gd name="connsiteX1" fmla="*/ 3985 w 10000"/>
                      <a:gd name="connsiteY1" fmla="*/ 468 h 10000"/>
                      <a:gd name="connsiteX2" fmla="*/ 3316 w 10000"/>
                      <a:gd name="connsiteY2" fmla="*/ 780 h 10000"/>
                      <a:gd name="connsiteX3" fmla="*/ 2514 w 10000"/>
                      <a:gd name="connsiteY3" fmla="*/ 1639 h 10000"/>
                      <a:gd name="connsiteX4" fmla="*/ 375 w 10000"/>
                      <a:gd name="connsiteY4" fmla="*/ 5387 h 10000"/>
                      <a:gd name="connsiteX5" fmla="*/ 108 w 10000"/>
                      <a:gd name="connsiteY5" fmla="*/ 6090 h 10000"/>
                      <a:gd name="connsiteX6" fmla="*/ 509 w 10000"/>
                      <a:gd name="connsiteY6" fmla="*/ 8353 h 10000"/>
                      <a:gd name="connsiteX7" fmla="*/ 1043 w 10000"/>
                      <a:gd name="connsiteY7" fmla="*/ 9211 h 10000"/>
                      <a:gd name="connsiteX8" fmla="*/ 2648 w 10000"/>
                      <a:gd name="connsiteY8" fmla="*/ 9992 h 10000"/>
                      <a:gd name="connsiteX9" fmla="*/ 3583 w 10000"/>
                      <a:gd name="connsiteY9" fmla="*/ 9524 h 10000"/>
                      <a:gd name="connsiteX10" fmla="*/ 6135 w 10000"/>
                      <a:gd name="connsiteY10" fmla="*/ 8934 h 10000"/>
                      <a:gd name="connsiteX11" fmla="*/ 4920 w 10000"/>
                      <a:gd name="connsiteY11" fmla="*/ 8899 h 10000"/>
                      <a:gd name="connsiteX12" fmla="*/ 8620 w 10000"/>
                      <a:gd name="connsiteY12" fmla="*/ 8486 h 10000"/>
                      <a:gd name="connsiteX13" fmla="*/ 10000 w 10000"/>
                      <a:gd name="connsiteY13" fmla="*/ 8119 h 10000"/>
                      <a:gd name="connsiteX0" fmla="*/ 3985 w 9927"/>
                      <a:gd name="connsiteY0" fmla="*/ 0 h 10000"/>
                      <a:gd name="connsiteX1" fmla="*/ 3985 w 9927"/>
                      <a:gd name="connsiteY1" fmla="*/ 468 h 10000"/>
                      <a:gd name="connsiteX2" fmla="*/ 3316 w 9927"/>
                      <a:gd name="connsiteY2" fmla="*/ 780 h 10000"/>
                      <a:gd name="connsiteX3" fmla="*/ 2514 w 9927"/>
                      <a:gd name="connsiteY3" fmla="*/ 1639 h 10000"/>
                      <a:gd name="connsiteX4" fmla="*/ 375 w 9927"/>
                      <a:gd name="connsiteY4" fmla="*/ 5387 h 10000"/>
                      <a:gd name="connsiteX5" fmla="*/ 108 w 9927"/>
                      <a:gd name="connsiteY5" fmla="*/ 6090 h 10000"/>
                      <a:gd name="connsiteX6" fmla="*/ 509 w 9927"/>
                      <a:gd name="connsiteY6" fmla="*/ 8353 h 10000"/>
                      <a:gd name="connsiteX7" fmla="*/ 1043 w 9927"/>
                      <a:gd name="connsiteY7" fmla="*/ 9211 h 10000"/>
                      <a:gd name="connsiteX8" fmla="*/ 2648 w 9927"/>
                      <a:gd name="connsiteY8" fmla="*/ 9992 h 10000"/>
                      <a:gd name="connsiteX9" fmla="*/ 3583 w 9927"/>
                      <a:gd name="connsiteY9" fmla="*/ 9524 h 10000"/>
                      <a:gd name="connsiteX10" fmla="*/ 6135 w 9927"/>
                      <a:gd name="connsiteY10" fmla="*/ 8934 h 10000"/>
                      <a:gd name="connsiteX11" fmla="*/ 4920 w 9927"/>
                      <a:gd name="connsiteY11" fmla="*/ 8899 h 10000"/>
                      <a:gd name="connsiteX12" fmla="*/ 8620 w 9927"/>
                      <a:gd name="connsiteY12" fmla="*/ 8486 h 10000"/>
                      <a:gd name="connsiteX13" fmla="*/ 9927 w 9927"/>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6106 w 10000"/>
                      <a:gd name="connsiteY10" fmla="*/ 8345 h 10000"/>
                      <a:gd name="connsiteX11" fmla="*/ 4956 w 10000"/>
                      <a:gd name="connsiteY11" fmla="*/ 8899 h 10000"/>
                      <a:gd name="connsiteX12" fmla="*/ 8683 w 10000"/>
                      <a:gd name="connsiteY12" fmla="*/ 8486 h 10000"/>
                      <a:gd name="connsiteX13" fmla="*/ 10000 w 10000"/>
                      <a:gd name="connsiteY13" fmla="*/ 7025 h 10000"/>
                      <a:gd name="connsiteX0" fmla="*/ 4014 w 10000"/>
                      <a:gd name="connsiteY0" fmla="*/ 0 h 10000"/>
                      <a:gd name="connsiteX1" fmla="*/ 4014 w 10000"/>
                      <a:gd name="connsiteY1" fmla="*/ 468 h 10000"/>
                      <a:gd name="connsiteX2" fmla="*/ 3340 w 10000"/>
                      <a:gd name="connsiteY2" fmla="*/ 780 h 10000"/>
                      <a:gd name="connsiteX3" fmla="*/ 2532 w 10000"/>
                      <a:gd name="connsiteY3" fmla="*/ 1639 h 10000"/>
                      <a:gd name="connsiteX4" fmla="*/ 378 w 10000"/>
                      <a:gd name="connsiteY4" fmla="*/ 5387 h 10000"/>
                      <a:gd name="connsiteX5" fmla="*/ 109 w 10000"/>
                      <a:gd name="connsiteY5" fmla="*/ 6090 h 10000"/>
                      <a:gd name="connsiteX6" fmla="*/ 513 w 10000"/>
                      <a:gd name="connsiteY6" fmla="*/ 8353 h 10000"/>
                      <a:gd name="connsiteX7" fmla="*/ 1051 w 10000"/>
                      <a:gd name="connsiteY7" fmla="*/ 9211 h 10000"/>
                      <a:gd name="connsiteX8" fmla="*/ 2667 w 10000"/>
                      <a:gd name="connsiteY8" fmla="*/ 9992 h 10000"/>
                      <a:gd name="connsiteX9" fmla="*/ 3609 w 10000"/>
                      <a:gd name="connsiteY9" fmla="*/ 9524 h 10000"/>
                      <a:gd name="connsiteX10" fmla="*/ 4774 w 10000"/>
                      <a:gd name="connsiteY10" fmla="*/ 9060 h 10000"/>
                      <a:gd name="connsiteX11" fmla="*/ 4956 w 10000"/>
                      <a:gd name="connsiteY11" fmla="*/ 8899 h 10000"/>
                      <a:gd name="connsiteX12" fmla="*/ 8683 w 10000"/>
                      <a:gd name="connsiteY12" fmla="*/ 8486 h 10000"/>
                      <a:gd name="connsiteX13" fmla="*/ 10000 w 10000"/>
                      <a:gd name="connsiteY13" fmla="*/ 7025 h 10000"/>
                      <a:gd name="connsiteX0" fmla="*/ 4014 w 9482"/>
                      <a:gd name="connsiteY0" fmla="*/ 0 h 10000"/>
                      <a:gd name="connsiteX1" fmla="*/ 4014 w 9482"/>
                      <a:gd name="connsiteY1" fmla="*/ 468 h 10000"/>
                      <a:gd name="connsiteX2" fmla="*/ 3340 w 9482"/>
                      <a:gd name="connsiteY2" fmla="*/ 780 h 10000"/>
                      <a:gd name="connsiteX3" fmla="*/ 2532 w 9482"/>
                      <a:gd name="connsiteY3" fmla="*/ 1639 h 10000"/>
                      <a:gd name="connsiteX4" fmla="*/ 378 w 9482"/>
                      <a:gd name="connsiteY4" fmla="*/ 5387 h 10000"/>
                      <a:gd name="connsiteX5" fmla="*/ 109 w 9482"/>
                      <a:gd name="connsiteY5" fmla="*/ 6090 h 10000"/>
                      <a:gd name="connsiteX6" fmla="*/ 513 w 9482"/>
                      <a:gd name="connsiteY6" fmla="*/ 8353 h 10000"/>
                      <a:gd name="connsiteX7" fmla="*/ 1051 w 9482"/>
                      <a:gd name="connsiteY7" fmla="*/ 9211 h 10000"/>
                      <a:gd name="connsiteX8" fmla="*/ 2667 w 9482"/>
                      <a:gd name="connsiteY8" fmla="*/ 9992 h 10000"/>
                      <a:gd name="connsiteX9" fmla="*/ 3609 w 9482"/>
                      <a:gd name="connsiteY9" fmla="*/ 9524 h 10000"/>
                      <a:gd name="connsiteX10" fmla="*/ 4774 w 9482"/>
                      <a:gd name="connsiteY10" fmla="*/ 9060 h 10000"/>
                      <a:gd name="connsiteX11" fmla="*/ 4956 w 9482"/>
                      <a:gd name="connsiteY11" fmla="*/ 8899 h 10000"/>
                      <a:gd name="connsiteX12" fmla="*/ 8683 w 9482"/>
                      <a:gd name="connsiteY12" fmla="*/ 8486 h 10000"/>
                      <a:gd name="connsiteX13" fmla="*/ 9482 w 9482"/>
                      <a:gd name="connsiteY13" fmla="*/ 768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82" h="10000">
                        <a:moveTo>
                          <a:pt x="4014" y="0"/>
                        </a:moveTo>
                        <a:cubicBezTo>
                          <a:pt x="4283" y="79"/>
                          <a:pt x="4149" y="312"/>
                          <a:pt x="4014" y="468"/>
                        </a:cubicBezTo>
                        <a:cubicBezTo>
                          <a:pt x="3878" y="547"/>
                          <a:pt x="3609" y="624"/>
                          <a:pt x="3340" y="780"/>
                        </a:cubicBezTo>
                        <a:cubicBezTo>
                          <a:pt x="2936" y="1015"/>
                          <a:pt x="2802" y="1327"/>
                          <a:pt x="2532" y="1639"/>
                        </a:cubicBezTo>
                        <a:cubicBezTo>
                          <a:pt x="1860" y="2888"/>
                          <a:pt x="1186" y="4138"/>
                          <a:pt x="378" y="5387"/>
                        </a:cubicBezTo>
                        <a:cubicBezTo>
                          <a:pt x="244" y="5620"/>
                          <a:pt x="109" y="5855"/>
                          <a:pt x="109" y="6090"/>
                        </a:cubicBezTo>
                        <a:cubicBezTo>
                          <a:pt x="-161" y="6870"/>
                          <a:pt x="109" y="7651"/>
                          <a:pt x="513" y="8353"/>
                        </a:cubicBezTo>
                        <a:cubicBezTo>
                          <a:pt x="647" y="8666"/>
                          <a:pt x="917" y="8978"/>
                          <a:pt x="1051" y="9211"/>
                        </a:cubicBezTo>
                        <a:cubicBezTo>
                          <a:pt x="1321" y="9602"/>
                          <a:pt x="1994" y="10070"/>
                          <a:pt x="2667" y="9992"/>
                        </a:cubicBezTo>
                        <a:cubicBezTo>
                          <a:pt x="3071" y="9914"/>
                          <a:pt x="3340" y="9680"/>
                          <a:pt x="3609" y="9524"/>
                        </a:cubicBezTo>
                        <a:cubicBezTo>
                          <a:pt x="3878" y="9446"/>
                          <a:pt x="4505" y="8827"/>
                          <a:pt x="4774" y="9060"/>
                        </a:cubicBezTo>
                        <a:cubicBezTo>
                          <a:pt x="4640" y="8827"/>
                          <a:pt x="4687" y="9055"/>
                          <a:pt x="4956" y="8899"/>
                        </a:cubicBezTo>
                        <a:cubicBezTo>
                          <a:pt x="5361" y="8822"/>
                          <a:pt x="8279" y="8486"/>
                          <a:pt x="8683" y="8486"/>
                        </a:cubicBezTo>
                        <a:cubicBezTo>
                          <a:pt x="10030" y="8407"/>
                          <a:pt x="8270" y="7994"/>
                          <a:pt x="9482" y="76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6" name="Freeform 40">
                    <a:extLst>
                      <a:ext uri="{FF2B5EF4-FFF2-40B4-BE49-F238E27FC236}">
                        <a16:creationId xmlns:a16="http://schemas.microsoft.com/office/drawing/2014/main" id="{8B6B77CA-C793-419E-8A42-6E49F48D473D}"/>
                      </a:ext>
                    </a:extLst>
                  </p:cNvPr>
                  <p:cNvSpPr>
                    <a:spLocks/>
                  </p:cNvSpPr>
                  <p:nvPr/>
                </p:nvSpPr>
                <p:spPr bwMode="auto">
                  <a:xfrm>
                    <a:off x="4799301" y="3231910"/>
                    <a:ext cx="2855565" cy="2904538"/>
                  </a:xfrm>
                  <a:custGeom>
                    <a:avLst/>
                    <a:gdLst>
                      <a:gd name="T0" fmla="*/ 265 w 651"/>
                      <a:gd name="T1" fmla="*/ 0 h 649"/>
                      <a:gd name="T2" fmla="*/ 259 w 651"/>
                      <a:gd name="T3" fmla="*/ 33 h 649"/>
                      <a:gd name="T4" fmla="*/ 254 w 651"/>
                      <a:gd name="T5" fmla="*/ 46 h 649"/>
                      <a:gd name="T6" fmla="*/ 246 w 651"/>
                      <a:gd name="T7" fmla="*/ 52 h 649"/>
                      <a:gd name="T8" fmla="*/ 186 w 651"/>
                      <a:gd name="T9" fmla="*/ 71 h 649"/>
                      <a:gd name="T10" fmla="*/ 177 w 651"/>
                      <a:gd name="T11" fmla="*/ 76 h 649"/>
                      <a:gd name="T12" fmla="*/ 137 w 651"/>
                      <a:gd name="T13" fmla="*/ 90 h 649"/>
                      <a:gd name="T14" fmla="*/ 128 w 651"/>
                      <a:gd name="T15" fmla="*/ 96 h 649"/>
                      <a:gd name="T16" fmla="*/ 123 w 651"/>
                      <a:gd name="T17" fmla="*/ 103 h 649"/>
                      <a:gd name="T18" fmla="*/ 107 w 651"/>
                      <a:gd name="T19" fmla="*/ 139 h 649"/>
                      <a:gd name="T20" fmla="*/ 98 w 651"/>
                      <a:gd name="T21" fmla="*/ 143 h 649"/>
                      <a:gd name="T22" fmla="*/ 31 w 651"/>
                      <a:gd name="T23" fmla="*/ 264 h 649"/>
                      <a:gd name="T24" fmla="*/ 127 w 651"/>
                      <a:gd name="T25" fmla="*/ 360 h 649"/>
                      <a:gd name="T26" fmla="*/ 234 w 651"/>
                      <a:gd name="T27" fmla="*/ 348 h 649"/>
                      <a:gd name="T28" fmla="*/ 245 w 651"/>
                      <a:gd name="T29" fmla="*/ 349 h 649"/>
                      <a:gd name="T30" fmla="*/ 262 w 651"/>
                      <a:gd name="T31" fmla="*/ 383 h 649"/>
                      <a:gd name="T32" fmla="*/ 334 w 651"/>
                      <a:gd name="T33" fmla="*/ 622 h 649"/>
                      <a:gd name="T34" fmla="*/ 363 w 651"/>
                      <a:gd name="T35" fmla="*/ 622 h 649"/>
                      <a:gd name="T36" fmla="*/ 356 w 651"/>
                      <a:gd name="T37" fmla="*/ 628 h 649"/>
                      <a:gd name="T38" fmla="*/ 401 w 651"/>
                      <a:gd name="T39" fmla="*/ 641 h 649"/>
                      <a:gd name="T40" fmla="*/ 469 w 651"/>
                      <a:gd name="T41" fmla="*/ 610 h 649"/>
                      <a:gd name="T42" fmla="*/ 471 w 651"/>
                      <a:gd name="T43" fmla="*/ 603 h 649"/>
                      <a:gd name="T44" fmla="*/ 463 w 651"/>
                      <a:gd name="T45" fmla="*/ 584 h 649"/>
                      <a:gd name="T46" fmla="*/ 465 w 651"/>
                      <a:gd name="T47" fmla="*/ 580 h 649"/>
                      <a:gd name="T48" fmla="*/ 541 w 651"/>
                      <a:gd name="T49" fmla="*/ 456 h 649"/>
                      <a:gd name="T50" fmla="*/ 572 w 651"/>
                      <a:gd name="T51" fmla="*/ 354 h 649"/>
                      <a:gd name="T52" fmla="*/ 651 w 651"/>
                      <a:gd name="T53" fmla="*/ 251 h 649"/>
                      <a:gd name="T54" fmla="*/ 548 w 651"/>
                      <a:gd name="T55" fmla="*/ 269 h 649"/>
                      <a:gd name="T56" fmla="*/ 549 w 651"/>
                      <a:gd name="T57" fmla="*/ 270 h 649"/>
                      <a:gd name="T58" fmla="*/ 547 w 651"/>
                      <a:gd name="T59" fmla="*/ 262 h 649"/>
                      <a:gd name="T60" fmla="*/ 544 w 651"/>
                      <a:gd name="T61" fmla="*/ 250 h 649"/>
                      <a:gd name="T62" fmla="*/ 515 w 651"/>
                      <a:gd name="T63" fmla="*/ 216 h 649"/>
                      <a:gd name="T64" fmla="*/ 515 w 651"/>
                      <a:gd name="T65" fmla="*/ 207 h 649"/>
                      <a:gd name="T66" fmla="*/ 518 w 651"/>
                      <a:gd name="T67" fmla="*/ 194 h 649"/>
                      <a:gd name="T68" fmla="*/ 507 w 651"/>
                      <a:gd name="T69" fmla="*/ 190 h 649"/>
                      <a:gd name="T70" fmla="*/ 475 w 651"/>
                      <a:gd name="T71" fmla="*/ 139 h 649"/>
                      <a:gd name="T72" fmla="*/ 469 w 651"/>
                      <a:gd name="T73" fmla="*/ 130 h 649"/>
                      <a:gd name="T74" fmla="*/ 463 w 651"/>
                      <a:gd name="T75" fmla="*/ 129 h 649"/>
                      <a:gd name="T76" fmla="*/ 447 w 651"/>
                      <a:gd name="T77" fmla="*/ 115 h 649"/>
                      <a:gd name="T78" fmla="*/ 441 w 651"/>
                      <a:gd name="T79" fmla="*/ 99 h 649"/>
                      <a:gd name="T80" fmla="*/ 366 w 651"/>
                      <a:gd name="T81" fmla="*/ 83 h 649"/>
                      <a:gd name="T82" fmla="*/ 315 w 651"/>
                      <a:gd name="T83" fmla="*/ 57 h 649"/>
                      <a:gd name="T84" fmla="*/ 284 w 651"/>
                      <a:gd name="T85" fmla="*/ 47 h 649"/>
                      <a:gd name="T86" fmla="*/ 265 w 651"/>
                      <a:gd name="T87" fmla="*/ 0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1" h="649">
                        <a:moveTo>
                          <a:pt x="265" y="0"/>
                        </a:moveTo>
                        <a:cubicBezTo>
                          <a:pt x="263" y="11"/>
                          <a:pt x="262" y="22"/>
                          <a:pt x="259" y="33"/>
                        </a:cubicBezTo>
                        <a:cubicBezTo>
                          <a:pt x="258" y="38"/>
                          <a:pt x="257" y="42"/>
                          <a:pt x="254" y="46"/>
                        </a:cubicBezTo>
                        <a:cubicBezTo>
                          <a:pt x="252" y="48"/>
                          <a:pt x="249" y="50"/>
                          <a:pt x="246" y="52"/>
                        </a:cubicBezTo>
                        <a:cubicBezTo>
                          <a:pt x="227" y="62"/>
                          <a:pt x="207" y="69"/>
                          <a:pt x="186" y="71"/>
                        </a:cubicBezTo>
                        <a:cubicBezTo>
                          <a:pt x="182" y="71"/>
                          <a:pt x="178" y="72"/>
                          <a:pt x="177" y="76"/>
                        </a:cubicBezTo>
                        <a:cubicBezTo>
                          <a:pt x="162" y="76"/>
                          <a:pt x="149" y="83"/>
                          <a:pt x="137" y="90"/>
                        </a:cubicBezTo>
                        <a:cubicBezTo>
                          <a:pt x="134" y="92"/>
                          <a:pt x="131" y="93"/>
                          <a:pt x="128" y="96"/>
                        </a:cubicBezTo>
                        <a:cubicBezTo>
                          <a:pt x="126" y="98"/>
                          <a:pt x="124" y="101"/>
                          <a:pt x="123" y="103"/>
                        </a:cubicBezTo>
                        <a:cubicBezTo>
                          <a:pt x="116" y="115"/>
                          <a:pt x="109" y="126"/>
                          <a:pt x="107" y="139"/>
                        </a:cubicBezTo>
                        <a:cubicBezTo>
                          <a:pt x="104" y="139"/>
                          <a:pt x="100" y="141"/>
                          <a:pt x="98" y="143"/>
                        </a:cubicBezTo>
                        <a:cubicBezTo>
                          <a:pt x="98" y="143"/>
                          <a:pt x="0" y="160"/>
                          <a:pt x="31" y="264"/>
                        </a:cubicBezTo>
                        <a:cubicBezTo>
                          <a:pt x="62" y="367"/>
                          <a:pt x="127" y="360"/>
                          <a:pt x="127" y="360"/>
                        </a:cubicBezTo>
                        <a:cubicBezTo>
                          <a:pt x="127" y="360"/>
                          <a:pt x="207" y="353"/>
                          <a:pt x="234" y="348"/>
                        </a:cubicBezTo>
                        <a:cubicBezTo>
                          <a:pt x="237" y="347"/>
                          <a:pt x="241" y="347"/>
                          <a:pt x="245" y="349"/>
                        </a:cubicBezTo>
                        <a:cubicBezTo>
                          <a:pt x="254" y="354"/>
                          <a:pt x="261" y="360"/>
                          <a:pt x="262" y="383"/>
                        </a:cubicBezTo>
                        <a:cubicBezTo>
                          <a:pt x="262" y="411"/>
                          <a:pt x="269" y="576"/>
                          <a:pt x="334" y="622"/>
                        </a:cubicBezTo>
                        <a:cubicBezTo>
                          <a:pt x="345" y="631"/>
                          <a:pt x="363" y="622"/>
                          <a:pt x="363" y="622"/>
                        </a:cubicBezTo>
                        <a:cubicBezTo>
                          <a:pt x="356" y="628"/>
                          <a:pt x="356" y="628"/>
                          <a:pt x="356" y="628"/>
                        </a:cubicBezTo>
                        <a:cubicBezTo>
                          <a:pt x="356" y="628"/>
                          <a:pt x="363" y="649"/>
                          <a:pt x="401" y="641"/>
                        </a:cubicBezTo>
                        <a:cubicBezTo>
                          <a:pt x="431" y="634"/>
                          <a:pt x="459" y="616"/>
                          <a:pt x="469" y="610"/>
                        </a:cubicBezTo>
                        <a:cubicBezTo>
                          <a:pt x="471" y="608"/>
                          <a:pt x="472" y="605"/>
                          <a:pt x="471" y="603"/>
                        </a:cubicBezTo>
                        <a:cubicBezTo>
                          <a:pt x="463" y="584"/>
                          <a:pt x="463" y="584"/>
                          <a:pt x="463" y="584"/>
                        </a:cubicBezTo>
                        <a:cubicBezTo>
                          <a:pt x="463" y="582"/>
                          <a:pt x="463" y="581"/>
                          <a:pt x="465" y="580"/>
                        </a:cubicBezTo>
                        <a:cubicBezTo>
                          <a:pt x="480" y="575"/>
                          <a:pt x="540" y="548"/>
                          <a:pt x="541" y="456"/>
                        </a:cubicBezTo>
                        <a:cubicBezTo>
                          <a:pt x="541" y="380"/>
                          <a:pt x="532" y="398"/>
                          <a:pt x="572" y="354"/>
                        </a:cubicBezTo>
                        <a:cubicBezTo>
                          <a:pt x="612" y="310"/>
                          <a:pt x="620" y="310"/>
                          <a:pt x="651" y="251"/>
                        </a:cubicBezTo>
                        <a:cubicBezTo>
                          <a:pt x="548" y="269"/>
                          <a:pt x="548" y="269"/>
                          <a:pt x="548" y="269"/>
                        </a:cubicBezTo>
                        <a:cubicBezTo>
                          <a:pt x="549" y="270"/>
                          <a:pt x="549" y="270"/>
                          <a:pt x="549" y="270"/>
                        </a:cubicBezTo>
                        <a:cubicBezTo>
                          <a:pt x="547" y="262"/>
                          <a:pt x="547" y="262"/>
                          <a:pt x="547" y="262"/>
                        </a:cubicBezTo>
                        <a:cubicBezTo>
                          <a:pt x="544" y="250"/>
                          <a:pt x="544" y="250"/>
                          <a:pt x="544" y="250"/>
                        </a:cubicBezTo>
                        <a:cubicBezTo>
                          <a:pt x="515" y="216"/>
                          <a:pt x="515" y="216"/>
                          <a:pt x="515" y="216"/>
                        </a:cubicBezTo>
                        <a:cubicBezTo>
                          <a:pt x="515" y="207"/>
                          <a:pt x="515" y="207"/>
                          <a:pt x="515" y="207"/>
                        </a:cubicBezTo>
                        <a:cubicBezTo>
                          <a:pt x="518" y="194"/>
                          <a:pt x="518" y="194"/>
                          <a:pt x="518" y="194"/>
                        </a:cubicBezTo>
                        <a:cubicBezTo>
                          <a:pt x="507" y="190"/>
                          <a:pt x="507" y="190"/>
                          <a:pt x="507" y="190"/>
                        </a:cubicBezTo>
                        <a:cubicBezTo>
                          <a:pt x="475" y="139"/>
                          <a:pt x="475" y="139"/>
                          <a:pt x="475" y="139"/>
                        </a:cubicBezTo>
                        <a:cubicBezTo>
                          <a:pt x="469" y="130"/>
                          <a:pt x="469" y="130"/>
                          <a:pt x="469" y="130"/>
                        </a:cubicBezTo>
                        <a:cubicBezTo>
                          <a:pt x="463" y="129"/>
                          <a:pt x="463" y="129"/>
                          <a:pt x="463" y="129"/>
                        </a:cubicBezTo>
                        <a:cubicBezTo>
                          <a:pt x="447" y="115"/>
                          <a:pt x="447" y="115"/>
                          <a:pt x="447" y="115"/>
                        </a:cubicBezTo>
                        <a:cubicBezTo>
                          <a:pt x="441" y="99"/>
                          <a:pt x="441" y="99"/>
                          <a:pt x="441" y="99"/>
                        </a:cubicBezTo>
                        <a:cubicBezTo>
                          <a:pt x="441" y="99"/>
                          <a:pt x="431" y="85"/>
                          <a:pt x="366" y="83"/>
                        </a:cubicBezTo>
                        <a:cubicBezTo>
                          <a:pt x="349" y="82"/>
                          <a:pt x="315" y="57"/>
                          <a:pt x="315" y="57"/>
                        </a:cubicBezTo>
                        <a:cubicBezTo>
                          <a:pt x="315" y="57"/>
                          <a:pt x="292" y="56"/>
                          <a:pt x="284" y="47"/>
                        </a:cubicBezTo>
                        <a:cubicBezTo>
                          <a:pt x="277" y="37"/>
                          <a:pt x="265" y="0"/>
                          <a:pt x="265" y="0"/>
                        </a:cubicBezTo>
                        <a:close/>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7" name="Freeform 41">
                    <a:extLst>
                      <a:ext uri="{FF2B5EF4-FFF2-40B4-BE49-F238E27FC236}">
                        <a16:creationId xmlns:a16="http://schemas.microsoft.com/office/drawing/2014/main" id="{52D011E5-F1DD-4867-9A5F-0DFE27F7B9F4}"/>
                      </a:ext>
                    </a:extLst>
                  </p:cNvPr>
                  <p:cNvSpPr>
                    <a:spLocks/>
                  </p:cNvSpPr>
                  <p:nvPr/>
                </p:nvSpPr>
                <p:spPr bwMode="auto">
                  <a:xfrm>
                    <a:off x="7593641" y="4083735"/>
                    <a:ext cx="1436154" cy="597552"/>
                  </a:xfrm>
                  <a:custGeom>
                    <a:avLst/>
                    <a:gdLst>
                      <a:gd name="T0" fmla="*/ 0 w 298"/>
                      <a:gd name="T1" fmla="*/ 38 h 106"/>
                      <a:gd name="T2" fmla="*/ 116 w 298"/>
                      <a:gd name="T3" fmla="*/ 0 h 106"/>
                      <a:gd name="T4" fmla="*/ 128 w 298"/>
                      <a:gd name="T5" fmla="*/ 71 h 106"/>
                      <a:gd name="T6" fmla="*/ 167 w 298"/>
                      <a:gd name="T7" fmla="*/ 92 h 106"/>
                      <a:gd name="T8" fmla="*/ 168 w 298"/>
                      <a:gd name="T9" fmla="*/ 104 h 106"/>
                      <a:gd name="T10" fmla="*/ 190 w 298"/>
                      <a:gd name="T11" fmla="*/ 100 h 106"/>
                      <a:gd name="T12" fmla="*/ 163 w 298"/>
                      <a:gd name="T13" fmla="*/ 45 h 106"/>
                      <a:gd name="T14" fmla="*/ 226 w 298"/>
                      <a:gd name="T15" fmla="*/ 81 h 106"/>
                      <a:gd name="T16" fmla="*/ 298 w 298"/>
                      <a:gd name="T17" fmla="*/ 94 h 106"/>
                      <a:gd name="connsiteX0" fmla="*/ 0 w 10774"/>
                      <a:gd name="connsiteY0" fmla="*/ 3358 h 10122"/>
                      <a:gd name="connsiteX1" fmla="*/ 4667 w 10774"/>
                      <a:gd name="connsiteY1" fmla="*/ 281 h 10122"/>
                      <a:gd name="connsiteX2" fmla="*/ 5069 w 10774"/>
                      <a:gd name="connsiteY2" fmla="*/ 6979 h 10122"/>
                      <a:gd name="connsiteX3" fmla="*/ 6378 w 10774"/>
                      <a:gd name="connsiteY3" fmla="*/ 8960 h 10122"/>
                      <a:gd name="connsiteX4" fmla="*/ 6412 w 10774"/>
                      <a:gd name="connsiteY4" fmla="*/ 10092 h 10122"/>
                      <a:gd name="connsiteX5" fmla="*/ 7150 w 10774"/>
                      <a:gd name="connsiteY5" fmla="*/ 9715 h 10122"/>
                      <a:gd name="connsiteX6" fmla="*/ 6244 w 10774"/>
                      <a:gd name="connsiteY6" fmla="*/ 4526 h 10122"/>
                      <a:gd name="connsiteX7" fmla="*/ 8358 w 10774"/>
                      <a:gd name="connsiteY7" fmla="*/ 7923 h 10122"/>
                      <a:gd name="connsiteX8" fmla="*/ 10774 w 10774"/>
                      <a:gd name="connsiteY8" fmla="*/ 9149 h 10122"/>
                      <a:gd name="connsiteX0" fmla="*/ 0 w 10774"/>
                      <a:gd name="connsiteY0" fmla="*/ 5801 h 12565"/>
                      <a:gd name="connsiteX1" fmla="*/ 4347 w 10774"/>
                      <a:gd name="connsiteY1" fmla="*/ 83 h 12565"/>
                      <a:gd name="connsiteX2" fmla="*/ 5069 w 10774"/>
                      <a:gd name="connsiteY2" fmla="*/ 9422 h 12565"/>
                      <a:gd name="connsiteX3" fmla="*/ 6378 w 10774"/>
                      <a:gd name="connsiteY3" fmla="*/ 11403 h 12565"/>
                      <a:gd name="connsiteX4" fmla="*/ 6412 w 10774"/>
                      <a:gd name="connsiteY4" fmla="*/ 12535 h 12565"/>
                      <a:gd name="connsiteX5" fmla="*/ 7150 w 10774"/>
                      <a:gd name="connsiteY5" fmla="*/ 12158 h 12565"/>
                      <a:gd name="connsiteX6" fmla="*/ 6244 w 10774"/>
                      <a:gd name="connsiteY6" fmla="*/ 6969 h 12565"/>
                      <a:gd name="connsiteX7" fmla="*/ 8358 w 10774"/>
                      <a:gd name="connsiteY7" fmla="*/ 10366 h 12565"/>
                      <a:gd name="connsiteX8" fmla="*/ 10774 w 10774"/>
                      <a:gd name="connsiteY8" fmla="*/ 11592 h 12565"/>
                      <a:gd name="connsiteX0" fmla="*/ 0 w 10774"/>
                      <a:gd name="connsiteY0" fmla="*/ 5889 h 12653"/>
                      <a:gd name="connsiteX1" fmla="*/ 4347 w 10774"/>
                      <a:gd name="connsiteY1" fmla="*/ 171 h 12653"/>
                      <a:gd name="connsiteX2" fmla="*/ 5069 w 10774"/>
                      <a:gd name="connsiteY2" fmla="*/ 9510 h 12653"/>
                      <a:gd name="connsiteX3" fmla="*/ 6378 w 10774"/>
                      <a:gd name="connsiteY3" fmla="*/ 11491 h 12653"/>
                      <a:gd name="connsiteX4" fmla="*/ 6412 w 10774"/>
                      <a:gd name="connsiteY4" fmla="*/ 12623 h 12653"/>
                      <a:gd name="connsiteX5" fmla="*/ 7150 w 10774"/>
                      <a:gd name="connsiteY5" fmla="*/ 12246 h 12653"/>
                      <a:gd name="connsiteX6" fmla="*/ 6244 w 10774"/>
                      <a:gd name="connsiteY6" fmla="*/ 7057 h 12653"/>
                      <a:gd name="connsiteX7" fmla="*/ 8358 w 10774"/>
                      <a:gd name="connsiteY7" fmla="*/ 10454 h 12653"/>
                      <a:gd name="connsiteX8" fmla="*/ 10774 w 10774"/>
                      <a:gd name="connsiteY8" fmla="*/ 11680 h 12653"/>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6244 w 10774"/>
                      <a:gd name="connsiteY6" fmla="*/ 7057 h 12745"/>
                      <a:gd name="connsiteX7" fmla="*/ 8358 w 10774"/>
                      <a:gd name="connsiteY7" fmla="*/ 10454 h 12745"/>
                      <a:gd name="connsiteX8" fmla="*/ 10774 w 10774"/>
                      <a:gd name="connsiteY8" fmla="*/ 11680 h 12745"/>
                      <a:gd name="connsiteX0" fmla="*/ 0 w 10774"/>
                      <a:gd name="connsiteY0" fmla="*/ 5889 h 12745"/>
                      <a:gd name="connsiteX1" fmla="*/ 4347 w 10774"/>
                      <a:gd name="connsiteY1" fmla="*/ 171 h 12745"/>
                      <a:gd name="connsiteX2" fmla="*/ 5069 w 10774"/>
                      <a:gd name="connsiteY2" fmla="*/ 9510 h 12745"/>
                      <a:gd name="connsiteX3" fmla="*/ 6083 w 10774"/>
                      <a:gd name="connsiteY3" fmla="*/ 10983 h 12745"/>
                      <a:gd name="connsiteX4" fmla="*/ 6412 w 10774"/>
                      <a:gd name="connsiteY4" fmla="*/ 12623 h 12745"/>
                      <a:gd name="connsiteX5" fmla="*/ 7150 w 10774"/>
                      <a:gd name="connsiteY5" fmla="*/ 12246 h 12745"/>
                      <a:gd name="connsiteX6" fmla="*/ 5912 w 10774"/>
                      <a:gd name="connsiteY6" fmla="*/ 5736 h 12745"/>
                      <a:gd name="connsiteX7" fmla="*/ 8358 w 10774"/>
                      <a:gd name="connsiteY7" fmla="*/ 10454 h 12745"/>
                      <a:gd name="connsiteX8" fmla="*/ 10774 w 10774"/>
                      <a:gd name="connsiteY8" fmla="*/ 11680 h 1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74" h="12745">
                        <a:moveTo>
                          <a:pt x="0" y="5889"/>
                        </a:moveTo>
                        <a:cubicBezTo>
                          <a:pt x="3893" y="2304"/>
                          <a:pt x="4141" y="-771"/>
                          <a:pt x="4347" y="171"/>
                        </a:cubicBezTo>
                        <a:cubicBezTo>
                          <a:pt x="4553" y="1113"/>
                          <a:pt x="4365" y="6397"/>
                          <a:pt x="5069" y="9510"/>
                        </a:cubicBezTo>
                        <a:cubicBezTo>
                          <a:pt x="5740" y="12529"/>
                          <a:pt x="5848" y="12115"/>
                          <a:pt x="6083" y="10983"/>
                        </a:cubicBezTo>
                        <a:cubicBezTo>
                          <a:pt x="6094" y="11360"/>
                          <a:pt x="6234" y="12413"/>
                          <a:pt x="6412" y="12623"/>
                        </a:cubicBezTo>
                        <a:cubicBezTo>
                          <a:pt x="6590" y="12834"/>
                          <a:pt x="7116" y="12812"/>
                          <a:pt x="7150" y="12246"/>
                        </a:cubicBezTo>
                        <a:cubicBezTo>
                          <a:pt x="7150" y="11680"/>
                          <a:pt x="6516" y="6963"/>
                          <a:pt x="5912" y="5736"/>
                        </a:cubicBezTo>
                        <a:lnTo>
                          <a:pt x="8358" y="10454"/>
                        </a:lnTo>
                        <a:lnTo>
                          <a:pt x="10774" y="11680"/>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8" name="Line 42">
                    <a:extLst>
                      <a:ext uri="{FF2B5EF4-FFF2-40B4-BE49-F238E27FC236}">
                        <a16:creationId xmlns:a16="http://schemas.microsoft.com/office/drawing/2014/main" id="{3BE4CEB7-9445-4B00-950A-54295C4A6F61}"/>
                      </a:ext>
                    </a:extLst>
                  </p:cNvPr>
                  <p:cNvSpPr>
                    <a:spLocks noChangeShapeType="1"/>
                  </p:cNvSpPr>
                  <p:nvPr/>
                </p:nvSpPr>
                <p:spPr bwMode="auto">
                  <a:xfrm>
                    <a:off x="8496777" y="4591868"/>
                    <a:ext cx="19450" cy="76040"/>
                  </a:xfrm>
                  <a:custGeom>
                    <a:avLst/>
                    <a:gdLst>
                      <a:gd name="connsiteX0" fmla="*/ 0 w 10000"/>
                      <a:gd name="connsiteY0" fmla="*/ 0 h 10000"/>
                      <a:gd name="connsiteX1" fmla="*/ 10000 w 10000"/>
                      <a:gd name="connsiteY1" fmla="*/ 10000 h 10000"/>
                      <a:gd name="connsiteX0" fmla="*/ 96542 w 96622"/>
                      <a:gd name="connsiteY0" fmla="*/ 0 h 9141"/>
                      <a:gd name="connsiteX1" fmla="*/ 79 w 96622"/>
                      <a:gd name="connsiteY1" fmla="*/ 9141 h 9141"/>
                    </a:gdLst>
                    <a:ahLst/>
                    <a:cxnLst>
                      <a:cxn ang="0">
                        <a:pos x="connsiteX0" y="connsiteY0"/>
                      </a:cxn>
                      <a:cxn ang="0">
                        <a:pos x="connsiteX1" y="connsiteY1"/>
                      </a:cxn>
                    </a:cxnLst>
                    <a:rect l="l" t="t" r="r" b="b"/>
                    <a:pathLst>
                      <a:path w="96622" h="9141">
                        <a:moveTo>
                          <a:pt x="96542" y="0"/>
                        </a:moveTo>
                        <a:cubicBezTo>
                          <a:pt x="99875" y="3333"/>
                          <a:pt x="-3254" y="5808"/>
                          <a:pt x="79" y="9141"/>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99" name="Freeform 43">
                    <a:extLst>
                      <a:ext uri="{FF2B5EF4-FFF2-40B4-BE49-F238E27FC236}">
                        <a16:creationId xmlns:a16="http://schemas.microsoft.com/office/drawing/2014/main" id="{61293B73-3C14-472C-B7D3-6ED2AB770953}"/>
                      </a:ext>
                    </a:extLst>
                  </p:cNvPr>
                  <p:cNvSpPr>
                    <a:spLocks/>
                  </p:cNvSpPr>
                  <p:nvPr/>
                </p:nvSpPr>
                <p:spPr bwMode="auto">
                  <a:xfrm>
                    <a:off x="8201093" y="4149939"/>
                    <a:ext cx="256407" cy="247554"/>
                  </a:xfrm>
                  <a:custGeom>
                    <a:avLst/>
                    <a:gdLst>
                      <a:gd name="T0" fmla="*/ 48 w 49"/>
                      <a:gd name="T1" fmla="*/ 60 h 67"/>
                      <a:gd name="T2" fmla="*/ 41 w 49"/>
                      <a:gd name="T3" fmla="*/ 62 h 67"/>
                      <a:gd name="T4" fmla="*/ 39 w 49"/>
                      <a:gd name="T5" fmla="*/ 65 h 67"/>
                      <a:gd name="T6" fmla="*/ 32 w 49"/>
                      <a:gd name="T7" fmla="*/ 67 h 67"/>
                      <a:gd name="T8" fmla="*/ 21 w 49"/>
                      <a:gd name="T9" fmla="*/ 66 h 67"/>
                      <a:gd name="T10" fmla="*/ 13 w 49"/>
                      <a:gd name="T11" fmla="*/ 60 h 67"/>
                      <a:gd name="T12" fmla="*/ 9 w 49"/>
                      <a:gd name="T13" fmla="*/ 50 h 67"/>
                      <a:gd name="T14" fmla="*/ 6 w 49"/>
                      <a:gd name="T15" fmla="*/ 46 h 67"/>
                      <a:gd name="T16" fmla="*/ 5 w 49"/>
                      <a:gd name="T17" fmla="*/ 39 h 67"/>
                      <a:gd name="T18" fmla="*/ 4 w 49"/>
                      <a:gd name="T19" fmla="*/ 31 h 67"/>
                      <a:gd name="T20" fmla="*/ 3 w 49"/>
                      <a:gd name="T21" fmla="*/ 26 h 67"/>
                      <a:gd name="T22" fmla="*/ 1 w 49"/>
                      <a:gd name="T23" fmla="*/ 25 h 67"/>
                      <a:gd name="T24" fmla="*/ 0 w 49"/>
                      <a:gd name="T25" fmla="*/ 22 h 67"/>
                      <a:gd name="T26" fmla="*/ 0 w 49"/>
                      <a:gd name="T27" fmla="*/ 13 h 67"/>
                      <a:gd name="T28" fmla="*/ 4 w 49"/>
                      <a:gd name="T29" fmla="*/ 5 h 67"/>
                      <a:gd name="T30" fmla="*/ 9 w 49"/>
                      <a:gd name="T31" fmla="*/ 3 h 67"/>
                      <a:gd name="T32" fmla="*/ 22 w 49"/>
                      <a:gd name="T33" fmla="*/ 2 h 67"/>
                      <a:gd name="T34" fmla="*/ 30 w 49"/>
                      <a:gd name="T35" fmla="*/ 1 h 67"/>
                      <a:gd name="T36" fmla="*/ 37 w 49"/>
                      <a:gd name="T37" fmla="*/ 2 h 67"/>
                      <a:gd name="T38" fmla="*/ 43 w 49"/>
                      <a:gd name="T39" fmla="*/ 1 h 67"/>
                      <a:gd name="T40" fmla="*/ 47 w 49"/>
                      <a:gd name="T41" fmla="*/ 2 h 67"/>
                      <a:gd name="T42" fmla="*/ 47 w 49"/>
                      <a:gd name="T43" fmla="*/ 7 h 67"/>
                      <a:gd name="T44" fmla="*/ 47 w 49"/>
                      <a:gd name="T45" fmla="*/ 20 h 67"/>
                      <a:gd name="T46" fmla="*/ 46 w 49"/>
                      <a:gd name="T47" fmla="*/ 34 h 67"/>
                      <a:gd name="T48" fmla="*/ 48 w 49"/>
                      <a:gd name="T49" fmla="*/ 59 h 67"/>
                      <a:gd name="T50" fmla="*/ 48 w 49"/>
                      <a:gd name="T51" fmla="*/ 6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67">
                        <a:moveTo>
                          <a:pt x="48" y="60"/>
                        </a:moveTo>
                        <a:cubicBezTo>
                          <a:pt x="45" y="60"/>
                          <a:pt x="43" y="60"/>
                          <a:pt x="41" y="62"/>
                        </a:cubicBezTo>
                        <a:cubicBezTo>
                          <a:pt x="40" y="63"/>
                          <a:pt x="40" y="64"/>
                          <a:pt x="39" y="65"/>
                        </a:cubicBezTo>
                        <a:cubicBezTo>
                          <a:pt x="37" y="67"/>
                          <a:pt x="35" y="67"/>
                          <a:pt x="32" y="67"/>
                        </a:cubicBezTo>
                        <a:cubicBezTo>
                          <a:pt x="28" y="67"/>
                          <a:pt x="25" y="67"/>
                          <a:pt x="21" y="66"/>
                        </a:cubicBezTo>
                        <a:cubicBezTo>
                          <a:pt x="18" y="65"/>
                          <a:pt x="15" y="63"/>
                          <a:pt x="13" y="60"/>
                        </a:cubicBezTo>
                        <a:cubicBezTo>
                          <a:pt x="11" y="57"/>
                          <a:pt x="11" y="53"/>
                          <a:pt x="9" y="50"/>
                        </a:cubicBezTo>
                        <a:cubicBezTo>
                          <a:pt x="8" y="49"/>
                          <a:pt x="7" y="48"/>
                          <a:pt x="6" y="46"/>
                        </a:cubicBezTo>
                        <a:cubicBezTo>
                          <a:pt x="5" y="44"/>
                          <a:pt x="5" y="42"/>
                          <a:pt x="5" y="39"/>
                        </a:cubicBezTo>
                        <a:cubicBezTo>
                          <a:pt x="5" y="37"/>
                          <a:pt x="4" y="34"/>
                          <a:pt x="4" y="31"/>
                        </a:cubicBezTo>
                        <a:cubicBezTo>
                          <a:pt x="4" y="29"/>
                          <a:pt x="4" y="28"/>
                          <a:pt x="3" y="26"/>
                        </a:cubicBezTo>
                        <a:cubicBezTo>
                          <a:pt x="2" y="26"/>
                          <a:pt x="1" y="25"/>
                          <a:pt x="1" y="25"/>
                        </a:cubicBezTo>
                        <a:cubicBezTo>
                          <a:pt x="0" y="24"/>
                          <a:pt x="0" y="23"/>
                          <a:pt x="0" y="22"/>
                        </a:cubicBezTo>
                        <a:cubicBezTo>
                          <a:pt x="0" y="19"/>
                          <a:pt x="0" y="16"/>
                          <a:pt x="0" y="13"/>
                        </a:cubicBezTo>
                        <a:cubicBezTo>
                          <a:pt x="0" y="10"/>
                          <a:pt x="2" y="7"/>
                          <a:pt x="4" y="5"/>
                        </a:cubicBezTo>
                        <a:cubicBezTo>
                          <a:pt x="5" y="4"/>
                          <a:pt x="7" y="4"/>
                          <a:pt x="9" y="3"/>
                        </a:cubicBezTo>
                        <a:cubicBezTo>
                          <a:pt x="14" y="3"/>
                          <a:pt x="18" y="2"/>
                          <a:pt x="22" y="2"/>
                        </a:cubicBezTo>
                        <a:cubicBezTo>
                          <a:pt x="25" y="1"/>
                          <a:pt x="27" y="1"/>
                          <a:pt x="30" y="1"/>
                        </a:cubicBezTo>
                        <a:cubicBezTo>
                          <a:pt x="32" y="2"/>
                          <a:pt x="35" y="3"/>
                          <a:pt x="37" y="2"/>
                        </a:cubicBezTo>
                        <a:cubicBezTo>
                          <a:pt x="39" y="2"/>
                          <a:pt x="41" y="1"/>
                          <a:pt x="43" y="1"/>
                        </a:cubicBezTo>
                        <a:cubicBezTo>
                          <a:pt x="44" y="0"/>
                          <a:pt x="47" y="0"/>
                          <a:pt x="47" y="2"/>
                        </a:cubicBezTo>
                        <a:cubicBezTo>
                          <a:pt x="48" y="3"/>
                          <a:pt x="48" y="5"/>
                          <a:pt x="47" y="7"/>
                        </a:cubicBezTo>
                        <a:cubicBezTo>
                          <a:pt x="46" y="11"/>
                          <a:pt x="48" y="16"/>
                          <a:pt x="47" y="20"/>
                        </a:cubicBezTo>
                        <a:cubicBezTo>
                          <a:pt x="47" y="25"/>
                          <a:pt x="46" y="29"/>
                          <a:pt x="46" y="34"/>
                        </a:cubicBezTo>
                        <a:cubicBezTo>
                          <a:pt x="46" y="42"/>
                          <a:pt x="49" y="51"/>
                          <a:pt x="48" y="59"/>
                        </a:cubicBezTo>
                        <a:cubicBezTo>
                          <a:pt x="48" y="60"/>
                          <a:pt x="48" y="60"/>
                          <a:pt x="48" y="60"/>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0" name="Freeform 44">
                    <a:extLst>
                      <a:ext uri="{FF2B5EF4-FFF2-40B4-BE49-F238E27FC236}">
                        <a16:creationId xmlns:a16="http://schemas.microsoft.com/office/drawing/2014/main" id="{3C830498-7E01-41A5-BB49-DFAB68D54934}"/>
                      </a:ext>
                    </a:extLst>
                  </p:cNvPr>
                  <p:cNvSpPr>
                    <a:spLocks/>
                  </p:cNvSpPr>
                  <p:nvPr/>
                </p:nvSpPr>
                <p:spPr bwMode="auto">
                  <a:xfrm>
                    <a:off x="8232174" y="4140552"/>
                    <a:ext cx="176391" cy="208313"/>
                  </a:xfrm>
                  <a:custGeom>
                    <a:avLst/>
                    <a:gdLst>
                      <a:gd name="T0" fmla="*/ 0 w 45"/>
                      <a:gd name="T1" fmla="*/ 0 h 46"/>
                      <a:gd name="T2" fmla="*/ 10 w 45"/>
                      <a:gd name="T3" fmla="*/ 10 h 46"/>
                      <a:gd name="T4" fmla="*/ 17 w 45"/>
                      <a:gd name="T5" fmla="*/ 15 h 46"/>
                      <a:gd name="T6" fmla="*/ 23 w 45"/>
                      <a:gd name="T7" fmla="*/ 19 h 46"/>
                      <a:gd name="T8" fmla="*/ 27 w 45"/>
                      <a:gd name="T9" fmla="*/ 24 h 46"/>
                      <a:gd name="T10" fmla="*/ 28 w 45"/>
                      <a:gd name="T11" fmla="*/ 29 h 46"/>
                      <a:gd name="T12" fmla="*/ 45 w 45"/>
                      <a:gd name="T13" fmla="*/ 46 h 46"/>
                      <a:gd name="connsiteX0" fmla="*/ 0 w 7680"/>
                      <a:gd name="connsiteY0" fmla="*/ 0 h 7414"/>
                      <a:gd name="connsiteX1" fmla="*/ 2222 w 7680"/>
                      <a:gd name="connsiteY1" fmla="*/ 2174 h 7414"/>
                      <a:gd name="connsiteX2" fmla="*/ 3778 w 7680"/>
                      <a:gd name="connsiteY2" fmla="*/ 3261 h 7414"/>
                      <a:gd name="connsiteX3" fmla="*/ 5111 w 7680"/>
                      <a:gd name="connsiteY3" fmla="*/ 4130 h 7414"/>
                      <a:gd name="connsiteX4" fmla="*/ 6000 w 7680"/>
                      <a:gd name="connsiteY4" fmla="*/ 5217 h 7414"/>
                      <a:gd name="connsiteX5" fmla="*/ 6222 w 7680"/>
                      <a:gd name="connsiteY5" fmla="*/ 6304 h 7414"/>
                      <a:gd name="connsiteX6" fmla="*/ 7680 w 7680"/>
                      <a:gd name="connsiteY6" fmla="*/ 7414 h 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0" h="7414">
                        <a:moveTo>
                          <a:pt x="0" y="0"/>
                        </a:moveTo>
                        <a:cubicBezTo>
                          <a:pt x="667" y="652"/>
                          <a:pt x="1556" y="1304"/>
                          <a:pt x="2222" y="2174"/>
                        </a:cubicBezTo>
                        <a:cubicBezTo>
                          <a:pt x="2667" y="2609"/>
                          <a:pt x="3111" y="3043"/>
                          <a:pt x="3778" y="3261"/>
                        </a:cubicBezTo>
                        <a:cubicBezTo>
                          <a:pt x="4222" y="3478"/>
                          <a:pt x="4667" y="3696"/>
                          <a:pt x="5111" y="4130"/>
                        </a:cubicBezTo>
                        <a:cubicBezTo>
                          <a:pt x="5556" y="4348"/>
                          <a:pt x="6000" y="4783"/>
                          <a:pt x="6000" y="5217"/>
                        </a:cubicBezTo>
                        <a:cubicBezTo>
                          <a:pt x="6222" y="5652"/>
                          <a:pt x="6000" y="5870"/>
                          <a:pt x="6222" y="6304"/>
                        </a:cubicBezTo>
                        <a:cubicBezTo>
                          <a:pt x="6444" y="7826"/>
                          <a:pt x="7458" y="5892"/>
                          <a:pt x="7680" y="741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1" name="Freeform 45">
                    <a:extLst>
                      <a:ext uri="{FF2B5EF4-FFF2-40B4-BE49-F238E27FC236}">
                        <a16:creationId xmlns:a16="http://schemas.microsoft.com/office/drawing/2014/main" id="{95E528F1-49CF-44AD-AEB8-65DAFDB4A49D}"/>
                      </a:ext>
                    </a:extLst>
                  </p:cNvPr>
                  <p:cNvSpPr>
                    <a:spLocks/>
                  </p:cNvSpPr>
                  <p:nvPr/>
                </p:nvSpPr>
                <p:spPr bwMode="auto">
                  <a:xfrm>
                    <a:off x="8200270" y="4088535"/>
                    <a:ext cx="167791" cy="287606"/>
                  </a:xfrm>
                  <a:custGeom>
                    <a:avLst/>
                    <a:gdLst>
                      <a:gd name="T0" fmla="*/ 0 w 35"/>
                      <a:gd name="T1" fmla="*/ 0 h 29"/>
                      <a:gd name="T2" fmla="*/ 12 w 35"/>
                      <a:gd name="T3" fmla="*/ 12 h 29"/>
                      <a:gd name="T4" fmla="*/ 18 w 35"/>
                      <a:gd name="T5" fmla="*/ 18 h 29"/>
                      <a:gd name="T6" fmla="*/ 23 w 35"/>
                      <a:gd name="T7" fmla="*/ 24 h 29"/>
                      <a:gd name="T8" fmla="*/ 35 w 35"/>
                      <a:gd name="T9" fmla="*/ 29 h 29"/>
                    </a:gdLst>
                    <a:ahLst/>
                    <a:cxnLst>
                      <a:cxn ang="0">
                        <a:pos x="T0" y="T1"/>
                      </a:cxn>
                      <a:cxn ang="0">
                        <a:pos x="T2" y="T3"/>
                      </a:cxn>
                      <a:cxn ang="0">
                        <a:pos x="T4" y="T5"/>
                      </a:cxn>
                      <a:cxn ang="0">
                        <a:pos x="T6" y="T7"/>
                      </a:cxn>
                      <a:cxn ang="0">
                        <a:pos x="T8" y="T9"/>
                      </a:cxn>
                    </a:cxnLst>
                    <a:rect l="0" t="0" r="r" b="b"/>
                    <a:pathLst>
                      <a:path w="35" h="29">
                        <a:moveTo>
                          <a:pt x="0" y="0"/>
                        </a:moveTo>
                        <a:cubicBezTo>
                          <a:pt x="4" y="4"/>
                          <a:pt x="8" y="8"/>
                          <a:pt x="12" y="12"/>
                        </a:cubicBezTo>
                        <a:cubicBezTo>
                          <a:pt x="14" y="14"/>
                          <a:pt x="16" y="16"/>
                          <a:pt x="18" y="18"/>
                        </a:cubicBezTo>
                        <a:cubicBezTo>
                          <a:pt x="20" y="20"/>
                          <a:pt x="21" y="22"/>
                          <a:pt x="23" y="24"/>
                        </a:cubicBezTo>
                        <a:cubicBezTo>
                          <a:pt x="26" y="27"/>
                          <a:pt x="31" y="28"/>
                          <a:pt x="35" y="2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2" name="Freeform 46">
                    <a:extLst>
                      <a:ext uri="{FF2B5EF4-FFF2-40B4-BE49-F238E27FC236}">
                        <a16:creationId xmlns:a16="http://schemas.microsoft.com/office/drawing/2014/main" id="{EDBC704D-36E0-4C7C-809F-23C881B21714}"/>
                      </a:ext>
                    </a:extLst>
                  </p:cNvPr>
                  <p:cNvSpPr>
                    <a:spLocks/>
                  </p:cNvSpPr>
                  <p:nvPr/>
                </p:nvSpPr>
                <p:spPr bwMode="auto">
                  <a:xfrm>
                    <a:off x="8319486" y="4166817"/>
                    <a:ext cx="117772" cy="146282"/>
                  </a:xfrm>
                  <a:custGeom>
                    <a:avLst/>
                    <a:gdLst>
                      <a:gd name="T0" fmla="*/ 16 w 27"/>
                      <a:gd name="T1" fmla="*/ 32 h 33"/>
                      <a:gd name="T2" fmla="*/ 15 w 27"/>
                      <a:gd name="T3" fmla="*/ 33 h 33"/>
                      <a:gd name="T4" fmla="*/ 27 w 27"/>
                      <a:gd name="T5" fmla="*/ 20 h 33"/>
                      <a:gd name="T6" fmla="*/ 9 w 27"/>
                      <a:gd name="T7" fmla="*/ 8 h 33"/>
                      <a:gd name="T8" fmla="*/ 4 w 27"/>
                      <a:gd name="T9" fmla="*/ 5 h 33"/>
                      <a:gd name="T10" fmla="*/ 0 w 27"/>
                      <a:gd name="T11" fmla="*/ 0 h 33"/>
                    </a:gdLst>
                    <a:ahLst/>
                    <a:cxnLst>
                      <a:cxn ang="0">
                        <a:pos x="T0" y="T1"/>
                      </a:cxn>
                      <a:cxn ang="0">
                        <a:pos x="T2" y="T3"/>
                      </a:cxn>
                      <a:cxn ang="0">
                        <a:pos x="T4" y="T5"/>
                      </a:cxn>
                      <a:cxn ang="0">
                        <a:pos x="T6" y="T7"/>
                      </a:cxn>
                      <a:cxn ang="0">
                        <a:pos x="T8" y="T9"/>
                      </a:cxn>
                      <a:cxn ang="0">
                        <a:pos x="T10" y="T11"/>
                      </a:cxn>
                    </a:cxnLst>
                    <a:rect l="0" t="0" r="r" b="b"/>
                    <a:pathLst>
                      <a:path w="27" h="33">
                        <a:moveTo>
                          <a:pt x="16" y="32"/>
                        </a:moveTo>
                        <a:cubicBezTo>
                          <a:pt x="16" y="32"/>
                          <a:pt x="15" y="32"/>
                          <a:pt x="15" y="33"/>
                        </a:cubicBezTo>
                        <a:cubicBezTo>
                          <a:pt x="20" y="29"/>
                          <a:pt x="24" y="25"/>
                          <a:pt x="27" y="20"/>
                        </a:cubicBezTo>
                        <a:cubicBezTo>
                          <a:pt x="22" y="15"/>
                          <a:pt x="16" y="11"/>
                          <a:pt x="9" y="8"/>
                        </a:cubicBezTo>
                        <a:cubicBezTo>
                          <a:pt x="7" y="7"/>
                          <a:pt x="5" y="6"/>
                          <a:pt x="4" y="5"/>
                        </a:cubicBezTo>
                        <a:cubicBezTo>
                          <a:pt x="2" y="4"/>
                          <a:pt x="0" y="2"/>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3" name="Freeform 47">
                    <a:extLst>
                      <a:ext uri="{FF2B5EF4-FFF2-40B4-BE49-F238E27FC236}">
                        <a16:creationId xmlns:a16="http://schemas.microsoft.com/office/drawing/2014/main" id="{75B0BE57-FF60-4E07-B34B-C84DDB551D20}"/>
                      </a:ext>
                    </a:extLst>
                  </p:cNvPr>
                  <p:cNvSpPr>
                    <a:spLocks/>
                  </p:cNvSpPr>
                  <p:nvPr/>
                </p:nvSpPr>
                <p:spPr bwMode="auto">
                  <a:xfrm>
                    <a:off x="8201815" y="4107718"/>
                    <a:ext cx="99474" cy="282245"/>
                  </a:xfrm>
                  <a:custGeom>
                    <a:avLst/>
                    <a:gdLst>
                      <a:gd name="T0" fmla="*/ 10 w 10"/>
                      <a:gd name="T1" fmla="*/ 23 h 23"/>
                      <a:gd name="T2" fmla="*/ 9 w 10"/>
                      <a:gd name="T3" fmla="*/ 20 h 23"/>
                      <a:gd name="T4" fmla="*/ 6 w 10"/>
                      <a:gd name="T5" fmla="*/ 16 h 23"/>
                      <a:gd name="T6" fmla="*/ 4 w 10"/>
                      <a:gd name="T7" fmla="*/ 11 h 23"/>
                      <a:gd name="T8" fmla="*/ 4 w 10"/>
                      <a:gd name="T9" fmla="*/ 9 h 23"/>
                      <a:gd name="T10" fmla="*/ 0 w 10"/>
                      <a:gd name="T11" fmla="*/ 0 h 23"/>
                      <a:gd name="connsiteX0" fmla="*/ 23503 w 23503"/>
                      <a:gd name="connsiteY0" fmla="*/ 27870 h 27870"/>
                      <a:gd name="connsiteX1" fmla="*/ 22503 w 23503"/>
                      <a:gd name="connsiteY1" fmla="*/ 26566 h 27870"/>
                      <a:gd name="connsiteX2" fmla="*/ 19503 w 23503"/>
                      <a:gd name="connsiteY2" fmla="*/ 24827 h 27870"/>
                      <a:gd name="connsiteX3" fmla="*/ 17503 w 23503"/>
                      <a:gd name="connsiteY3" fmla="*/ 22653 h 27870"/>
                      <a:gd name="connsiteX4" fmla="*/ 17503 w 23503"/>
                      <a:gd name="connsiteY4" fmla="*/ 21783 h 27870"/>
                      <a:gd name="connsiteX5" fmla="*/ 0 w 23503"/>
                      <a:gd name="connsiteY5" fmla="*/ 0 h 27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3" h="27870">
                        <a:moveTo>
                          <a:pt x="23503" y="27870"/>
                        </a:moveTo>
                        <a:cubicBezTo>
                          <a:pt x="23503" y="27435"/>
                          <a:pt x="22503" y="27000"/>
                          <a:pt x="22503" y="26566"/>
                        </a:cubicBezTo>
                        <a:cubicBezTo>
                          <a:pt x="21503" y="26131"/>
                          <a:pt x="20503" y="25261"/>
                          <a:pt x="19503" y="24827"/>
                        </a:cubicBezTo>
                        <a:cubicBezTo>
                          <a:pt x="18503" y="24392"/>
                          <a:pt x="17503" y="23522"/>
                          <a:pt x="17503" y="22653"/>
                        </a:cubicBezTo>
                        <a:lnTo>
                          <a:pt x="17503" y="21783"/>
                        </a:lnTo>
                        <a:cubicBezTo>
                          <a:pt x="16503" y="20044"/>
                          <a:pt x="0" y="1304"/>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4" name="Freeform 48">
                    <a:extLst>
                      <a:ext uri="{FF2B5EF4-FFF2-40B4-BE49-F238E27FC236}">
                        <a16:creationId xmlns:a16="http://schemas.microsoft.com/office/drawing/2014/main" id="{11B21F7D-43E7-42C6-B96C-841C5DE9C714}"/>
                      </a:ext>
                    </a:extLst>
                  </p:cNvPr>
                  <p:cNvSpPr>
                    <a:spLocks/>
                  </p:cNvSpPr>
                  <p:nvPr/>
                </p:nvSpPr>
                <p:spPr bwMode="auto">
                  <a:xfrm>
                    <a:off x="8356798" y="4309043"/>
                    <a:ext cx="55205" cy="67515"/>
                  </a:xfrm>
                  <a:custGeom>
                    <a:avLst/>
                    <a:gdLst>
                      <a:gd name="T0" fmla="*/ 12 w 13"/>
                      <a:gd name="T1" fmla="*/ 0 h 15"/>
                      <a:gd name="T2" fmla="*/ 12 w 13"/>
                      <a:gd name="T3" fmla="*/ 8 h 15"/>
                      <a:gd name="T4" fmla="*/ 10 w 13"/>
                      <a:gd name="T5" fmla="*/ 13 h 15"/>
                      <a:gd name="T6" fmla="*/ 2 w 13"/>
                      <a:gd name="T7" fmla="*/ 14 h 15"/>
                      <a:gd name="T8" fmla="*/ 0 w 13"/>
                      <a:gd name="T9" fmla="*/ 15 h 15"/>
                    </a:gdLst>
                    <a:ahLst/>
                    <a:cxnLst>
                      <a:cxn ang="0">
                        <a:pos x="T0" y="T1"/>
                      </a:cxn>
                      <a:cxn ang="0">
                        <a:pos x="T2" y="T3"/>
                      </a:cxn>
                      <a:cxn ang="0">
                        <a:pos x="T4" y="T5"/>
                      </a:cxn>
                      <a:cxn ang="0">
                        <a:pos x="T6" y="T7"/>
                      </a:cxn>
                      <a:cxn ang="0">
                        <a:pos x="T8" y="T9"/>
                      </a:cxn>
                    </a:cxnLst>
                    <a:rect l="0" t="0" r="r" b="b"/>
                    <a:pathLst>
                      <a:path w="13" h="15">
                        <a:moveTo>
                          <a:pt x="12" y="0"/>
                        </a:moveTo>
                        <a:cubicBezTo>
                          <a:pt x="12" y="3"/>
                          <a:pt x="13" y="6"/>
                          <a:pt x="12" y="8"/>
                        </a:cubicBezTo>
                        <a:cubicBezTo>
                          <a:pt x="11" y="10"/>
                          <a:pt x="10" y="11"/>
                          <a:pt x="10" y="13"/>
                        </a:cubicBezTo>
                        <a:cubicBezTo>
                          <a:pt x="8" y="13"/>
                          <a:pt x="5" y="13"/>
                          <a:pt x="2" y="14"/>
                        </a:cubicBezTo>
                        <a:cubicBezTo>
                          <a:pt x="1" y="14"/>
                          <a:pt x="1" y="15"/>
                          <a:pt x="0" y="15"/>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5" name="Freeform 49">
                    <a:extLst>
                      <a:ext uri="{FF2B5EF4-FFF2-40B4-BE49-F238E27FC236}">
                        <a16:creationId xmlns:a16="http://schemas.microsoft.com/office/drawing/2014/main" id="{F727AD05-AF67-4E88-B49D-FADE934FBD76}"/>
                      </a:ext>
                    </a:extLst>
                  </p:cNvPr>
                  <p:cNvSpPr>
                    <a:spLocks/>
                  </p:cNvSpPr>
                  <p:nvPr/>
                </p:nvSpPr>
                <p:spPr bwMode="auto">
                  <a:xfrm>
                    <a:off x="8232997" y="3853624"/>
                    <a:ext cx="217141" cy="309442"/>
                  </a:xfrm>
                  <a:custGeom>
                    <a:avLst/>
                    <a:gdLst>
                      <a:gd name="T0" fmla="*/ 8 w 50"/>
                      <a:gd name="T1" fmla="*/ 70 h 70"/>
                      <a:gd name="T2" fmla="*/ 5 w 50"/>
                      <a:gd name="T3" fmla="*/ 67 h 70"/>
                      <a:gd name="T4" fmla="*/ 5 w 50"/>
                      <a:gd name="T5" fmla="*/ 63 h 70"/>
                      <a:gd name="T6" fmla="*/ 2 w 50"/>
                      <a:gd name="T7" fmla="*/ 58 h 70"/>
                      <a:gd name="T8" fmla="*/ 3 w 50"/>
                      <a:gd name="T9" fmla="*/ 43 h 70"/>
                      <a:gd name="T10" fmla="*/ 4 w 50"/>
                      <a:gd name="T11" fmla="*/ 39 h 70"/>
                      <a:gd name="T12" fmla="*/ 6 w 50"/>
                      <a:gd name="T13" fmla="*/ 37 h 70"/>
                      <a:gd name="T14" fmla="*/ 14 w 50"/>
                      <a:gd name="T15" fmla="*/ 24 h 70"/>
                      <a:gd name="T16" fmla="*/ 14 w 50"/>
                      <a:gd name="T17" fmla="*/ 22 h 70"/>
                      <a:gd name="T18" fmla="*/ 20 w 50"/>
                      <a:gd name="T19" fmla="*/ 15 h 70"/>
                      <a:gd name="T20" fmla="*/ 16 w 50"/>
                      <a:gd name="T21" fmla="*/ 11 h 70"/>
                      <a:gd name="T22" fmla="*/ 18 w 50"/>
                      <a:gd name="T23" fmla="*/ 6 h 70"/>
                      <a:gd name="T24" fmla="*/ 20 w 50"/>
                      <a:gd name="T25" fmla="*/ 3 h 70"/>
                      <a:gd name="T26" fmla="*/ 29 w 50"/>
                      <a:gd name="T27" fmla="*/ 1 h 70"/>
                      <a:gd name="T28" fmla="*/ 33 w 50"/>
                      <a:gd name="T29" fmla="*/ 2 h 70"/>
                      <a:gd name="T30" fmla="*/ 34 w 50"/>
                      <a:gd name="T31" fmla="*/ 5 h 70"/>
                      <a:gd name="T32" fmla="*/ 34 w 50"/>
                      <a:gd name="T33" fmla="*/ 7 h 70"/>
                      <a:gd name="T34" fmla="*/ 35 w 50"/>
                      <a:gd name="T35" fmla="*/ 9 h 70"/>
                      <a:gd name="T36" fmla="*/ 41 w 50"/>
                      <a:gd name="T37" fmla="*/ 20 h 70"/>
                      <a:gd name="T38" fmla="*/ 44 w 50"/>
                      <a:gd name="T39" fmla="*/ 38 h 70"/>
                      <a:gd name="T40" fmla="*/ 37 w 50"/>
                      <a:gd name="T41" fmla="*/ 50 h 70"/>
                      <a:gd name="T42" fmla="*/ 42 w 50"/>
                      <a:gd name="T43" fmla="*/ 60 h 70"/>
                      <a:gd name="T44" fmla="*/ 50 w 50"/>
                      <a:gd name="T45"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0" h="70">
                        <a:moveTo>
                          <a:pt x="8" y="70"/>
                        </a:moveTo>
                        <a:cubicBezTo>
                          <a:pt x="7" y="70"/>
                          <a:pt x="6" y="68"/>
                          <a:pt x="5" y="67"/>
                        </a:cubicBezTo>
                        <a:cubicBezTo>
                          <a:pt x="5" y="65"/>
                          <a:pt x="5" y="64"/>
                          <a:pt x="5" y="63"/>
                        </a:cubicBezTo>
                        <a:cubicBezTo>
                          <a:pt x="4" y="61"/>
                          <a:pt x="3" y="59"/>
                          <a:pt x="2" y="58"/>
                        </a:cubicBezTo>
                        <a:cubicBezTo>
                          <a:pt x="0" y="53"/>
                          <a:pt x="3" y="48"/>
                          <a:pt x="3" y="43"/>
                        </a:cubicBezTo>
                        <a:cubicBezTo>
                          <a:pt x="3" y="42"/>
                          <a:pt x="3" y="40"/>
                          <a:pt x="4" y="39"/>
                        </a:cubicBezTo>
                        <a:cubicBezTo>
                          <a:pt x="4" y="38"/>
                          <a:pt x="5" y="38"/>
                          <a:pt x="6" y="37"/>
                        </a:cubicBezTo>
                        <a:cubicBezTo>
                          <a:pt x="10" y="34"/>
                          <a:pt x="14" y="29"/>
                          <a:pt x="14" y="24"/>
                        </a:cubicBezTo>
                        <a:cubicBezTo>
                          <a:pt x="14" y="23"/>
                          <a:pt x="14" y="22"/>
                          <a:pt x="14" y="22"/>
                        </a:cubicBezTo>
                        <a:cubicBezTo>
                          <a:pt x="15" y="19"/>
                          <a:pt x="20" y="18"/>
                          <a:pt x="20" y="15"/>
                        </a:cubicBezTo>
                        <a:cubicBezTo>
                          <a:pt x="19" y="13"/>
                          <a:pt x="16" y="13"/>
                          <a:pt x="16" y="11"/>
                        </a:cubicBezTo>
                        <a:cubicBezTo>
                          <a:pt x="15" y="9"/>
                          <a:pt x="17" y="7"/>
                          <a:pt x="18" y="6"/>
                        </a:cubicBezTo>
                        <a:cubicBezTo>
                          <a:pt x="19" y="5"/>
                          <a:pt x="19" y="4"/>
                          <a:pt x="20" y="3"/>
                        </a:cubicBezTo>
                        <a:cubicBezTo>
                          <a:pt x="22" y="0"/>
                          <a:pt x="26" y="1"/>
                          <a:pt x="29" y="1"/>
                        </a:cubicBezTo>
                        <a:cubicBezTo>
                          <a:pt x="30" y="1"/>
                          <a:pt x="32" y="1"/>
                          <a:pt x="33" y="2"/>
                        </a:cubicBezTo>
                        <a:cubicBezTo>
                          <a:pt x="34" y="3"/>
                          <a:pt x="35" y="4"/>
                          <a:pt x="34" y="5"/>
                        </a:cubicBezTo>
                        <a:cubicBezTo>
                          <a:pt x="34" y="6"/>
                          <a:pt x="34" y="6"/>
                          <a:pt x="34" y="7"/>
                        </a:cubicBezTo>
                        <a:cubicBezTo>
                          <a:pt x="34" y="7"/>
                          <a:pt x="34" y="8"/>
                          <a:pt x="35" y="9"/>
                        </a:cubicBezTo>
                        <a:cubicBezTo>
                          <a:pt x="37" y="13"/>
                          <a:pt x="39" y="17"/>
                          <a:pt x="41" y="20"/>
                        </a:cubicBezTo>
                        <a:cubicBezTo>
                          <a:pt x="43" y="26"/>
                          <a:pt x="46" y="32"/>
                          <a:pt x="44" y="38"/>
                        </a:cubicBezTo>
                        <a:cubicBezTo>
                          <a:pt x="42" y="42"/>
                          <a:pt x="38" y="45"/>
                          <a:pt x="37" y="50"/>
                        </a:cubicBezTo>
                        <a:cubicBezTo>
                          <a:pt x="37" y="54"/>
                          <a:pt x="39" y="57"/>
                          <a:pt x="42" y="60"/>
                        </a:cubicBezTo>
                        <a:cubicBezTo>
                          <a:pt x="44" y="63"/>
                          <a:pt x="48" y="65"/>
                          <a:pt x="50" y="6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6" name="Freeform 50">
                    <a:extLst>
                      <a:ext uri="{FF2B5EF4-FFF2-40B4-BE49-F238E27FC236}">
                        <a16:creationId xmlns:a16="http://schemas.microsoft.com/office/drawing/2014/main" id="{25A978E7-5D64-41C0-AC86-0FD9F1293157}"/>
                      </a:ext>
                    </a:extLst>
                  </p:cNvPr>
                  <p:cNvSpPr>
                    <a:spLocks/>
                  </p:cNvSpPr>
                  <p:nvPr/>
                </p:nvSpPr>
                <p:spPr bwMode="auto">
                  <a:xfrm>
                    <a:off x="8328687" y="3883631"/>
                    <a:ext cx="55205" cy="270059"/>
                  </a:xfrm>
                  <a:custGeom>
                    <a:avLst/>
                    <a:gdLst>
                      <a:gd name="T0" fmla="*/ 13 w 13"/>
                      <a:gd name="T1" fmla="*/ 0 h 61"/>
                      <a:gd name="T2" fmla="*/ 0 w 13"/>
                      <a:gd name="T3" fmla="*/ 19 h 61"/>
                      <a:gd name="T4" fmla="*/ 0 w 13"/>
                      <a:gd name="T5" fmla="*/ 21 h 61"/>
                      <a:gd name="T6" fmla="*/ 1 w 13"/>
                      <a:gd name="T7" fmla="*/ 23 h 61"/>
                      <a:gd name="T8" fmla="*/ 7 w 13"/>
                      <a:gd name="T9" fmla="*/ 33 h 61"/>
                      <a:gd name="T10" fmla="*/ 8 w 13"/>
                      <a:gd name="T11" fmla="*/ 38 h 61"/>
                      <a:gd name="T12" fmla="*/ 5 w 13"/>
                      <a:gd name="T13" fmla="*/ 42 h 61"/>
                      <a:gd name="T14" fmla="*/ 6 w 13"/>
                      <a:gd name="T15" fmla="*/ 50 h 61"/>
                      <a:gd name="T16" fmla="*/ 7 w 13"/>
                      <a:gd name="T17" fmla="*/ 56 h 61"/>
                      <a:gd name="T18" fmla="*/ 4 w 13"/>
                      <a:gd name="T19"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61">
                        <a:moveTo>
                          <a:pt x="13" y="0"/>
                        </a:moveTo>
                        <a:cubicBezTo>
                          <a:pt x="10" y="5"/>
                          <a:pt x="3" y="13"/>
                          <a:pt x="0" y="19"/>
                        </a:cubicBezTo>
                        <a:cubicBezTo>
                          <a:pt x="0" y="19"/>
                          <a:pt x="0" y="20"/>
                          <a:pt x="0" y="21"/>
                        </a:cubicBezTo>
                        <a:cubicBezTo>
                          <a:pt x="0" y="22"/>
                          <a:pt x="1" y="22"/>
                          <a:pt x="1" y="23"/>
                        </a:cubicBezTo>
                        <a:cubicBezTo>
                          <a:pt x="4" y="26"/>
                          <a:pt x="6" y="29"/>
                          <a:pt x="7" y="33"/>
                        </a:cubicBezTo>
                        <a:cubicBezTo>
                          <a:pt x="8" y="35"/>
                          <a:pt x="9" y="37"/>
                          <a:pt x="8" y="38"/>
                        </a:cubicBezTo>
                        <a:cubicBezTo>
                          <a:pt x="7" y="40"/>
                          <a:pt x="6" y="40"/>
                          <a:pt x="5" y="42"/>
                        </a:cubicBezTo>
                        <a:cubicBezTo>
                          <a:pt x="3" y="44"/>
                          <a:pt x="5" y="47"/>
                          <a:pt x="6" y="50"/>
                        </a:cubicBezTo>
                        <a:cubicBezTo>
                          <a:pt x="7" y="52"/>
                          <a:pt x="7" y="54"/>
                          <a:pt x="7" y="56"/>
                        </a:cubicBezTo>
                        <a:cubicBezTo>
                          <a:pt x="7" y="58"/>
                          <a:pt x="6" y="61"/>
                          <a:pt x="4" y="6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7" name="Freeform 51">
                    <a:extLst>
                      <a:ext uri="{FF2B5EF4-FFF2-40B4-BE49-F238E27FC236}">
                        <a16:creationId xmlns:a16="http://schemas.microsoft.com/office/drawing/2014/main" id="{C2ACDD65-7790-458C-8DC6-EACB012AE0EF}"/>
                      </a:ext>
                    </a:extLst>
                  </p:cNvPr>
                  <p:cNvSpPr>
                    <a:spLocks/>
                  </p:cNvSpPr>
                  <p:nvPr/>
                </p:nvSpPr>
                <p:spPr bwMode="auto">
                  <a:xfrm>
                    <a:off x="8363650" y="3941768"/>
                    <a:ext cx="46004" cy="91895"/>
                  </a:xfrm>
                  <a:custGeom>
                    <a:avLst/>
                    <a:gdLst>
                      <a:gd name="T0" fmla="*/ 11 w 11"/>
                      <a:gd name="T1" fmla="*/ 0 h 21"/>
                      <a:gd name="T2" fmla="*/ 10 w 11"/>
                      <a:gd name="T3" fmla="*/ 5 h 21"/>
                      <a:gd name="T4" fmla="*/ 8 w 11"/>
                      <a:gd name="T5" fmla="*/ 11 h 21"/>
                      <a:gd name="T6" fmla="*/ 5 w 11"/>
                      <a:gd name="T7" fmla="*/ 15 h 21"/>
                      <a:gd name="T8" fmla="*/ 3 w 11"/>
                      <a:gd name="T9" fmla="*/ 17 h 21"/>
                      <a:gd name="T10" fmla="*/ 0 w 11"/>
                      <a:gd name="T11" fmla="*/ 21 h 21"/>
                    </a:gdLst>
                    <a:ahLst/>
                    <a:cxnLst>
                      <a:cxn ang="0">
                        <a:pos x="T0" y="T1"/>
                      </a:cxn>
                      <a:cxn ang="0">
                        <a:pos x="T2" y="T3"/>
                      </a:cxn>
                      <a:cxn ang="0">
                        <a:pos x="T4" y="T5"/>
                      </a:cxn>
                      <a:cxn ang="0">
                        <a:pos x="T6" y="T7"/>
                      </a:cxn>
                      <a:cxn ang="0">
                        <a:pos x="T8" y="T9"/>
                      </a:cxn>
                      <a:cxn ang="0">
                        <a:pos x="T10" y="T11"/>
                      </a:cxn>
                    </a:cxnLst>
                    <a:rect l="0" t="0" r="r" b="b"/>
                    <a:pathLst>
                      <a:path w="11" h="21">
                        <a:moveTo>
                          <a:pt x="11" y="0"/>
                        </a:moveTo>
                        <a:cubicBezTo>
                          <a:pt x="11" y="1"/>
                          <a:pt x="10" y="4"/>
                          <a:pt x="10" y="5"/>
                        </a:cubicBezTo>
                        <a:cubicBezTo>
                          <a:pt x="9" y="7"/>
                          <a:pt x="8" y="9"/>
                          <a:pt x="8" y="11"/>
                        </a:cubicBezTo>
                        <a:cubicBezTo>
                          <a:pt x="7" y="12"/>
                          <a:pt x="7" y="14"/>
                          <a:pt x="5" y="15"/>
                        </a:cubicBezTo>
                        <a:cubicBezTo>
                          <a:pt x="5" y="16"/>
                          <a:pt x="3" y="16"/>
                          <a:pt x="3" y="17"/>
                        </a:cubicBezTo>
                        <a:cubicBezTo>
                          <a:pt x="2" y="18"/>
                          <a:pt x="0" y="20"/>
                          <a:pt x="0" y="2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8" name="Freeform 52">
                    <a:extLst>
                      <a:ext uri="{FF2B5EF4-FFF2-40B4-BE49-F238E27FC236}">
                        <a16:creationId xmlns:a16="http://schemas.microsoft.com/office/drawing/2014/main" id="{9A5DBC44-CEF7-4C54-9F11-04B9B84CE378}"/>
                      </a:ext>
                    </a:extLst>
                  </p:cNvPr>
                  <p:cNvSpPr>
                    <a:spLocks/>
                  </p:cNvSpPr>
                  <p:nvPr/>
                </p:nvSpPr>
                <p:spPr bwMode="auto">
                  <a:xfrm>
                    <a:off x="8345248" y="4052418"/>
                    <a:ext cx="60726" cy="22505"/>
                  </a:xfrm>
                  <a:custGeom>
                    <a:avLst/>
                    <a:gdLst>
                      <a:gd name="T0" fmla="*/ 0 w 14"/>
                      <a:gd name="T1" fmla="*/ 5 h 5"/>
                      <a:gd name="T2" fmla="*/ 7 w 14"/>
                      <a:gd name="T3" fmla="*/ 2 h 5"/>
                      <a:gd name="T4" fmla="*/ 14 w 14"/>
                      <a:gd name="T5" fmla="*/ 0 h 5"/>
                    </a:gdLst>
                    <a:ahLst/>
                    <a:cxnLst>
                      <a:cxn ang="0">
                        <a:pos x="T0" y="T1"/>
                      </a:cxn>
                      <a:cxn ang="0">
                        <a:pos x="T2" y="T3"/>
                      </a:cxn>
                      <a:cxn ang="0">
                        <a:pos x="T4" y="T5"/>
                      </a:cxn>
                    </a:cxnLst>
                    <a:rect l="0" t="0" r="r" b="b"/>
                    <a:pathLst>
                      <a:path w="14" h="5">
                        <a:moveTo>
                          <a:pt x="0" y="5"/>
                        </a:moveTo>
                        <a:cubicBezTo>
                          <a:pt x="2" y="4"/>
                          <a:pt x="5" y="2"/>
                          <a:pt x="7" y="2"/>
                        </a:cubicBezTo>
                        <a:cubicBezTo>
                          <a:pt x="9" y="2"/>
                          <a:pt x="13" y="2"/>
                          <a:pt x="14"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09" name="Freeform 53">
                    <a:extLst>
                      <a:ext uri="{FF2B5EF4-FFF2-40B4-BE49-F238E27FC236}">
                        <a16:creationId xmlns:a16="http://schemas.microsoft.com/office/drawing/2014/main" id="{3DFC562D-6965-45E9-AF30-FEC962A46B78}"/>
                      </a:ext>
                    </a:extLst>
                  </p:cNvPr>
                  <p:cNvSpPr>
                    <a:spLocks/>
                  </p:cNvSpPr>
                  <p:nvPr/>
                </p:nvSpPr>
                <p:spPr bwMode="auto">
                  <a:xfrm>
                    <a:off x="8389492" y="3458652"/>
                    <a:ext cx="2022192" cy="1349553"/>
                  </a:xfrm>
                  <a:custGeom>
                    <a:avLst/>
                    <a:gdLst>
                      <a:gd name="T0" fmla="*/ 0 w 462"/>
                      <a:gd name="T1" fmla="*/ 183 h 273"/>
                      <a:gd name="T2" fmla="*/ 123 w 462"/>
                      <a:gd name="T3" fmla="*/ 219 h 273"/>
                      <a:gd name="T4" fmla="*/ 155 w 462"/>
                      <a:gd name="T5" fmla="*/ 258 h 273"/>
                      <a:gd name="T6" fmla="*/ 181 w 462"/>
                      <a:gd name="T7" fmla="*/ 273 h 273"/>
                      <a:gd name="T8" fmla="*/ 269 w 462"/>
                      <a:gd name="T9" fmla="*/ 147 h 273"/>
                      <a:gd name="T10" fmla="*/ 308 w 462"/>
                      <a:gd name="T11" fmla="*/ 123 h 273"/>
                      <a:gd name="T12" fmla="*/ 325 w 462"/>
                      <a:gd name="T13" fmla="*/ 122 h 273"/>
                      <a:gd name="T14" fmla="*/ 396 w 462"/>
                      <a:gd name="T15" fmla="*/ 90 h 273"/>
                      <a:gd name="T16" fmla="*/ 448 w 462"/>
                      <a:gd name="T17" fmla="*/ 51 h 273"/>
                      <a:gd name="T18" fmla="*/ 462 w 462"/>
                      <a:gd name="T19" fmla="*/ 46 h 273"/>
                      <a:gd name="T20" fmla="*/ 448 w 462"/>
                      <a:gd name="T21" fmla="*/ 3 h 273"/>
                      <a:gd name="T22" fmla="*/ 384 w 462"/>
                      <a:gd name="T23" fmla="*/ 48 h 273"/>
                      <a:gd name="T24" fmla="*/ 377 w 462"/>
                      <a:gd name="T25" fmla="*/ 47 h 273"/>
                      <a:gd name="T26" fmla="*/ 366 w 462"/>
                      <a:gd name="T27" fmla="*/ 35 h 273"/>
                      <a:gd name="T28" fmla="*/ 368 w 462"/>
                      <a:gd name="T29" fmla="*/ 0 h 273"/>
                      <a:gd name="T30" fmla="*/ 350 w 462"/>
                      <a:gd name="T31" fmla="*/ 35 h 273"/>
                      <a:gd name="T32" fmla="*/ 297 w 462"/>
                      <a:gd name="T33" fmla="*/ 102 h 273"/>
                      <a:gd name="T34" fmla="*/ 287 w 462"/>
                      <a:gd name="T35" fmla="*/ 109 h 273"/>
                      <a:gd name="T36" fmla="*/ 262 w 462"/>
                      <a:gd name="T37" fmla="*/ 118 h 273"/>
                      <a:gd name="T38" fmla="*/ 257 w 462"/>
                      <a:gd name="T39" fmla="*/ 114 h 273"/>
                      <a:gd name="T40" fmla="*/ 263 w 462"/>
                      <a:gd name="T41" fmla="*/ 121 h 273"/>
                      <a:gd name="T42" fmla="*/ 266 w 462"/>
                      <a:gd name="T43" fmla="*/ 131 h 273"/>
                      <a:gd name="T44" fmla="*/ 274 w 462"/>
                      <a:gd name="T45" fmla="*/ 140 h 273"/>
                      <a:gd name="T46" fmla="*/ 271 w 462"/>
                      <a:gd name="T47" fmla="*/ 145 h 273"/>
                      <a:gd name="T48" fmla="*/ 281 w 462"/>
                      <a:gd name="T49" fmla="*/ 156 h 273"/>
                      <a:gd name="T50" fmla="*/ 307 w 462"/>
                      <a:gd name="T51" fmla="*/ 136 h 273"/>
                      <a:gd name="T52" fmla="*/ 323 w 462"/>
                      <a:gd name="T53" fmla="*/ 138 h 273"/>
                      <a:gd name="T54" fmla="*/ 350 w 462"/>
                      <a:gd name="T55" fmla="*/ 125 h 273"/>
                      <a:gd name="T56" fmla="*/ 402 w 462"/>
                      <a:gd name="T57" fmla="*/ 103 h 273"/>
                      <a:gd name="T58" fmla="*/ 422 w 462"/>
                      <a:gd name="T59" fmla="*/ 91 h 273"/>
                      <a:gd name="T60" fmla="*/ 443 w 462"/>
                      <a:gd name="T61" fmla="*/ 86 h 273"/>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190 h 10000"/>
                      <a:gd name="connsiteX1" fmla="*/ 2983 w 10321"/>
                      <a:gd name="connsiteY1" fmla="*/ 8022 h 10000"/>
                      <a:gd name="connsiteX2" fmla="*/ 3676 w 10321"/>
                      <a:gd name="connsiteY2" fmla="*/ 9451 h 10000"/>
                      <a:gd name="connsiteX3" fmla="*/ 4239 w 10321"/>
                      <a:gd name="connsiteY3" fmla="*/ 10000 h 10000"/>
                      <a:gd name="connsiteX4" fmla="*/ 6144 w 10321"/>
                      <a:gd name="connsiteY4" fmla="*/ 5385 h 10000"/>
                      <a:gd name="connsiteX5" fmla="*/ 6988 w 10321"/>
                      <a:gd name="connsiteY5" fmla="*/ 4505 h 10000"/>
                      <a:gd name="connsiteX6" fmla="*/ 7356 w 10321"/>
                      <a:gd name="connsiteY6" fmla="*/ 4469 h 10000"/>
                      <a:gd name="connsiteX7" fmla="*/ 8892 w 10321"/>
                      <a:gd name="connsiteY7" fmla="*/ 3297 h 10000"/>
                      <a:gd name="connsiteX8" fmla="*/ 10018 w 10321"/>
                      <a:gd name="connsiteY8" fmla="*/ 1868 h 10000"/>
                      <a:gd name="connsiteX9" fmla="*/ 10321 w 10321"/>
                      <a:gd name="connsiteY9" fmla="*/ 1685 h 10000"/>
                      <a:gd name="connsiteX10" fmla="*/ 10018 w 10321"/>
                      <a:gd name="connsiteY10" fmla="*/ 110 h 10000"/>
                      <a:gd name="connsiteX11" fmla="*/ 8633 w 10321"/>
                      <a:gd name="connsiteY11" fmla="*/ 1758 h 10000"/>
                      <a:gd name="connsiteX12" fmla="*/ 8481 w 10321"/>
                      <a:gd name="connsiteY12" fmla="*/ 1722 h 10000"/>
                      <a:gd name="connsiteX13" fmla="*/ 8243 w 10321"/>
                      <a:gd name="connsiteY13" fmla="*/ 1282 h 10000"/>
                      <a:gd name="connsiteX14" fmla="*/ 8286 w 10321"/>
                      <a:gd name="connsiteY14" fmla="*/ 0 h 10000"/>
                      <a:gd name="connsiteX15" fmla="*/ 7897 w 10321"/>
                      <a:gd name="connsiteY15" fmla="*/ 1282 h 10000"/>
                      <a:gd name="connsiteX16" fmla="*/ 6750 w 10321"/>
                      <a:gd name="connsiteY16" fmla="*/ 3736 h 10000"/>
                      <a:gd name="connsiteX17" fmla="*/ 6533 w 10321"/>
                      <a:gd name="connsiteY17" fmla="*/ 3993 h 10000"/>
                      <a:gd name="connsiteX18" fmla="*/ 5992 w 10321"/>
                      <a:gd name="connsiteY18" fmla="*/ 4322 h 10000"/>
                      <a:gd name="connsiteX19" fmla="*/ 5884 w 10321"/>
                      <a:gd name="connsiteY19" fmla="*/ 4176 h 10000"/>
                      <a:gd name="connsiteX20" fmla="*/ 6014 w 10321"/>
                      <a:gd name="connsiteY20" fmla="*/ 4432 h 10000"/>
                      <a:gd name="connsiteX21" fmla="*/ 6079 w 10321"/>
                      <a:gd name="connsiteY21" fmla="*/ 4799 h 10000"/>
                      <a:gd name="connsiteX22" fmla="*/ 6252 w 10321"/>
                      <a:gd name="connsiteY22" fmla="*/ 5128 h 10000"/>
                      <a:gd name="connsiteX23" fmla="*/ 6187 w 10321"/>
                      <a:gd name="connsiteY23" fmla="*/ 5311 h 10000"/>
                      <a:gd name="connsiteX24" fmla="*/ 6403 w 10321"/>
                      <a:gd name="connsiteY24" fmla="*/ 5714 h 10000"/>
                      <a:gd name="connsiteX25" fmla="*/ 6966 w 10321"/>
                      <a:gd name="connsiteY25" fmla="*/ 4982 h 10000"/>
                      <a:gd name="connsiteX26" fmla="*/ 7312 w 10321"/>
                      <a:gd name="connsiteY26" fmla="*/ 5055 h 10000"/>
                      <a:gd name="connsiteX27" fmla="*/ 7897 w 10321"/>
                      <a:gd name="connsiteY27" fmla="*/ 4579 h 10000"/>
                      <a:gd name="connsiteX28" fmla="*/ 9022 w 10321"/>
                      <a:gd name="connsiteY28" fmla="*/ 3773 h 10000"/>
                      <a:gd name="connsiteX29" fmla="*/ 9455 w 10321"/>
                      <a:gd name="connsiteY29" fmla="*/ 3333 h 10000"/>
                      <a:gd name="connsiteX30" fmla="*/ 9910 w 10321"/>
                      <a:gd name="connsiteY30" fmla="*/ 3150 h 10000"/>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897 w 10321"/>
                      <a:gd name="connsiteY15" fmla="*/ 1834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6750 w 10321"/>
                      <a:gd name="connsiteY16" fmla="*/ 4288 h 10552"/>
                      <a:gd name="connsiteX17" fmla="*/ 6533 w 10321"/>
                      <a:gd name="connsiteY17" fmla="*/ 4545 h 10552"/>
                      <a:gd name="connsiteX18" fmla="*/ 5992 w 10321"/>
                      <a:gd name="connsiteY18" fmla="*/ 4874 h 10552"/>
                      <a:gd name="connsiteX19" fmla="*/ 5884 w 10321"/>
                      <a:gd name="connsiteY19" fmla="*/ 4728 h 10552"/>
                      <a:gd name="connsiteX20" fmla="*/ 6014 w 10321"/>
                      <a:gd name="connsiteY20" fmla="*/ 4984 h 10552"/>
                      <a:gd name="connsiteX21" fmla="*/ 6079 w 10321"/>
                      <a:gd name="connsiteY21" fmla="*/ 5351 h 10552"/>
                      <a:gd name="connsiteX22" fmla="*/ 6252 w 10321"/>
                      <a:gd name="connsiteY22" fmla="*/ 5680 h 10552"/>
                      <a:gd name="connsiteX23" fmla="*/ 6187 w 10321"/>
                      <a:gd name="connsiteY23" fmla="*/ 5863 h 10552"/>
                      <a:gd name="connsiteX24" fmla="*/ 6403 w 10321"/>
                      <a:gd name="connsiteY24" fmla="*/ 6266 h 10552"/>
                      <a:gd name="connsiteX25" fmla="*/ 6966 w 10321"/>
                      <a:gd name="connsiteY25" fmla="*/ 5534 h 10552"/>
                      <a:gd name="connsiteX26" fmla="*/ 7312 w 10321"/>
                      <a:gd name="connsiteY26" fmla="*/ 5607 h 10552"/>
                      <a:gd name="connsiteX27" fmla="*/ 7897 w 10321"/>
                      <a:gd name="connsiteY27" fmla="*/ 5131 h 10552"/>
                      <a:gd name="connsiteX28" fmla="*/ 9022 w 10321"/>
                      <a:gd name="connsiteY28" fmla="*/ 4325 h 10552"/>
                      <a:gd name="connsiteX29" fmla="*/ 9455 w 10321"/>
                      <a:gd name="connsiteY29" fmla="*/ 3885 h 10552"/>
                      <a:gd name="connsiteX30" fmla="*/ 9910 w 10321"/>
                      <a:gd name="connsiteY30" fmla="*/ 3702 h 10552"/>
                      <a:gd name="connsiteX0" fmla="*/ 0 w 10321"/>
                      <a:gd name="connsiteY0" fmla="*/ 6742 h 10552"/>
                      <a:gd name="connsiteX1" fmla="*/ 2983 w 10321"/>
                      <a:gd name="connsiteY1" fmla="*/ 8574 h 10552"/>
                      <a:gd name="connsiteX2" fmla="*/ 3676 w 10321"/>
                      <a:gd name="connsiteY2" fmla="*/ 10003 h 10552"/>
                      <a:gd name="connsiteX3" fmla="*/ 4239 w 10321"/>
                      <a:gd name="connsiteY3" fmla="*/ 10552 h 10552"/>
                      <a:gd name="connsiteX4" fmla="*/ 6144 w 10321"/>
                      <a:gd name="connsiteY4" fmla="*/ 5937 h 10552"/>
                      <a:gd name="connsiteX5" fmla="*/ 6988 w 10321"/>
                      <a:gd name="connsiteY5" fmla="*/ 5057 h 10552"/>
                      <a:gd name="connsiteX6" fmla="*/ 7356 w 10321"/>
                      <a:gd name="connsiteY6" fmla="*/ 5021 h 10552"/>
                      <a:gd name="connsiteX7" fmla="*/ 8892 w 10321"/>
                      <a:gd name="connsiteY7" fmla="*/ 3849 h 10552"/>
                      <a:gd name="connsiteX8" fmla="*/ 10018 w 10321"/>
                      <a:gd name="connsiteY8" fmla="*/ 2420 h 10552"/>
                      <a:gd name="connsiteX9" fmla="*/ 10321 w 10321"/>
                      <a:gd name="connsiteY9" fmla="*/ 2237 h 10552"/>
                      <a:gd name="connsiteX10" fmla="*/ 10018 w 10321"/>
                      <a:gd name="connsiteY10" fmla="*/ 662 h 10552"/>
                      <a:gd name="connsiteX11" fmla="*/ 8633 w 10321"/>
                      <a:gd name="connsiteY11" fmla="*/ 2310 h 10552"/>
                      <a:gd name="connsiteX12" fmla="*/ 8481 w 10321"/>
                      <a:gd name="connsiteY12" fmla="*/ 2274 h 10552"/>
                      <a:gd name="connsiteX13" fmla="*/ 8243 w 10321"/>
                      <a:gd name="connsiteY13" fmla="*/ 1834 h 10552"/>
                      <a:gd name="connsiteX14" fmla="*/ 7716 w 10321"/>
                      <a:gd name="connsiteY14" fmla="*/ 0 h 10552"/>
                      <a:gd name="connsiteX15" fmla="*/ 7695 w 10321"/>
                      <a:gd name="connsiteY15" fmla="*/ 1755 h 10552"/>
                      <a:gd name="connsiteX16" fmla="*/ 7544 w 10321"/>
                      <a:gd name="connsiteY16" fmla="*/ 1932 h 10552"/>
                      <a:gd name="connsiteX17" fmla="*/ 6750 w 10321"/>
                      <a:gd name="connsiteY17" fmla="*/ 4288 h 10552"/>
                      <a:gd name="connsiteX18" fmla="*/ 6533 w 10321"/>
                      <a:gd name="connsiteY18" fmla="*/ 4545 h 10552"/>
                      <a:gd name="connsiteX19" fmla="*/ 5992 w 10321"/>
                      <a:gd name="connsiteY19" fmla="*/ 4874 h 10552"/>
                      <a:gd name="connsiteX20" fmla="*/ 5884 w 10321"/>
                      <a:gd name="connsiteY20" fmla="*/ 4728 h 10552"/>
                      <a:gd name="connsiteX21" fmla="*/ 6014 w 10321"/>
                      <a:gd name="connsiteY21" fmla="*/ 4984 h 10552"/>
                      <a:gd name="connsiteX22" fmla="*/ 6079 w 10321"/>
                      <a:gd name="connsiteY22" fmla="*/ 5351 h 10552"/>
                      <a:gd name="connsiteX23" fmla="*/ 6252 w 10321"/>
                      <a:gd name="connsiteY23" fmla="*/ 5680 h 10552"/>
                      <a:gd name="connsiteX24" fmla="*/ 6187 w 10321"/>
                      <a:gd name="connsiteY24" fmla="*/ 5863 h 10552"/>
                      <a:gd name="connsiteX25" fmla="*/ 6403 w 10321"/>
                      <a:gd name="connsiteY25" fmla="*/ 6266 h 10552"/>
                      <a:gd name="connsiteX26" fmla="*/ 6966 w 10321"/>
                      <a:gd name="connsiteY26" fmla="*/ 5534 h 10552"/>
                      <a:gd name="connsiteX27" fmla="*/ 7312 w 10321"/>
                      <a:gd name="connsiteY27" fmla="*/ 5607 h 10552"/>
                      <a:gd name="connsiteX28" fmla="*/ 7897 w 10321"/>
                      <a:gd name="connsiteY28" fmla="*/ 5131 h 10552"/>
                      <a:gd name="connsiteX29" fmla="*/ 9022 w 10321"/>
                      <a:gd name="connsiteY29" fmla="*/ 4325 h 10552"/>
                      <a:gd name="connsiteX30" fmla="*/ 9455 w 10321"/>
                      <a:gd name="connsiteY30" fmla="*/ 3885 h 10552"/>
                      <a:gd name="connsiteX31" fmla="*/ 9910 w 10321"/>
                      <a:gd name="connsiteY31" fmla="*/ 3702 h 10552"/>
                      <a:gd name="connsiteX0" fmla="*/ 0 w 10139"/>
                      <a:gd name="connsiteY0" fmla="*/ 6742 h 10552"/>
                      <a:gd name="connsiteX1" fmla="*/ 2983 w 10139"/>
                      <a:gd name="connsiteY1" fmla="*/ 8574 h 10552"/>
                      <a:gd name="connsiteX2" fmla="*/ 3676 w 10139"/>
                      <a:gd name="connsiteY2" fmla="*/ 10003 h 10552"/>
                      <a:gd name="connsiteX3" fmla="*/ 4239 w 10139"/>
                      <a:gd name="connsiteY3" fmla="*/ 10552 h 10552"/>
                      <a:gd name="connsiteX4" fmla="*/ 6144 w 10139"/>
                      <a:gd name="connsiteY4" fmla="*/ 5937 h 10552"/>
                      <a:gd name="connsiteX5" fmla="*/ 6988 w 10139"/>
                      <a:gd name="connsiteY5" fmla="*/ 5057 h 10552"/>
                      <a:gd name="connsiteX6" fmla="*/ 7356 w 10139"/>
                      <a:gd name="connsiteY6" fmla="*/ 5021 h 10552"/>
                      <a:gd name="connsiteX7" fmla="*/ 8892 w 10139"/>
                      <a:gd name="connsiteY7" fmla="*/ 3849 h 10552"/>
                      <a:gd name="connsiteX8" fmla="*/ 10018 w 10139"/>
                      <a:gd name="connsiteY8" fmla="*/ 2420 h 10552"/>
                      <a:gd name="connsiteX9" fmla="*/ 10083 w 10139"/>
                      <a:gd name="connsiteY9" fmla="*/ 1803 h 10552"/>
                      <a:gd name="connsiteX10" fmla="*/ 10018 w 10139"/>
                      <a:gd name="connsiteY10" fmla="*/ 662 h 10552"/>
                      <a:gd name="connsiteX11" fmla="*/ 8633 w 10139"/>
                      <a:gd name="connsiteY11" fmla="*/ 2310 h 10552"/>
                      <a:gd name="connsiteX12" fmla="*/ 8481 w 10139"/>
                      <a:gd name="connsiteY12" fmla="*/ 2274 h 10552"/>
                      <a:gd name="connsiteX13" fmla="*/ 8243 w 10139"/>
                      <a:gd name="connsiteY13" fmla="*/ 1834 h 10552"/>
                      <a:gd name="connsiteX14" fmla="*/ 7716 w 10139"/>
                      <a:gd name="connsiteY14" fmla="*/ 0 h 10552"/>
                      <a:gd name="connsiteX15" fmla="*/ 7695 w 10139"/>
                      <a:gd name="connsiteY15" fmla="*/ 1755 h 10552"/>
                      <a:gd name="connsiteX16" fmla="*/ 7544 w 10139"/>
                      <a:gd name="connsiteY16" fmla="*/ 1932 h 10552"/>
                      <a:gd name="connsiteX17" fmla="*/ 6750 w 10139"/>
                      <a:gd name="connsiteY17" fmla="*/ 4288 h 10552"/>
                      <a:gd name="connsiteX18" fmla="*/ 6533 w 10139"/>
                      <a:gd name="connsiteY18" fmla="*/ 4545 h 10552"/>
                      <a:gd name="connsiteX19" fmla="*/ 5992 w 10139"/>
                      <a:gd name="connsiteY19" fmla="*/ 4874 h 10552"/>
                      <a:gd name="connsiteX20" fmla="*/ 5884 w 10139"/>
                      <a:gd name="connsiteY20" fmla="*/ 4728 h 10552"/>
                      <a:gd name="connsiteX21" fmla="*/ 6014 w 10139"/>
                      <a:gd name="connsiteY21" fmla="*/ 4984 h 10552"/>
                      <a:gd name="connsiteX22" fmla="*/ 6079 w 10139"/>
                      <a:gd name="connsiteY22" fmla="*/ 5351 h 10552"/>
                      <a:gd name="connsiteX23" fmla="*/ 6252 w 10139"/>
                      <a:gd name="connsiteY23" fmla="*/ 5680 h 10552"/>
                      <a:gd name="connsiteX24" fmla="*/ 6187 w 10139"/>
                      <a:gd name="connsiteY24" fmla="*/ 5863 h 10552"/>
                      <a:gd name="connsiteX25" fmla="*/ 6403 w 10139"/>
                      <a:gd name="connsiteY25" fmla="*/ 6266 h 10552"/>
                      <a:gd name="connsiteX26" fmla="*/ 6966 w 10139"/>
                      <a:gd name="connsiteY26" fmla="*/ 5534 h 10552"/>
                      <a:gd name="connsiteX27" fmla="*/ 7312 w 10139"/>
                      <a:gd name="connsiteY27" fmla="*/ 5607 h 10552"/>
                      <a:gd name="connsiteX28" fmla="*/ 7897 w 10139"/>
                      <a:gd name="connsiteY28" fmla="*/ 5131 h 10552"/>
                      <a:gd name="connsiteX29" fmla="*/ 9022 w 10139"/>
                      <a:gd name="connsiteY29" fmla="*/ 4325 h 10552"/>
                      <a:gd name="connsiteX30" fmla="*/ 9455 w 10139"/>
                      <a:gd name="connsiteY30" fmla="*/ 3885 h 10552"/>
                      <a:gd name="connsiteX31" fmla="*/ 9910 w 10139"/>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892 w 10156"/>
                      <a:gd name="connsiteY7" fmla="*/ 3849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910 w 10156"/>
                      <a:gd name="connsiteY31"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455 w 10156"/>
                      <a:gd name="connsiteY30" fmla="*/ 3885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9022 w 10156"/>
                      <a:gd name="connsiteY29" fmla="*/ 4325 h 10552"/>
                      <a:gd name="connsiteX30" fmla="*/ 9372 w 10156"/>
                      <a:gd name="connsiteY30" fmla="*/ 3747 h 10552"/>
                      <a:gd name="connsiteX31" fmla="*/ 9528 w 10156"/>
                      <a:gd name="connsiteY31" fmla="*/ 3608 h 10552"/>
                      <a:gd name="connsiteX32" fmla="*/ 9910 w 10156"/>
                      <a:gd name="connsiteY32" fmla="*/ 3702 h 10552"/>
                      <a:gd name="connsiteX0" fmla="*/ 0 w 10156"/>
                      <a:gd name="connsiteY0" fmla="*/ 6742 h 10552"/>
                      <a:gd name="connsiteX1" fmla="*/ 2983 w 10156"/>
                      <a:gd name="connsiteY1" fmla="*/ 8574 h 10552"/>
                      <a:gd name="connsiteX2" fmla="*/ 3676 w 10156"/>
                      <a:gd name="connsiteY2" fmla="*/ 10003 h 10552"/>
                      <a:gd name="connsiteX3" fmla="*/ 4239 w 10156"/>
                      <a:gd name="connsiteY3" fmla="*/ 10552 h 10552"/>
                      <a:gd name="connsiteX4" fmla="*/ 6144 w 10156"/>
                      <a:gd name="connsiteY4" fmla="*/ 5937 h 10552"/>
                      <a:gd name="connsiteX5" fmla="*/ 6988 w 10156"/>
                      <a:gd name="connsiteY5" fmla="*/ 5057 h 10552"/>
                      <a:gd name="connsiteX6" fmla="*/ 7356 w 10156"/>
                      <a:gd name="connsiteY6" fmla="*/ 5021 h 10552"/>
                      <a:gd name="connsiteX7" fmla="*/ 8773 w 10156"/>
                      <a:gd name="connsiteY7" fmla="*/ 3534 h 10552"/>
                      <a:gd name="connsiteX8" fmla="*/ 9804 w 10156"/>
                      <a:gd name="connsiteY8" fmla="*/ 1967 h 10552"/>
                      <a:gd name="connsiteX9" fmla="*/ 10083 w 10156"/>
                      <a:gd name="connsiteY9" fmla="*/ 1803 h 10552"/>
                      <a:gd name="connsiteX10" fmla="*/ 10018 w 10156"/>
                      <a:gd name="connsiteY10" fmla="*/ 662 h 10552"/>
                      <a:gd name="connsiteX11" fmla="*/ 8633 w 10156"/>
                      <a:gd name="connsiteY11" fmla="*/ 2310 h 10552"/>
                      <a:gd name="connsiteX12" fmla="*/ 8481 w 10156"/>
                      <a:gd name="connsiteY12" fmla="*/ 2274 h 10552"/>
                      <a:gd name="connsiteX13" fmla="*/ 8243 w 10156"/>
                      <a:gd name="connsiteY13" fmla="*/ 1834 h 10552"/>
                      <a:gd name="connsiteX14" fmla="*/ 7716 w 10156"/>
                      <a:gd name="connsiteY14" fmla="*/ 0 h 10552"/>
                      <a:gd name="connsiteX15" fmla="*/ 7695 w 10156"/>
                      <a:gd name="connsiteY15" fmla="*/ 1755 h 10552"/>
                      <a:gd name="connsiteX16" fmla="*/ 7544 w 10156"/>
                      <a:gd name="connsiteY16" fmla="*/ 1932 h 10552"/>
                      <a:gd name="connsiteX17" fmla="*/ 6750 w 10156"/>
                      <a:gd name="connsiteY17" fmla="*/ 4288 h 10552"/>
                      <a:gd name="connsiteX18" fmla="*/ 6533 w 10156"/>
                      <a:gd name="connsiteY18" fmla="*/ 4545 h 10552"/>
                      <a:gd name="connsiteX19" fmla="*/ 5992 w 10156"/>
                      <a:gd name="connsiteY19" fmla="*/ 4874 h 10552"/>
                      <a:gd name="connsiteX20" fmla="*/ 5884 w 10156"/>
                      <a:gd name="connsiteY20" fmla="*/ 4728 h 10552"/>
                      <a:gd name="connsiteX21" fmla="*/ 6014 w 10156"/>
                      <a:gd name="connsiteY21" fmla="*/ 4984 h 10552"/>
                      <a:gd name="connsiteX22" fmla="*/ 6079 w 10156"/>
                      <a:gd name="connsiteY22" fmla="*/ 5351 h 10552"/>
                      <a:gd name="connsiteX23" fmla="*/ 6252 w 10156"/>
                      <a:gd name="connsiteY23" fmla="*/ 5680 h 10552"/>
                      <a:gd name="connsiteX24" fmla="*/ 6187 w 10156"/>
                      <a:gd name="connsiteY24" fmla="*/ 5863 h 10552"/>
                      <a:gd name="connsiteX25" fmla="*/ 6403 w 10156"/>
                      <a:gd name="connsiteY25" fmla="*/ 6266 h 10552"/>
                      <a:gd name="connsiteX26" fmla="*/ 6966 w 10156"/>
                      <a:gd name="connsiteY26" fmla="*/ 5534 h 10552"/>
                      <a:gd name="connsiteX27" fmla="*/ 7312 w 10156"/>
                      <a:gd name="connsiteY27" fmla="*/ 5607 h 10552"/>
                      <a:gd name="connsiteX28" fmla="*/ 7897 w 10156"/>
                      <a:gd name="connsiteY28" fmla="*/ 5131 h 10552"/>
                      <a:gd name="connsiteX29" fmla="*/ 8963 w 10156"/>
                      <a:gd name="connsiteY29" fmla="*/ 4167 h 10552"/>
                      <a:gd name="connsiteX30" fmla="*/ 9372 w 10156"/>
                      <a:gd name="connsiteY30" fmla="*/ 3747 h 10552"/>
                      <a:gd name="connsiteX31" fmla="*/ 9528 w 10156"/>
                      <a:gd name="connsiteY31" fmla="*/ 3608 h 10552"/>
                      <a:gd name="connsiteX32" fmla="*/ 9910 w 10156"/>
                      <a:gd name="connsiteY32" fmla="*/ 3702 h 10552"/>
                      <a:gd name="connsiteX0" fmla="*/ 0 w 10091"/>
                      <a:gd name="connsiteY0" fmla="*/ 7364 h 11174"/>
                      <a:gd name="connsiteX1" fmla="*/ 2983 w 10091"/>
                      <a:gd name="connsiteY1" fmla="*/ 9196 h 11174"/>
                      <a:gd name="connsiteX2" fmla="*/ 3676 w 10091"/>
                      <a:gd name="connsiteY2" fmla="*/ 10625 h 11174"/>
                      <a:gd name="connsiteX3" fmla="*/ 4239 w 10091"/>
                      <a:gd name="connsiteY3" fmla="*/ 11174 h 11174"/>
                      <a:gd name="connsiteX4" fmla="*/ 6144 w 10091"/>
                      <a:gd name="connsiteY4" fmla="*/ 6559 h 11174"/>
                      <a:gd name="connsiteX5" fmla="*/ 6988 w 10091"/>
                      <a:gd name="connsiteY5" fmla="*/ 5679 h 11174"/>
                      <a:gd name="connsiteX6" fmla="*/ 7356 w 10091"/>
                      <a:gd name="connsiteY6" fmla="*/ 5643 h 11174"/>
                      <a:gd name="connsiteX7" fmla="*/ 8773 w 10091"/>
                      <a:gd name="connsiteY7" fmla="*/ 4156 h 11174"/>
                      <a:gd name="connsiteX8" fmla="*/ 9804 w 10091"/>
                      <a:gd name="connsiteY8" fmla="*/ 2589 h 11174"/>
                      <a:gd name="connsiteX9" fmla="*/ 10083 w 10091"/>
                      <a:gd name="connsiteY9" fmla="*/ 2425 h 11174"/>
                      <a:gd name="connsiteX10" fmla="*/ 9566 w 10091"/>
                      <a:gd name="connsiteY10" fmla="*/ 2 h 11174"/>
                      <a:gd name="connsiteX11" fmla="*/ 8633 w 10091"/>
                      <a:gd name="connsiteY11" fmla="*/ 2932 h 11174"/>
                      <a:gd name="connsiteX12" fmla="*/ 8481 w 10091"/>
                      <a:gd name="connsiteY12" fmla="*/ 2896 h 11174"/>
                      <a:gd name="connsiteX13" fmla="*/ 8243 w 10091"/>
                      <a:gd name="connsiteY13" fmla="*/ 2456 h 11174"/>
                      <a:gd name="connsiteX14" fmla="*/ 7716 w 10091"/>
                      <a:gd name="connsiteY14" fmla="*/ 622 h 11174"/>
                      <a:gd name="connsiteX15" fmla="*/ 7695 w 10091"/>
                      <a:gd name="connsiteY15" fmla="*/ 2377 h 11174"/>
                      <a:gd name="connsiteX16" fmla="*/ 7544 w 10091"/>
                      <a:gd name="connsiteY16" fmla="*/ 2554 h 11174"/>
                      <a:gd name="connsiteX17" fmla="*/ 6750 w 10091"/>
                      <a:gd name="connsiteY17" fmla="*/ 4910 h 11174"/>
                      <a:gd name="connsiteX18" fmla="*/ 6533 w 10091"/>
                      <a:gd name="connsiteY18" fmla="*/ 5167 h 11174"/>
                      <a:gd name="connsiteX19" fmla="*/ 5992 w 10091"/>
                      <a:gd name="connsiteY19" fmla="*/ 5496 h 11174"/>
                      <a:gd name="connsiteX20" fmla="*/ 5884 w 10091"/>
                      <a:gd name="connsiteY20" fmla="*/ 5350 h 11174"/>
                      <a:gd name="connsiteX21" fmla="*/ 6014 w 10091"/>
                      <a:gd name="connsiteY21" fmla="*/ 5606 h 11174"/>
                      <a:gd name="connsiteX22" fmla="*/ 6079 w 10091"/>
                      <a:gd name="connsiteY22" fmla="*/ 5973 h 11174"/>
                      <a:gd name="connsiteX23" fmla="*/ 6252 w 10091"/>
                      <a:gd name="connsiteY23" fmla="*/ 6302 h 11174"/>
                      <a:gd name="connsiteX24" fmla="*/ 6187 w 10091"/>
                      <a:gd name="connsiteY24" fmla="*/ 6485 h 11174"/>
                      <a:gd name="connsiteX25" fmla="*/ 6403 w 10091"/>
                      <a:gd name="connsiteY25" fmla="*/ 6888 h 11174"/>
                      <a:gd name="connsiteX26" fmla="*/ 6966 w 10091"/>
                      <a:gd name="connsiteY26" fmla="*/ 6156 h 11174"/>
                      <a:gd name="connsiteX27" fmla="*/ 7312 w 10091"/>
                      <a:gd name="connsiteY27" fmla="*/ 6229 h 11174"/>
                      <a:gd name="connsiteX28" fmla="*/ 7897 w 10091"/>
                      <a:gd name="connsiteY28" fmla="*/ 5753 h 11174"/>
                      <a:gd name="connsiteX29" fmla="*/ 8963 w 10091"/>
                      <a:gd name="connsiteY29" fmla="*/ 4789 h 11174"/>
                      <a:gd name="connsiteX30" fmla="*/ 9372 w 10091"/>
                      <a:gd name="connsiteY30" fmla="*/ 4369 h 11174"/>
                      <a:gd name="connsiteX31" fmla="*/ 9528 w 10091"/>
                      <a:gd name="connsiteY31" fmla="*/ 4230 h 11174"/>
                      <a:gd name="connsiteX32" fmla="*/ 9910 w 10091"/>
                      <a:gd name="connsiteY32" fmla="*/ 4324 h 1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091" h="11174">
                        <a:moveTo>
                          <a:pt x="0" y="7364"/>
                        </a:moveTo>
                        <a:cubicBezTo>
                          <a:pt x="2555" y="8762"/>
                          <a:pt x="2370" y="8653"/>
                          <a:pt x="2983" y="9196"/>
                        </a:cubicBezTo>
                        <a:cubicBezTo>
                          <a:pt x="3596" y="9740"/>
                          <a:pt x="3676" y="10625"/>
                          <a:pt x="3676" y="10625"/>
                        </a:cubicBezTo>
                        <a:lnTo>
                          <a:pt x="4239" y="11174"/>
                        </a:lnTo>
                        <a:cubicBezTo>
                          <a:pt x="4239" y="11174"/>
                          <a:pt x="5667" y="10698"/>
                          <a:pt x="6144" y="6559"/>
                        </a:cubicBezTo>
                        <a:lnTo>
                          <a:pt x="6988" y="5679"/>
                        </a:lnTo>
                        <a:cubicBezTo>
                          <a:pt x="7111" y="5667"/>
                          <a:pt x="7059" y="5897"/>
                          <a:pt x="7356" y="5643"/>
                        </a:cubicBezTo>
                        <a:cubicBezTo>
                          <a:pt x="7653" y="5389"/>
                          <a:pt x="8365" y="4665"/>
                          <a:pt x="8773" y="4156"/>
                        </a:cubicBezTo>
                        <a:cubicBezTo>
                          <a:pt x="9181" y="3647"/>
                          <a:pt x="9586" y="2877"/>
                          <a:pt x="9804" y="2589"/>
                        </a:cubicBezTo>
                        <a:cubicBezTo>
                          <a:pt x="10022" y="2301"/>
                          <a:pt x="10123" y="2856"/>
                          <a:pt x="10083" y="2425"/>
                        </a:cubicBezTo>
                        <a:cubicBezTo>
                          <a:pt x="10043" y="1994"/>
                          <a:pt x="9808" y="-82"/>
                          <a:pt x="9566" y="2"/>
                        </a:cubicBezTo>
                        <a:cubicBezTo>
                          <a:pt x="9324" y="86"/>
                          <a:pt x="8814" y="2450"/>
                          <a:pt x="8633" y="2932"/>
                        </a:cubicBezTo>
                        <a:cubicBezTo>
                          <a:pt x="8452" y="3414"/>
                          <a:pt x="8532" y="2908"/>
                          <a:pt x="8481" y="2896"/>
                        </a:cubicBezTo>
                        <a:cubicBezTo>
                          <a:pt x="8402" y="2749"/>
                          <a:pt x="8371" y="2835"/>
                          <a:pt x="8243" y="2456"/>
                        </a:cubicBezTo>
                        <a:cubicBezTo>
                          <a:pt x="8115" y="2077"/>
                          <a:pt x="7807" y="635"/>
                          <a:pt x="7716" y="622"/>
                        </a:cubicBezTo>
                        <a:cubicBezTo>
                          <a:pt x="7625" y="609"/>
                          <a:pt x="7724" y="2055"/>
                          <a:pt x="7695" y="2377"/>
                        </a:cubicBezTo>
                        <a:cubicBezTo>
                          <a:pt x="7666" y="2699"/>
                          <a:pt x="7702" y="2132"/>
                          <a:pt x="7544" y="2554"/>
                        </a:cubicBezTo>
                        <a:cubicBezTo>
                          <a:pt x="7387" y="2976"/>
                          <a:pt x="6918" y="4475"/>
                          <a:pt x="6750" y="4910"/>
                        </a:cubicBezTo>
                        <a:cubicBezTo>
                          <a:pt x="6582" y="5345"/>
                          <a:pt x="6605" y="5081"/>
                          <a:pt x="6533" y="5167"/>
                        </a:cubicBezTo>
                        <a:lnTo>
                          <a:pt x="5992" y="5496"/>
                        </a:lnTo>
                        <a:lnTo>
                          <a:pt x="5884" y="5350"/>
                        </a:lnTo>
                        <a:lnTo>
                          <a:pt x="6014" y="5606"/>
                        </a:lnTo>
                        <a:cubicBezTo>
                          <a:pt x="6036" y="5728"/>
                          <a:pt x="6057" y="5851"/>
                          <a:pt x="6079" y="5973"/>
                        </a:cubicBezTo>
                        <a:lnTo>
                          <a:pt x="6252" y="6302"/>
                        </a:lnTo>
                        <a:cubicBezTo>
                          <a:pt x="6230" y="6363"/>
                          <a:pt x="6209" y="6424"/>
                          <a:pt x="6187" y="6485"/>
                        </a:cubicBezTo>
                        <a:lnTo>
                          <a:pt x="6403" y="6888"/>
                        </a:lnTo>
                        <a:lnTo>
                          <a:pt x="6966" y="6156"/>
                        </a:lnTo>
                        <a:lnTo>
                          <a:pt x="7312" y="6229"/>
                        </a:lnTo>
                        <a:cubicBezTo>
                          <a:pt x="7312" y="6229"/>
                          <a:pt x="7637" y="6119"/>
                          <a:pt x="7897" y="5753"/>
                        </a:cubicBezTo>
                        <a:cubicBezTo>
                          <a:pt x="8156" y="5350"/>
                          <a:pt x="8162" y="4972"/>
                          <a:pt x="8963" y="4789"/>
                        </a:cubicBezTo>
                        <a:cubicBezTo>
                          <a:pt x="9288" y="4752"/>
                          <a:pt x="9372" y="4369"/>
                          <a:pt x="9372" y="4369"/>
                        </a:cubicBezTo>
                        <a:cubicBezTo>
                          <a:pt x="9408" y="4336"/>
                          <a:pt x="9492" y="4263"/>
                          <a:pt x="9528" y="4230"/>
                        </a:cubicBezTo>
                        <a:lnTo>
                          <a:pt x="9910" y="4324"/>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0" name="Freeform 54">
                    <a:extLst>
                      <a:ext uri="{FF2B5EF4-FFF2-40B4-BE49-F238E27FC236}">
                        <a16:creationId xmlns:a16="http://schemas.microsoft.com/office/drawing/2014/main" id="{3232243F-71BA-429C-B1AB-FE6BDCCACA5F}"/>
                      </a:ext>
                    </a:extLst>
                  </p:cNvPr>
                  <p:cNvSpPr>
                    <a:spLocks/>
                  </p:cNvSpPr>
                  <p:nvPr/>
                </p:nvSpPr>
                <p:spPr bwMode="auto">
                  <a:xfrm>
                    <a:off x="9462625" y="3420211"/>
                    <a:ext cx="1055875" cy="753234"/>
                  </a:xfrm>
                  <a:custGeom>
                    <a:avLst/>
                    <a:gdLst>
                      <a:gd name="T0" fmla="*/ 190 w 212"/>
                      <a:gd name="T1" fmla="*/ 15 h 135"/>
                      <a:gd name="T2" fmla="*/ 201 w 212"/>
                      <a:gd name="T3" fmla="*/ 17 h 135"/>
                      <a:gd name="T4" fmla="*/ 208 w 212"/>
                      <a:gd name="T5" fmla="*/ 24 h 135"/>
                      <a:gd name="T6" fmla="*/ 212 w 212"/>
                      <a:gd name="T7" fmla="*/ 28 h 135"/>
                      <a:gd name="T8" fmla="*/ 212 w 212"/>
                      <a:gd name="T9" fmla="*/ 31 h 135"/>
                      <a:gd name="T10" fmla="*/ 210 w 212"/>
                      <a:gd name="T11" fmla="*/ 42 h 135"/>
                      <a:gd name="T12" fmla="*/ 175 w 212"/>
                      <a:gd name="T13" fmla="*/ 33 h 135"/>
                      <a:gd name="T14" fmla="*/ 166 w 212"/>
                      <a:gd name="T15" fmla="*/ 28 h 135"/>
                      <a:gd name="T16" fmla="*/ 156 w 212"/>
                      <a:gd name="T17" fmla="*/ 20 h 135"/>
                      <a:gd name="T18" fmla="*/ 155 w 212"/>
                      <a:gd name="T19" fmla="*/ 19 h 135"/>
                      <a:gd name="T20" fmla="*/ 157 w 212"/>
                      <a:gd name="T21" fmla="*/ 14 h 135"/>
                      <a:gd name="T22" fmla="*/ 171 w 212"/>
                      <a:gd name="T23" fmla="*/ 9 h 135"/>
                      <a:gd name="T24" fmla="*/ 174 w 212"/>
                      <a:gd name="T25" fmla="*/ 6 h 135"/>
                      <a:gd name="T26" fmla="*/ 176 w 212"/>
                      <a:gd name="T27" fmla="*/ 8 h 135"/>
                      <a:gd name="T28" fmla="*/ 183 w 212"/>
                      <a:gd name="T29" fmla="*/ 14 h 135"/>
                      <a:gd name="T30" fmla="*/ 185 w 212"/>
                      <a:gd name="T31" fmla="*/ 3 h 135"/>
                      <a:gd name="T32" fmla="*/ 196 w 212"/>
                      <a:gd name="T33" fmla="*/ 3 h 135"/>
                      <a:gd name="T34" fmla="*/ 198 w 212"/>
                      <a:gd name="T35" fmla="*/ 5 h 135"/>
                      <a:gd name="T36" fmla="*/ 197 w 212"/>
                      <a:gd name="T37" fmla="*/ 11 h 135"/>
                      <a:gd name="T38" fmla="*/ 188 w 212"/>
                      <a:gd name="T39" fmla="*/ 16 h 135"/>
                      <a:gd name="T40" fmla="*/ 181 w 212"/>
                      <a:gd name="T41" fmla="*/ 14 h 135"/>
                      <a:gd name="T42" fmla="*/ 179 w 212"/>
                      <a:gd name="T43" fmla="*/ 15 h 135"/>
                      <a:gd name="T44" fmla="*/ 137 w 212"/>
                      <a:gd name="T45" fmla="*/ 64 h 135"/>
                      <a:gd name="T46" fmla="*/ 106 w 212"/>
                      <a:gd name="T47" fmla="*/ 85 h 135"/>
                      <a:gd name="T48" fmla="*/ 102 w 212"/>
                      <a:gd name="T49" fmla="*/ 90 h 135"/>
                      <a:gd name="T50" fmla="*/ 98 w 212"/>
                      <a:gd name="T51" fmla="*/ 93 h 135"/>
                      <a:gd name="T52" fmla="*/ 58 w 212"/>
                      <a:gd name="T53" fmla="*/ 100 h 135"/>
                      <a:gd name="T54" fmla="*/ 50 w 212"/>
                      <a:gd name="T55" fmla="*/ 103 h 135"/>
                      <a:gd name="T56" fmla="*/ 51 w 212"/>
                      <a:gd name="T57" fmla="*/ 108 h 135"/>
                      <a:gd name="T58" fmla="*/ 48 w 212"/>
                      <a:gd name="T59" fmla="*/ 126 h 135"/>
                      <a:gd name="T60" fmla="*/ 30 w 212"/>
                      <a:gd name="T61" fmla="*/ 134 h 135"/>
                      <a:gd name="T62" fmla="*/ 10 w 212"/>
                      <a:gd name="T63" fmla="*/ 133 h 135"/>
                      <a:gd name="T64" fmla="*/ 0 w 212"/>
                      <a:gd name="T65" fmla="*/ 130 h 135"/>
                      <a:gd name="connsiteX0" fmla="*/ 10023 w 11061"/>
                      <a:gd name="connsiteY0" fmla="*/ 1030 h 9875"/>
                      <a:gd name="connsiteX1" fmla="*/ 10542 w 11061"/>
                      <a:gd name="connsiteY1" fmla="*/ 1178 h 9875"/>
                      <a:gd name="connsiteX2" fmla="*/ 10872 w 11061"/>
                      <a:gd name="connsiteY2" fmla="*/ 1697 h 9875"/>
                      <a:gd name="connsiteX3" fmla="*/ 11061 w 11061"/>
                      <a:gd name="connsiteY3" fmla="*/ 1993 h 9875"/>
                      <a:gd name="connsiteX4" fmla="*/ 11061 w 11061"/>
                      <a:gd name="connsiteY4" fmla="*/ 2215 h 9875"/>
                      <a:gd name="connsiteX5" fmla="*/ 10967 w 11061"/>
                      <a:gd name="connsiteY5" fmla="*/ 3030 h 9875"/>
                      <a:gd name="connsiteX6" fmla="*/ 9316 w 11061"/>
                      <a:gd name="connsiteY6" fmla="*/ 2363 h 9875"/>
                      <a:gd name="connsiteX7" fmla="*/ 8891 w 11061"/>
                      <a:gd name="connsiteY7" fmla="*/ 1993 h 9875"/>
                      <a:gd name="connsiteX8" fmla="*/ 8419 w 11061"/>
                      <a:gd name="connsiteY8" fmla="*/ 1400 h 9875"/>
                      <a:gd name="connsiteX9" fmla="*/ 8372 w 11061"/>
                      <a:gd name="connsiteY9" fmla="*/ 1326 h 9875"/>
                      <a:gd name="connsiteX10" fmla="*/ 8467 w 11061"/>
                      <a:gd name="connsiteY10" fmla="*/ 956 h 9875"/>
                      <a:gd name="connsiteX11" fmla="*/ 9127 w 11061"/>
                      <a:gd name="connsiteY11" fmla="*/ 586 h 9875"/>
                      <a:gd name="connsiteX12" fmla="*/ 9269 w 11061"/>
                      <a:gd name="connsiteY12" fmla="*/ 363 h 9875"/>
                      <a:gd name="connsiteX13" fmla="*/ 9363 w 11061"/>
                      <a:gd name="connsiteY13" fmla="*/ 512 h 9875"/>
                      <a:gd name="connsiteX14" fmla="*/ 9693 w 11061"/>
                      <a:gd name="connsiteY14" fmla="*/ 956 h 9875"/>
                      <a:gd name="connsiteX15" fmla="*/ 9787 w 11061"/>
                      <a:gd name="connsiteY15" fmla="*/ 141 h 9875"/>
                      <a:gd name="connsiteX16" fmla="*/ 10306 w 11061"/>
                      <a:gd name="connsiteY16" fmla="*/ 141 h 9875"/>
                      <a:gd name="connsiteX17" fmla="*/ 10401 w 11061"/>
                      <a:gd name="connsiteY17" fmla="*/ 289 h 9875"/>
                      <a:gd name="connsiteX18" fmla="*/ 10353 w 11061"/>
                      <a:gd name="connsiteY18" fmla="*/ 734 h 9875"/>
                      <a:gd name="connsiteX19" fmla="*/ 9929 w 11061"/>
                      <a:gd name="connsiteY19" fmla="*/ 1104 h 9875"/>
                      <a:gd name="connsiteX20" fmla="*/ 9599 w 11061"/>
                      <a:gd name="connsiteY20" fmla="*/ 956 h 9875"/>
                      <a:gd name="connsiteX21" fmla="*/ 9504 w 11061"/>
                      <a:gd name="connsiteY21" fmla="*/ 1030 h 9875"/>
                      <a:gd name="connsiteX22" fmla="*/ 7523 w 11061"/>
                      <a:gd name="connsiteY22" fmla="*/ 4660 h 9875"/>
                      <a:gd name="connsiteX23" fmla="*/ 6061 w 11061"/>
                      <a:gd name="connsiteY23" fmla="*/ 6215 h 9875"/>
                      <a:gd name="connsiteX24" fmla="*/ 5872 w 11061"/>
                      <a:gd name="connsiteY24" fmla="*/ 6586 h 9875"/>
                      <a:gd name="connsiteX25" fmla="*/ 5684 w 11061"/>
                      <a:gd name="connsiteY25" fmla="*/ 6808 h 9875"/>
                      <a:gd name="connsiteX26" fmla="*/ 3797 w 11061"/>
                      <a:gd name="connsiteY26" fmla="*/ 7326 h 9875"/>
                      <a:gd name="connsiteX27" fmla="*/ 3419 w 11061"/>
                      <a:gd name="connsiteY27" fmla="*/ 7549 h 9875"/>
                      <a:gd name="connsiteX28" fmla="*/ 3467 w 11061"/>
                      <a:gd name="connsiteY28" fmla="*/ 7919 h 9875"/>
                      <a:gd name="connsiteX29" fmla="*/ 3325 w 11061"/>
                      <a:gd name="connsiteY29" fmla="*/ 9252 h 9875"/>
                      <a:gd name="connsiteX30" fmla="*/ 2476 w 11061"/>
                      <a:gd name="connsiteY30" fmla="*/ 9845 h 9875"/>
                      <a:gd name="connsiteX31" fmla="*/ 1533 w 11061"/>
                      <a:gd name="connsiteY31" fmla="*/ 9771 h 9875"/>
                      <a:gd name="connsiteX32" fmla="*/ 0 w 11061"/>
                      <a:gd name="connsiteY32" fmla="*/ 9349 h 9875"/>
                      <a:gd name="connsiteX0" fmla="*/ 9507 w 10445"/>
                      <a:gd name="connsiteY0" fmla="*/ 1043 h 10001"/>
                      <a:gd name="connsiteX1" fmla="*/ 9976 w 10445"/>
                      <a:gd name="connsiteY1" fmla="*/ 1193 h 10001"/>
                      <a:gd name="connsiteX2" fmla="*/ 10274 w 10445"/>
                      <a:gd name="connsiteY2" fmla="*/ 1718 h 10001"/>
                      <a:gd name="connsiteX3" fmla="*/ 10445 w 10445"/>
                      <a:gd name="connsiteY3" fmla="*/ 2018 h 10001"/>
                      <a:gd name="connsiteX4" fmla="*/ 10445 w 10445"/>
                      <a:gd name="connsiteY4" fmla="*/ 2243 h 10001"/>
                      <a:gd name="connsiteX5" fmla="*/ 10360 w 10445"/>
                      <a:gd name="connsiteY5" fmla="*/ 3068 h 10001"/>
                      <a:gd name="connsiteX6" fmla="*/ 8867 w 10445"/>
                      <a:gd name="connsiteY6" fmla="*/ 2393 h 10001"/>
                      <a:gd name="connsiteX7" fmla="*/ 8483 w 10445"/>
                      <a:gd name="connsiteY7" fmla="*/ 2018 h 10001"/>
                      <a:gd name="connsiteX8" fmla="*/ 8056 w 10445"/>
                      <a:gd name="connsiteY8" fmla="*/ 1418 h 10001"/>
                      <a:gd name="connsiteX9" fmla="*/ 8014 w 10445"/>
                      <a:gd name="connsiteY9" fmla="*/ 1343 h 10001"/>
                      <a:gd name="connsiteX10" fmla="*/ 8100 w 10445"/>
                      <a:gd name="connsiteY10" fmla="*/ 968 h 10001"/>
                      <a:gd name="connsiteX11" fmla="*/ 8697 w 10445"/>
                      <a:gd name="connsiteY11" fmla="*/ 593 h 10001"/>
                      <a:gd name="connsiteX12" fmla="*/ 8825 w 10445"/>
                      <a:gd name="connsiteY12" fmla="*/ 368 h 10001"/>
                      <a:gd name="connsiteX13" fmla="*/ 8910 w 10445"/>
                      <a:gd name="connsiteY13" fmla="*/ 518 h 10001"/>
                      <a:gd name="connsiteX14" fmla="*/ 9208 w 10445"/>
                      <a:gd name="connsiteY14" fmla="*/ 968 h 10001"/>
                      <a:gd name="connsiteX15" fmla="*/ 9293 w 10445"/>
                      <a:gd name="connsiteY15" fmla="*/ 143 h 10001"/>
                      <a:gd name="connsiteX16" fmla="*/ 9762 w 10445"/>
                      <a:gd name="connsiteY16" fmla="*/ 143 h 10001"/>
                      <a:gd name="connsiteX17" fmla="*/ 9848 w 10445"/>
                      <a:gd name="connsiteY17" fmla="*/ 293 h 10001"/>
                      <a:gd name="connsiteX18" fmla="*/ 9805 w 10445"/>
                      <a:gd name="connsiteY18" fmla="*/ 743 h 10001"/>
                      <a:gd name="connsiteX19" fmla="*/ 9422 w 10445"/>
                      <a:gd name="connsiteY19" fmla="*/ 1118 h 10001"/>
                      <a:gd name="connsiteX20" fmla="*/ 9123 w 10445"/>
                      <a:gd name="connsiteY20" fmla="*/ 968 h 10001"/>
                      <a:gd name="connsiteX21" fmla="*/ 9037 w 10445"/>
                      <a:gd name="connsiteY21" fmla="*/ 1043 h 10001"/>
                      <a:gd name="connsiteX22" fmla="*/ 7246 w 10445"/>
                      <a:gd name="connsiteY22" fmla="*/ 4719 h 10001"/>
                      <a:gd name="connsiteX23" fmla="*/ 5925 w 10445"/>
                      <a:gd name="connsiteY23" fmla="*/ 6294 h 10001"/>
                      <a:gd name="connsiteX24" fmla="*/ 5754 w 10445"/>
                      <a:gd name="connsiteY24" fmla="*/ 6669 h 10001"/>
                      <a:gd name="connsiteX25" fmla="*/ 5584 w 10445"/>
                      <a:gd name="connsiteY25" fmla="*/ 6894 h 10001"/>
                      <a:gd name="connsiteX26" fmla="*/ 3878 w 10445"/>
                      <a:gd name="connsiteY26" fmla="*/ 7419 h 10001"/>
                      <a:gd name="connsiteX27" fmla="*/ 3536 w 10445"/>
                      <a:gd name="connsiteY27" fmla="*/ 7645 h 10001"/>
                      <a:gd name="connsiteX28" fmla="*/ 3579 w 10445"/>
                      <a:gd name="connsiteY28" fmla="*/ 8019 h 10001"/>
                      <a:gd name="connsiteX29" fmla="*/ 3451 w 10445"/>
                      <a:gd name="connsiteY29" fmla="*/ 9369 h 10001"/>
                      <a:gd name="connsiteX30" fmla="*/ 2683 w 10445"/>
                      <a:gd name="connsiteY30" fmla="*/ 9970 h 10001"/>
                      <a:gd name="connsiteX31" fmla="*/ 1831 w 10445"/>
                      <a:gd name="connsiteY31" fmla="*/ 9895 h 10001"/>
                      <a:gd name="connsiteX32" fmla="*/ 0 w 10445"/>
                      <a:gd name="connsiteY32" fmla="*/ 8820 h 10001"/>
                      <a:gd name="connsiteX0" fmla="*/ 9554 w 10492"/>
                      <a:gd name="connsiteY0" fmla="*/ 1043 h 10001"/>
                      <a:gd name="connsiteX1" fmla="*/ 10023 w 10492"/>
                      <a:gd name="connsiteY1" fmla="*/ 1193 h 10001"/>
                      <a:gd name="connsiteX2" fmla="*/ 10321 w 10492"/>
                      <a:gd name="connsiteY2" fmla="*/ 1718 h 10001"/>
                      <a:gd name="connsiteX3" fmla="*/ 10492 w 10492"/>
                      <a:gd name="connsiteY3" fmla="*/ 2018 h 10001"/>
                      <a:gd name="connsiteX4" fmla="*/ 10492 w 10492"/>
                      <a:gd name="connsiteY4" fmla="*/ 2243 h 10001"/>
                      <a:gd name="connsiteX5" fmla="*/ 10407 w 10492"/>
                      <a:gd name="connsiteY5" fmla="*/ 3068 h 10001"/>
                      <a:gd name="connsiteX6" fmla="*/ 8914 w 10492"/>
                      <a:gd name="connsiteY6" fmla="*/ 2393 h 10001"/>
                      <a:gd name="connsiteX7" fmla="*/ 8530 w 10492"/>
                      <a:gd name="connsiteY7" fmla="*/ 2018 h 10001"/>
                      <a:gd name="connsiteX8" fmla="*/ 8103 w 10492"/>
                      <a:gd name="connsiteY8" fmla="*/ 1418 h 10001"/>
                      <a:gd name="connsiteX9" fmla="*/ 8061 w 10492"/>
                      <a:gd name="connsiteY9" fmla="*/ 1343 h 10001"/>
                      <a:gd name="connsiteX10" fmla="*/ 8147 w 10492"/>
                      <a:gd name="connsiteY10" fmla="*/ 968 h 10001"/>
                      <a:gd name="connsiteX11" fmla="*/ 8744 w 10492"/>
                      <a:gd name="connsiteY11" fmla="*/ 593 h 10001"/>
                      <a:gd name="connsiteX12" fmla="*/ 8872 w 10492"/>
                      <a:gd name="connsiteY12" fmla="*/ 368 h 10001"/>
                      <a:gd name="connsiteX13" fmla="*/ 8957 w 10492"/>
                      <a:gd name="connsiteY13" fmla="*/ 518 h 10001"/>
                      <a:gd name="connsiteX14" fmla="*/ 9255 w 10492"/>
                      <a:gd name="connsiteY14" fmla="*/ 968 h 10001"/>
                      <a:gd name="connsiteX15" fmla="*/ 9340 w 10492"/>
                      <a:gd name="connsiteY15" fmla="*/ 143 h 10001"/>
                      <a:gd name="connsiteX16" fmla="*/ 9809 w 10492"/>
                      <a:gd name="connsiteY16" fmla="*/ 143 h 10001"/>
                      <a:gd name="connsiteX17" fmla="*/ 9895 w 10492"/>
                      <a:gd name="connsiteY17" fmla="*/ 293 h 10001"/>
                      <a:gd name="connsiteX18" fmla="*/ 9852 w 10492"/>
                      <a:gd name="connsiteY18" fmla="*/ 743 h 10001"/>
                      <a:gd name="connsiteX19" fmla="*/ 9469 w 10492"/>
                      <a:gd name="connsiteY19" fmla="*/ 1118 h 10001"/>
                      <a:gd name="connsiteX20" fmla="*/ 9170 w 10492"/>
                      <a:gd name="connsiteY20" fmla="*/ 968 h 10001"/>
                      <a:gd name="connsiteX21" fmla="*/ 9084 w 10492"/>
                      <a:gd name="connsiteY21" fmla="*/ 1043 h 10001"/>
                      <a:gd name="connsiteX22" fmla="*/ 7293 w 10492"/>
                      <a:gd name="connsiteY22" fmla="*/ 4719 h 10001"/>
                      <a:gd name="connsiteX23" fmla="*/ 5972 w 10492"/>
                      <a:gd name="connsiteY23" fmla="*/ 6294 h 10001"/>
                      <a:gd name="connsiteX24" fmla="*/ 5801 w 10492"/>
                      <a:gd name="connsiteY24" fmla="*/ 6669 h 10001"/>
                      <a:gd name="connsiteX25" fmla="*/ 5631 w 10492"/>
                      <a:gd name="connsiteY25" fmla="*/ 6894 h 10001"/>
                      <a:gd name="connsiteX26" fmla="*/ 3925 w 10492"/>
                      <a:gd name="connsiteY26" fmla="*/ 7419 h 10001"/>
                      <a:gd name="connsiteX27" fmla="*/ 3583 w 10492"/>
                      <a:gd name="connsiteY27" fmla="*/ 7645 h 10001"/>
                      <a:gd name="connsiteX28" fmla="*/ 3626 w 10492"/>
                      <a:gd name="connsiteY28" fmla="*/ 8019 h 10001"/>
                      <a:gd name="connsiteX29" fmla="*/ 3498 w 10492"/>
                      <a:gd name="connsiteY29" fmla="*/ 9369 h 10001"/>
                      <a:gd name="connsiteX30" fmla="*/ 2730 w 10492"/>
                      <a:gd name="connsiteY30" fmla="*/ 9970 h 10001"/>
                      <a:gd name="connsiteX31" fmla="*/ 1878 w 10492"/>
                      <a:gd name="connsiteY31" fmla="*/ 9895 h 10001"/>
                      <a:gd name="connsiteX32" fmla="*/ 0 w 10492"/>
                      <a:gd name="connsiteY32" fmla="*/ 8173 h 10001"/>
                      <a:gd name="connsiteX0" fmla="*/ 9648 w 10586"/>
                      <a:gd name="connsiteY0" fmla="*/ 1043 h 10001"/>
                      <a:gd name="connsiteX1" fmla="*/ 10117 w 10586"/>
                      <a:gd name="connsiteY1" fmla="*/ 1193 h 10001"/>
                      <a:gd name="connsiteX2" fmla="*/ 10415 w 10586"/>
                      <a:gd name="connsiteY2" fmla="*/ 1718 h 10001"/>
                      <a:gd name="connsiteX3" fmla="*/ 10586 w 10586"/>
                      <a:gd name="connsiteY3" fmla="*/ 2018 h 10001"/>
                      <a:gd name="connsiteX4" fmla="*/ 10586 w 10586"/>
                      <a:gd name="connsiteY4" fmla="*/ 2243 h 10001"/>
                      <a:gd name="connsiteX5" fmla="*/ 10501 w 10586"/>
                      <a:gd name="connsiteY5" fmla="*/ 3068 h 10001"/>
                      <a:gd name="connsiteX6" fmla="*/ 9008 w 10586"/>
                      <a:gd name="connsiteY6" fmla="*/ 2393 h 10001"/>
                      <a:gd name="connsiteX7" fmla="*/ 8624 w 10586"/>
                      <a:gd name="connsiteY7" fmla="*/ 2018 h 10001"/>
                      <a:gd name="connsiteX8" fmla="*/ 8197 w 10586"/>
                      <a:gd name="connsiteY8" fmla="*/ 1418 h 10001"/>
                      <a:gd name="connsiteX9" fmla="*/ 8155 w 10586"/>
                      <a:gd name="connsiteY9" fmla="*/ 1343 h 10001"/>
                      <a:gd name="connsiteX10" fmla="*/ 8241 w 10586"/>
                      <a:gd name="connsiteY10" fmla="*/ 968 h 10001"/>
                      <a:gd name="connsiteX11" fmla="*/ 8838 w 10586"/>
                      <a:gd name="connsiteY11" fmla="*/ 593 h 10001"/>
                      <a:gd name="connsiteX12" fmla="*/ 8966 w 10586"/>
                      <a:gd name="connsiteY12" fmla="*/ 368 h 10001"/>
                      <a:gd name="connsiteX13" fmla="*/ 9051 w 10586"/>
                      <a:gd name="connsiteY13" fmla="*/ 518 h 10001"/>
                      <a:gd name="connsiteX14" fmla="*/ 9349 w 10586"/>
                      <a:gd name="connsiteY14" fmla="*/ 968 h 10001"/>
                      <a:gd name="connsiteX15" fmla="*/ 9434 w 10586"/>
                      <a:gd name="connsiteY15" fmla="*/ 143 h 10001"/>
                      <a:gd name="connsiteX16" fmla="*/ 9903 w 10586"/>
                      <a:gd name="connsiteY16" fmla="*/ 143 h 10001"/>
                      <a:gd name="connsiteX17" fmla="*/ 9989 w 10586"/>
                      <a:gd name="connsiteY17" fmla="*/ 293 h 10001"/>
                      <a:gd name="connsiteX18" fmla="*/ 9946 w 10586"/>
                      <a:gd name="connsiteY18" fmla="*/ 743 h 10001"/>
                      <a:gd name="connsiteX19" fmla="*/ 9563 w 10586"/>
                      <a:gd name="connsiteY19" fmla="*/ 1118 h 10001"/>
                      <a:gd name="connsiteX20" fmla="*/ 9264 w 10586"/>
                      <a:gd name="connsiteY20" fmla="*/ 968 h 10001"/>
                      <a:gd name="connsiteX21" fmla="*/ 9178 w 10586"/>
                      <a:gd name="connsiteY21" fmla="*/ 1043 h 10001"/>
                      <a:gd name="connsiteX22" fmla="*/ 7387 w 10586"/>
                      <a:gd name="connsiteY22" fmla="*/ 4719 h 10001"/>
                      <a:gd name="connsiteX23" fmla="*/ 6066 w 10586"/>
                      <a:gd name="connsiteY23" fmla="*/ 6294 h 10001"/>
                      <a:gd name="connsiteX24" fmla="*/ 5895 w 10586"/>
                      <a:gd name="connsiteY24" fmla="*/ 6669 h 10001"/>
                      <a:gd name="connsiteX25" fmla="*/ 5725 w 10586"/>
                      <a:gd name="connsiteY25" fmla="*/ 6894 h 10001"/>
                      <a:gd name="connsiteX26" fmla="*/ 4019 w 10586"/>
                      <a:gd name="connsiteY26" fmla="*/ 7419 h 10001"/>
                      <a:gd name="connsiteX27" fmla="*/ 3677 w 10586"/>
                      <a:gd name="connsiteY27" fmla="*/ 7645 h 10001"/>
                      <a:gd name="connsiteX28" fmla="*/ 3720 w 10586"/>
                      <a:gd name="connsiteY28" fmla="*/ 8019 h 10001"/>
                      <a:gd name="connsiteX29" fmla="*/ 3592 w 10586"/>
                      <a:gd name="connsiteY29" fmla="*/ 9369 h 10001"/>
                      <a:gd name="connsiteX30" fmla="*/ 2824 w 10586"/>
                      <a:gd name="connsiteY30" fmla="*/ 9970 h 10001"/>
                      <a:gd name="connsiteX31" fmla="*/ 1972 w 10586"/>
                      <a:gd name="connsiteY31" fmla="*/ 9895 h 10001"/>
                      <a:gd name="connsiteX32" fmla="*/ 0 w 10586"/>
                      <a:gd name="connsiteY32" fmla="*/ 8739 h 10001"/>
                      <a:gd name="connsiteX0" fmla="*/ 9437 w 10375"/>
                      <a:gd name="connsiteY0" fmla="*/ 1043 h 10001"/>
                      <a:gd name="connsiteX1" fmla="*/ 9906 w 10375"/>
                      <a:gd name="connsiteY1" fmla="*/ 1193 h 10001"/>
                      <a:gd name="connsiteX2" fmla="*/ 10204 w 10375"/>
                      <a:gd name="connsiteY2" fmla="*/ 1718 h 10001"/>
                      <a:gd name="connsiteX3" fmla="*/ 10375 w 10375"/>
                      <a:gd name="connsiteY3" fmla="*/ 2018 h 10001"/>
                      <a:gd name="connsiteX4" fmla="*/ 10375 w 10375"/>
                      <a:gd name="connsiteY4" fmla="*/ 2243 h 10001"/>
                      <a:gd name="connsiteX5" fmla="*/ 10290 w 10375"/>
                      <a:gd name="connsiteY5" fmla="*/ 3068 h 10001"/>
                      <a:gd name="connsiteX6" fmla="*/ 8797 w 10375"/>
                      <a:gd name="connsiteY6" fmla="*/ 2393 h 10001"/>
                      <a:gd name="connsiteX7" fmla="*/ 8413 w 10375"/>
                      <a:gd name="connsiteY7" fmla="*/ 2018 h 10001"/>
                      <a:gd name="connsiteX8" fmla="*/ 7986 w 10375"/>
                      <a:gd name="connsiteY8" fmla="*/ 1418 h 10001"/>
                      <a:gd name="connsiteX9" fmla="*/ 7944 w 10375"/>
                      <a:gd name="connsiteY9" fmla="*/ 1343 h 10001"/>
                      <a:gd name="connsiteX10" fmla="*/ 8030 w 10375"/>
                      <a:gd name="connsiteY10" fmla="*/ 968 h 10001"/>
                      <a:gd name="connsiteX11" fmla="*/ 8627 w 10375"/>
                      <a:gd name="connsiteY11" fmla="*/ 593 h 10001"/>
                      <a:gd name="connsiteX12" fmla="*/ 8755 w 10375"/>
                      <a:gd name="connsiteY12" fmla="*/ 368 h 10001"/>
                      <a:gd name="connsiteX13" fmla="*/ 8840 w 10375"/>
                      <a:gd name="connsiteY13" fmla="*/ 518 h 10001"/>
                      <a:gd name="connsiteX14" fmla="*/ 9138 w 10375"/>
                      <a:gd name="connsiteY14" fmla="*/ 968 h 10001"/>
                      <a:gd name="connsiteX15" fmla="*/ 9223 w 10375"/>
                      <a:gd name="connsiteY15" fmla="*/ 143 h 10001"/>
                      <a:gd name="connsiteX16" fmla="*/ 9692 w 10375"/>
                      <a:gd name="connsiteY16" fmla="*/ 143 h 10001"/>
                      <a:gd name="connsiteX17" fmla="*/ 9778 w 10375"/>
                      <a:gd name="connsiteY17" fmla="*/ 293 h 10001"/>
                      <a:gd name="connsiteX18" fmla="*/ 9735 w 10375"/>
                      <a:gd name="connsiteY18" fmla="*/ 743 h 10001"/>
                      <a:gd name="connsiteX19" fmla="*/ 9352 w 10375"/>
                      <a:gd name="connsiteY19" fmla="*/ 1118 h 10001"/>
                      <a:gd name="connsiteX20" fmla="*/ 9053 w 10375"/>
                      <a:gd name="connsiteY20" fmla="*/ 968 h 10001"/>
                      <a:gd name="connsiteX21" fmla="*/ 8967 w 10375"/>
                      <a:gd name="connsiteY21" fmla="*/ 1043 h 10001"/>
                      <a:gd name="connsiteX22" fmla="*/ 7176 w 10375"/>
                      <a:gd name="connsiteY22" fmla="*/ 4719 h 10001"/>
                      <a:gd name="connsiteX23" fmla="*/ 5855 w 10375"/>
                      <a:gd name="connsiteY23" fmla="*/ 6294 h 10001"/>
                      <a:gd name="connsiteX24" fmla="*/ 5684 w 10375"/>
                      <a:gd name="connsiteY24" fmla="*/ 6669 h 10001"/>
                      <a:gd name="connsiteX25" fmla="*/ 5514 w 10375"/>
                      <a:gd name="connsiteY25" fmla="*/ 6894 h 10001"/>
                      <a:gd name="connsiteX26" fmla="*/ 3808 w 10375"/>
                      <a:gd name="connsiteY26" fmla="*/ 7419 h 10001"/>
                      <a:gd name="connsiteX27" fmla="*/ 3466 w 10375"/>
                      <a:gd name="connsiteY27" fmla="*/ 7645 h 10001"/>
                      <a:gd name="connsiteX28" fmla="*/ 3509 w 10375"/>
                      <a:gd name="connsiteY28" fmla="*/ 8019 h 10001"/>
                      <a:gd name="connsiteX29" fmla="*/ 3381 w 10375"/>
                      <a:gd name="connsiteY29" fmla="*/ 9369 h 10001"/>
                      <a:gd name="connsiteX30" fmla="*/ 2613 w 10375"/>
                      <a:gd name="connsiteY30" fmla="*/ 9970 h 10001"/>
                      <a:gd name="connsiteX31" fmla="*/ 1761 w 10375"/>
                      <a:gd name="connsiteY31" fmla="*/ 9895 h 10001"/>
                      <a:gd name="connsiteX32" fmla="*/ 0 w 10375"/>
                      <a:gd name="connsiteY32" fmla="*/ 8132 h 10001"/>
                      <a:gd name="connsiteX0" fmla="*/ 9437 w 10375"/>
                      <a:gd name="connsiteY0" fmla="*/ 1043 h 10389"/>
                      <a:gd name="connsiteX1" fmla="*/ 9906 w 10375"/>
                      <a:gd name="connsiteY1" fmla="*/ 1193 h 10389"/>
                      <a:gd name="connsiteX2" fmla="*/ 10204 w 10375"/>
                      <a:gd name="connsiteY2" fmla="*/ 1718 h 10389"/>
                      <a:gd name="connsiteX3" fmla="*/ 10375 w 10375"/>
                      <a:gd name="connsiteY3" fmla="*/ 2018 h 10389"/>
                      <a:gd name="connsiteX4" fmla="*/ 10375 w 10375"/>
                      <a:gd name="connsiteY4" fmla="*/ 2243 h 10389"/>
                      <a:gd name="connsiteX5" fmla="*/ 10290 w 10375"/>
                      <a:gd name="connsiteY5" fmla="*/ 3068 h 10389"/>
                      <a:gd name="connsiteX6" fmla="*/ 8797 w 10375"/>
                      <a:gd name="connsiteY6" fmla="*/ 2393 h 10389"/>
                      <a:gd name="connsiteX7" fmla="*/ 8413 w 10375"/>
                      <a:gd name="connsiteY7" fmla="*/ 2018 h 10389"/>
                      <a:gd name="connsiteX8" fmla="*/ 7986 w 10375"/>
                      <a:gd name="connsiteY8" fmla="*/ 1418 h 10389"/>
                      <a:gd name="connsiteX9" fmla="*/ 7944 w 10375"/>
                      <a:gd name="connsiteY9" fmla="*/ 1343 h 10389"/>
                      <a:gd name="connsiteX10" fmla="*/ 8030 w 10375"/>
                      <a:gd name="connsiteY10" fmla="*/ 968 h 10389"/>
                      <a:gd name="connsiteX11" fmla="*/ 8627 w 10375"/>
                      <a:gd name="connsiteY11" fmla="*/ 593 h 10389"/>
                      <a:gd name="connsiteX12" fmla="*/ 8755 w 10375"/>
                      <a:gd name="connsiteY12" fmla="*/ 368 h 10389"/>
                      <a:gd name="connsiteX13" fmla="*/ 8840 w 10375"/>
                      <a:gd name="connsiteY13" fmla="*/ 518 h 10389"/>
                      <a:gd name="connsiteX14" fmla="*/ 9138 w 10375"/>
                      <a:gd name="connsiteY14" fmla="*/ 968 h 10389"/>
                      <a:gd name="connsiteX15" fmla="*/ 9223 w 10375"/>
                      <a:gd name="connsiteY15" fmla="*/ 143 h 10389"/>
                      <a:gd name="connsiteX16" fmla="*/ 9692 w 10375"/>
                      <a:gd name="connsiteY16" fmla="*/ 143 h 10389"/>
                      <a:gd name="connsiteX17" fmla="*/ 9778 w 10375"/>
                      <a:gd name="connsiteY17" fmla="*/ 293 h 10389"/>
                      <a:gd name="connsiteX18" fmla="*/ 9735 w 10375"/>
                      <a:gd name="connsiteY18" fmla="*/ 743 h 10389"/>
                      <a:gd name="connsiteX19" fmla="*/ 9352 w 10375"/>
                      <a:gd name="connsiteY19" fmla="*/ 1118 h 10389"/>
                      <a:gd name="connsiteX20" fmla="*/ 9053 w 10375"/>
                      <a:gd name="connsiteY20" fmla="*/ 968 h 10389"/>
                      <a:gd name="connsiteX21" fmla="*/ 8967 w 10375"/>
                      <a:gd name="connsiteY21" fmla="*/ 1043 h 10389"/>
                      <a:gd name="connsiteX22" fmla="*/ 7176 w 10375"/>
                      <a:gd name="connsiteY22" fmla="*/ 4719 h 10389"/>
                      <a:gd name="connsiteX23" fmla="*/ 5855 w 10375"/>
                      <a:gd name="connsiteY23" fmla="*/ 6294 h 10389"/>
                      <a:gd name="connsiteX24" fmla="*/ 5684 w 10375"/>
                      <a:gd name="connsiteY24" fmla="*/ 6669 h 10389"/>
                      <a:gd name="connsiteX25" fmla="*/ 5514 w 10375"/>
                      <a:gd name="connsiteY25" fmla="*/ 6894 h 10389"/>
                      <a:gd name="connsiteX26" fmla="*/ 3808 w 10375"/>
                      <a:gd name="connsiteY26" fmla="*/ 7419 h 10389"/>
                      <a:gd name="connsiteX27" fmla="*/ 3466 w 10375"/>
                      <a:gd name="connsiteY27" fmla="*/ 7645 h 10389"/>
                      <a:gd name="connsiteX28" fmla="*/ 3509 w 10375"/>
                      <a:gd name="connsiteY28" fmla="*/ 8019 h 10389"/>
                      <a:gd name="connsiteX29" fmla="*/ 3381 w 10375"/>
                      <a:gd name="connsiteY29" fmla="*/ 9369 h 10389"/>
                      <a:gd name="connsiteX30" fmla="*/ 2613 w 10375"/>
                      <a:gd name="connsiteY30" fmla="*/ 9970 h 10389"/>
                      <a:gd name="connsiteX31" fmla="*/ 1738 w 10375"/>
                      <a:gd name="connsiteY31" fmla="*/ 10380 h 10389"/>
                      <a:gd name="connsiteX32" fmla="*/ 0 w 10375"/>
                      <a:gd name="connsiteY32" fmla="*/ 8132 h 10389"/>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0 w 10375"/>
                      <a:gd name="connsiteY32" fmla="*/ 8132 h 10380"/>
                      <a:gd name="connsiteX0" fmla="*/ 9437 w 10375"/>
                      <a:gd name="connsiteY0" fmla="*/ 1043 h 10380"/>
                      <a:gd name="connsiteX1" fmla="*/ 9906 w 10375"/>
                      <a:gd name="connsiteY1" fmla="*/ 1193 h 10380"/>
                      <a:gd name="connsiteX2" fmla="*/ 10204 w 10375"/>
                      <a:gd name="connsiteY2" fmla="*/ 1718 h 10380"/>
                      <a:gd name="connsiteX3" fmla="*/ 10375 w 10375"/>
                      <a:gd name="connsiteY3" fmla="*/ 2018 h 10380"/>
                      <a:gd name="connsiteX4" fmla="*/ 10375 w 10375"/>
                      <a:gd name="connsiteY4" fmla="*/ 2243 h 10380"/>
                      <a:gd name="connsiteX5" fmla="*/ 10290 w 10375"/>
                      <a:gd name="connsiteY5" fmla="*/ 3068 h 10380"/>
                      <a:gd name="connsiteX6" fmla="*/ 8797 w 10375"/>
                      <a:gd name="connsiteY6" fmla="*/ 2393 h 10380"/>
                      <a:gd name="connsiteX7" fmla="*/ 8413 w 10375"/>
                      <a:gd name="connsiteY7" fmla="*/ 2018 h 10380"/>
                      <a:gd name="connsiteX8" fmla="*/ 7986 w 10375"/>
                      <a:gd name="connsiteY8" fmla="*/ 1418 h 10380"/>
                      <a:gd name="connsiteX9" fmla="*/ 7944 w 10375"/>
                      <a:gd name="connsiteY9" fmla="*/ 1343 h 10380"/>
                      <a:gd name="connsiteX10" fmla="*/ 8030 w 10375"/>
                      <a:gd name="connsiteY10" fmla="*/ 968 h 10380"/>
                      <a:gd name="connsiteX11" fmla="*/ 8627 w 10375"/>
                      <a:gd name="connsiteY11" fmla="*/ 593 h 10380"/>
                      <a:gd name="connsiteX12" fmla="*/ 8755 w 10375"/>
                      <a:gd name="connsiteY12" fmla="*/ 368 h 10380"/>
                      <a:gd name="connsiteX13" fmla="*/ 8840 w 10375"/>
                      <a:gd name="connsiteY13" fmla="*/ 518 h 10380"/>
                      <a:gd name="connsiteX14" fmla="*/ 9138 w 10375"/>
                      <a:gd name="connsiteY14" fmla="*/ 968 h 10380"/>
                      <a:gd name="connsiteX15" fmla="*/ 9223 w 10375"/>
                      <a:gd name="connsiteY15" fmla="*/ 143 h 10380"/>
                      <a:gd name="connsiteX16" fmla="*/ 9692 w 10375"/>
                      <a:gd name="connsiteY16" fmla="*/ 143 h 10380"/>
                      <a:gd name="connsiteX17" fmla="*/ 9778 w 10375"/>
                      <a:gd name="connsiteY17" fmla="*/ 293 h 10380"/>
                      <a:gd name="connsiteX18" fmla="*/ 9735 w 10375"/>
                      <a:gd name="connsiteY18" fmla="*/ 743 h 10380"/>
                      <a:gd name="connsiteX19" fmla="*/ 9352 w 10375"/>
                      <a:gd name="connsiteY19" fmla="*/ 1118 h 10380"/>
                      <a:gd name="connsiteX20" fmla="*/ 9053 w 10375"/>
                      <a:gd name="connsiteY20" fmla="*/ 968 h 10380"/>
                      <a:gd name="connsiteX21" fmla="*/ 8967 w 10375"/>
                      <a:gd name="connsiteY21" fmla="*/ 1043 h 10380"/>
                      <a:gd name="connsiteX22" fmla="*/ 7176 w 10375"/>
                      <a:gd name="connsiteY22" fmla="*/ 4719 h 10380"/>
                      <a:gd name="connsiteX23" fmla="*/ 5855 w 10375"/>
                      <a:gd name="connsiteY23" fmla="*/ 6294 h 10380"/>
                      <a:gd name="connsiteX24" fmla="*/ 5684 w 10375"/>
                      <a:gd name="connsiteY24" fmla="*/ 6669 h 10380"/>
                      <a:gd name="connsiteX25" fmla="*/ 5514 w 10375"/>
                      <a:gd name="connsiteY25" fmla="*/ 6894 h 10380"/>
                      <a:gd name="connsiteX26" fmla="*/ 3808 w 10375"/>
                      <a:gd name="connsiteY26" fmla="*/ 7419 h 10380"/>
                      <a:gd name="connsiteX27" fmla="*/ 3466 w 10375"/>
                      <a:gd name="connsiteY27" fmla="*/ 7645 h 10380"/>
                      <a:gd name="connsiteX28" fmla="*/ 3509 w 10375"/>
                      <a:gd name="connsiteY28" fmla="*/ 8019 h 10380"/>
                      <a:gd name="connsiteX29" fmla="*/ 3381 w 10375"/>
                      <a:gd name="connsiteY29" fmla="*/ 9369 h 10380"/>
                      <a:gd name="connsiteX30" fmla="*/ 2613 w 10375"/>
                      <a:gd name="connsiteY30" fmla="*/ 9970 h 10380"/>
                      <a:gd name="connsiteX31" fmla="*/ 1738 w 10375"/>
                      <a:gd name="connsiteY31" fmla="*/ 10380 h 10380"/>
                      <a:gd name="connsiteX32" fmla="*/ 402 w 10375"/>
                      <a:gd name="connsiteY32" fmla="*/ 9142 h 10380"/>
                      <a:gd name="connsiteX33" fmla="*/ 0 w 10375"/>
                      <a:gd name="connsiteY33" fmla="*/ 8132 h 10380"/>
                      <a:gd name="connsiteX0" fmla="*/ 9437 w 10375"/>
                      <a:gd name="connsiteY0" fmla="*/ 1779 h 11116"/>
                      <a:gd name="connsiteX1" fmla="*/ 9906 w 10375"/>
                      <a:gd name="connsiteY1" fmla="*/ 1929 h 11116"/>
                      <a:gd name="connsiteX2" fmla="*/ 10204 w 10375"/>
                      <a:gd name="connsiteY2" fmla="*/ 2454 h 11116"/>
                      <a:gd name="connsiteX3" fmla="*/ 10375 w 10375"/>
                      <a:gd name="connsiteY3" fmla="*/ 2754 h 11116"/>
                      <a:gd name="connsiteX4" fmla="*/ 10375 w 10375"/>
                      <a:gd name="connsiteY4" fmla="*/ 2979 h 11116"/>
                      <a:gd name="connsiteX5" fmla="*/ 10290 w 10375"/>
                      <a:gd name="connsiteY5" fmla="*/ 3804 h 11116"/>
                      <a:gd name="connsiteX6" fmla="*/ 8797 w 10375"/>
                      <a:gd name="connsiteY6" fmla="*/ 3129 h 11116"/>
                      <a:gd name="connsiteX7" fmla="*/ 8413 w 10375"/>
                      <a:gd name="connsiteY7" fmla="*/ 2754 h 11116"/>
                      <a:gd name="connsiteX8" fmla="*/ 7986 w 10375"/>
                      <a:gd name="connsiteY8" fmla="*/ 2154 h 11116"/>
                      <a:gd name="connsiteX9" fmla="*/ 7944 w 10375"/>
                      <a:gd name="connsiteY9" fmla="*/ 2079 h 11116"/>
                      <a:gd name="connsiteX10" fmla="*/ 8030 w 10375"/>
                      <a:gd name="connsiteY10" fmla="*/ 1704 h 11116"/>
                      <a:gd name="connsiteX11" fmla="*/ 8627 w 10375"/>
                      <a:gd name="connsiteY11" fmla="*/ 1329 h 11116"/>
                      <a:gd name="connsiteX12" fmla="*/ 8755 w 10375"/>
                      <a:gd name="connsiteY12" fmla="*/ 1104 h 11116"/>
                      <a:gd name="connsiteX13" fmla="*/ 8840 w 10375"/>
                      <a:gd name="connsiteY13" fmla="*/ 1254 h 11116"/>
                      <a:gd name="connsiteX14" fmla="*/ 9138 w 10375"/>
                      <a:gd name="connsiteY14" fmla="*/ 1704 h 11116"/>
                      <a:gd name="connsiteX15" fmla="*/ 9223 w 10375"/>
                      <a:gd name="connsiteY15" fmla="*/ 879 h 11116"/>
                      <a:gd name="connsiteX16" fmla="*/ 9692 w 10375"/>
                      <a:gd name="connsiteY16" fmla="*/ 879 h 11116"/>
                      <a:gd name="connsiteX17" fmla="*/ 9778 w 10375"/>
                      <a:gd name="connsiteY17" fmla="*/ 1029 h 11116"/>
                      <a:gd name="connsiteX18" fmla="*/ 9735 w 10375"/>
                      <a:gd name="connsiteY18" fmla="*/ 1479 h 11116"/>
                      <a:gd name="connsiteX19" fmla="*/ 9352 w 10375"/>
                      <a:gd name="connsiteY19" fmla="*/ 1854 h 11116"/>
                      <a:gd name="connsiteX20" fmla="*/ 9053 w 10375"/>
                      <a:gd name="connsiteY20" fmla="*/ 1704 h 11116"/>
                      <a:gd name="connsiteX21" fmla="*/ 7844 w 10375"/>
                      <a:gd name="connsiteY21" fmla="*/ 0 h 11116"/>
                      <a:gd name="connsiteX22" fmla="*/ 7176 w 10375"/>
                      <a:gd name="connsiteY22" fmla="*/ 5455 h 11116"/>
                      <a:gd name="connsiteX23" fmla="*/ 5855 w 10375"/>
                      <a:gd name="connsiteY23" fmla="*/ 7030 h 11116"/>
                      <a:gd name="connsiteX24" fmla="*/ 5684 w 10375"/>
                      <a:gd name="connsiteY24" fmla="*/ 7405 h 11116"/>
                      <a:gd name="connsiteX25" fmla="*/ 5514 w 10375"/>
                      <a:gd name="connsiteY25" fmla="*/ 7630 h 11116"/>
                      <a:gd name="connsiteX26" fmla="*/ 3808 w 10375"/>
                      <a:gd name="connsiteY26" fmla="*/ 8155 h 11116"/>
                      <a:gd name="connsiteX27" fmla="*/ 3466 w 10375"/>
                      <a:gd name="connsiteY27" fmla="*/ 8381 h 11116"/>
                      <a:gd name="connsiteX28" fmla="*/ 3509 w 10375"/>
                      <a:gd name="connsiteY28" fmla="*/ 8755 h 11116"/>
                      <a:gd name="connsiteX29" fmla="*/ 3381 w 10375"/>
                      <a:gd name="connsiteY29" fmla="*/ 10105 h 11116"/>
                      <a:gd name="connsiteX30" fmla="*/ 2613 w 10375"/>
                      <a:gd name="connsiteY30" fmla="*/ 10706 h 11116"/>
                      <a:gd name="connsiteX31" fmla="*/ 1738 w 10375"/>
                      <a:gd name="connsiteY31" fmla="*/ 11116 h 11116"/>
                      <a:gd name="connsiteX32" fmla="*/ 402 w 10375"/>
                      <a:gd name="connsiteY32" fmla="*/ 9878 h 11116"/>
                      <a:gd name="connsiteX33" fmla="*/ 0 w 10375"/>
                      <a:gd name="connsiteY33" fmla="*/ 8868 h 11116"/>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9053 w 10375"/>
                      <a:gd name="connsiteY20" fmla="*/ 3378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290 w 10375"/>
                      <a:gd name="connsiteY5" fmla="*/ 5478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52 w 10375"/>
                      <a:gd name="connsiteY19" fmla="*/ 3528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9138 w 10375"/>
                      <a:gd name="connsiteY14" fmla="*/ 3378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840 w 10375"/>
                      <a:gd name="connsiteY13" fmla="*/ 2928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627 w 10375"/>
                      <a:gd name="connsiteY11" fmla="*/ 3003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797 w 10375"/>
                      <a:gd name="connsiteY6" fmla="*/ 4803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37 w 10375"/>
                      <a:gd name="connsiteY0" fmla="*/ 3453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7944 w 10375"/>
                      <a:gd name="connsiteY9" fmla="*/ 3753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7986 w 10375"/>
                      <a:gd name="connsiteY8" fmla="*/ 3828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7844 w 10375"/>
                      <a:gd name="connsiteY21" fmla="*/ 167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 name="connsiteX0" fmla="*/ 9460 w 10375"/>
                      <a:gd name="connsiteY0" fmla="*/ 3008 h 12790"/>
                      <a:gd name="connsiteX1" fmla="*/ 9906 w 10375"/>
                      <a:gd name="connsiteY1" fmla="*/ 3603 h 12790"/>
                      <a:gd name="connsiteX2" fmla="*/ 10204 w 10375"/>
                      <a:gd name="connsiteY2" fmla="*/ 4128 h 12790"/>
                      <a:gd name="connsiteX3" fmla="*/ 10375 w 10375"/>
                      <a:gd name="connsiteY3" fmla="*/ 4428 h 12790"/>
                      <a:gd name="connsiteX4" fmla="*/ 10375 w 10375"/>
                      <a:gd name="connsiteY4" fmla="*/ 4653 h 12790"/>
                      <a:gd name="connsiteX5" fmla="*/ 10056 w 10375"/>
                      <a:gd name="connsiteY5" fmla="*/ 4871 h 12790"/>
                      <a:gd name="connsiteX6" fmla="*/ 8680 w 10375"/>
                      <a:gd name="connsiteY6" fmla="*/ 4237 h 12790"/>
                      <a:gd name="connsiteX7" fmla="*/ 8413 w 10375"/>
                      <a:gd name="connsiteY7" fmla="*/ 4428 h 12790"/>
                      <a:gd name="connsiteX8" fmla="*/ 8080 w 10375"/>
                      <a:gd name="connsiteY8" fmla="*/ 3707 h 12790"/>
                      <a:gd name="connsiteX9" fmla="*/ 8061 w 10375"/>
                      <a:gd name="connsiteY9" fmla="*/ 3470 h 12790"/>
                      <a:gd name="connsiteX10" fmla="*/ 8030 w 10375"/>
                      <a:gd name="connsiteY10" fmla="*/ 3378 h 12790"/>
                      <a:gd name="connsiteX11" fmla="*/ 8393 w 10375"/>
                      <a:gd name="connsiteY11" fmla="*/ 2518 h 12790"/>
                      <a:gd name="connsiteX12" fmla="*/ 8755 w 10375"/>
                      <a:gd name="connsiteY12" fmla="*/ 2778 h 12790"/>
                      <a:gd name="connsiteX13" fmla="*/ 8770 w 10375"/>
                      <a:gd name="connsiteY13" fmla="*/ 2564 h 12790"/>
                      <a:gd name="connsiteX14" fmla="*/ 8974 w 10375"/>
                      <a:gd name="connsiteY14" fmla="*/ 2893 h 12790"/>
                      <a:gd name="connsiteX15" fmla="*/ 8802 w 10375"/>
                      <a:gd name="connsiteY15" fmla="*/ 6 h 12790"/>
                      <a:gd name="connsiteX16" fmla="*/ 9692 w 10375"/>
                      <a:gd name="connsiteY16" fmla="*/ 2553 h 12790"/>
                      <a:gd name="connsiteX17" fmla="*/ 9778 w 10375"/>
                      <a:gd name="connsiteY17" fmla="*/ 2703 h 12790"/>
                      <a:gd name="connsiteX18" fmla="*/ 9735 w 10375"/>
                      <a:gd name="connsiteY18" fmla="*/ 3153 h 12790"/>
                      <a:gd name="connsiteX19" fmla="*/ 9305 w 10375"/>
                      <a:gd name="connsiteY19" fmla="*/ 2921 h 12790"/>
                      <a:gd name="connsiteX20" fmla="*/ 8164 w 10375"/>
                      <a:gd name="connsiteY20" fmla="*/ 1033 h 12790"/>
                      <a:gd name="connsiteX21" fmla="*/ 8476 w 10375"/>
                      <a:gd name="connsiteY21" fmla="*/ 1634 h 12790"/>
                      <a:gd name="connsiteX22" fmla="*/ 7176 w 10375"/>
                      <a:gd name="connsiteY22" fmla="*/ 7129 h 12790"/>
                      <a:gd name="connsiteX23" fmla="*/ 5855 w 10375"/>
                      <a:gd name="connsiteY23" fmla="*/ 8704 h 12790"/>
                      <a:gd name="connsiteX24" fmla="*/ 5684 w 10375"/>
                      <a:gd name="connsiteY24" fmla="*/ 9079 h 12790"/>
                      <a:gd name="connsiteX25" fmla="*/ 5514 w 10375"/>
                      <a:gd name="connsiteY25" fmla="*/ 9304 h 12790"/>
                      <a:gd name="connsiteX26" fmla="*/ 3808 w 10375"/>
                      <a:gd name="connsiteY26" fmla="*/ 9829 h 12790"/>
                      <a:gd name="connsiteX27" fmla="*/ 3466 w 10375"/>
                      <a:gd name="connsiteY27" fmla="*/ 10055 h 12790"/>
                      <a:gd name="connsiteX28" fmla="*/ 3509 w 10375"/>
                      <a:gd name="connsiteY28" fmla="*/ 10429 h 12790"/>
                      <a:gd name="connsiteX29" fmla="*/ 3381 w 10375"/>
                      <a:gd name="connsiteY29" fmla="*/ 11779 h 12790"/>
                      <a:gd name="connsiteX30" fmla="*/ 2613 w 10375"/>
                      <a:gd name="connsiteY30" fmla="*/ 12380 h 12790"/>
                      <a:gd name="connsiteX31" fmla="*/ 1738 w 10375"/>
                      <a:gd name="connsiteY31" fmla="*/ 12790 h 12790"/>
                      <a:gd name="connsiteX32" fmla="*/ 402 w 10375"/>
                      <a:gd name="connsiteY32" fmla="*/ 11552 h 12790"/>
                      <a:gd name="connsiteX33" fmla="*/ 0 w 10375"/>
                      <a:gd name="connsiteY33" fmla="*/ 10542 h 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375" h="12790">
                        <a:moveTo>
                          <a:pt x="9460" y="3008"/>
                        </a:moveTo>
                        <a:cubicBezTo>
                          <a:pt x="9545" y="3008"/>
                          <a:pt x="9821" y="3603"/>
                          <a:pt x="9906" y="3603"/>
                        </a:cubicBezTo>
                        <a:cubicBezTo>
                          <a:pt x="9948" y="3828"/>
                          <a:pt x="10077" y="3979"/>
                          <a:pt x="10204" y="4128"/>
                        </a:cubicBezTo>
                        <a:cubicBezTo>
                          <a:pt x="10290" y="4203"/>
                          <a:pt x="10375" y="4353"/>
                          <a:pt x="10375" y="4428"/>
                        </a:cubicBezTo>
                        <a:lnTo>
                          <a:pt x="10375" y="4653"/>
                        </a:lnTo>
                        <a:cubicBezTo>
                          <a:pt x="10290" y="4954"/>
                          <a:pt x="10056" y="4572"/>
                          <a:pt x="10056" y="4871"/>
                        </a:cubicBezTo>
                        <a:cubicBezTo>
                          <a:pt x="9544" y="4647"/>
                          <a:pt x="9150" y="4463"/>
                          <a:pt x="8680" y="4237"/>
                        </a:cubicBezTo>
                        <a:cubicBezTo>
                          <a:pt x="8467" y="4162"/>
                          <a:pt x="8542" y="4728"/>
                          <a:pt x="8413" y="4428"/>
                        </a:cubicBezTo>
                        <a:cubicBezTo>
                          <a:pt x="8328" y="4203"/>
                          <a:pt x="8139" y="3867"/>
                          <a:pt x="8080" y="3707"/>
                        </a:cubicBezTo>
                        <a:cubicBezTo>
                          <a:pt x="8021" y="3547"/>
                          <a:pt x="8061" y="3545"/>
                          <a:pt x="8061" y="3470"/>
                        </a:cubicBezTo>
                        <a:cubicBezTo>
                          <a:pt x="7976" y="3395"/>
                          <a:pt x="7944" y="3453"/>
                          <a:pt x="8030" y="3378"/>
                        </a:cubicBezTo>
                        <a:cubicBezTo>
                          <a:pt x="8243" y="3228"/>
                          <a:pt x="8265" y="2893"/>
                          <a:pt x="8393" y="2518"/>
                        </a:cubicBezTo>
                        <a:cubicBezTo>
                          <a:pt x="8435" y="2443"/>
                          <a:pt x="8669" y="2854"/>
                          <a:pt x="8755" y="2778"/>
                        </a:cubicBezTo>
                        <a:cubicBezTo>
                          <a:pt x="8797" y="2778"/>
                          <a:pt x="8770" y="2490"/>
                          <a:pt x="8770" y="2564"/>
                        </a:cubicBezTo>
                        <a:cubicBezTo>
                          <a:pt x="8855" y="2714"/>
                          <a:pt x="8889" y="2743"/>
                          <a:pt x="8974" y="2893"/>
                        </a:cubicBezTo>
                        <a:cubicBezTo>
                          <a:pt x="8889" y="2668"/>
                          <a:pt x="8675" y="231"/>
                          <a:pt x="8802" y="6"/>
                        </a:cubicBezTo>
                        <a:cubicBezTo>
                          <a:pt x="8931" y="-144"/>
                          <a:pt x="9565" y="2328"/>
                          <a:pt x="9692" y="2553"/>
                        </a:cubicBezTo>
                        <a:cubicBezTo>
                          <a:pt x="9735" y="2553"/>
                          <a:pt x="9778" y="2628"/>
                          <a:pt x="9778" y="2703"/>
                        </a:cubicBezTo>
                        <a:cubicBezTo>
                          <a:pt x="9821" y="2854"/>
                          <a:pt x="9778" y="3003"/>
                          <a:pt x="9735" y="3153"/>
                        </a:cubicBezTo>
                        <a:cubicBezTo>
                          <a:pt x="9607" y="3303"/>
                          <a:pt x="9475" y="2921"/>
                          <a:pt x="9305" y="2921"/>
                        </a:cubicBezTo>
                        <a:cubicBezTo>
                          <a:pt x="9220" y="2846"/>
                          <a:pt x="8249" y="958"/>
                          <a:pt x="8164" y="1033"/>
                        </a:cubicBezTo>
                        <a:cubicBezTo>
                          <a:pt x="8122" y="1033"/>
                          <a:pt x="8333" y="906"/>
                          <a:pt x="8476" y="1634"/>
                        </a:cubicBezTo>
                        <a:cubicBezTo>
                          <a:pt x="7880" y="2909"/>
                          <a:pt x="7944" y="6229"/>
                          <a:pt x="7176" y="7129"/>
                        </a:cubicBezTo>
                        <a:cubicBezTo>
                          <a:pt x="6751" y="7579"/>
                          <a:pt x="6153" y="7878"/>
                          <a:pt x="5855" y="8704"/>
                        </a:cubicBezTo>
                        <a:cubicBezTo>
                          <a:pt x="5812" y="8854"/>
                          <a:pt x="5770" y="9004"/>
                          <a:pt x="5684" y="9079"/>
                        </a:cubicBezTo>
                        <a:cubicBezTo>
                          <a:pt x="5641" y="9154"/>
                          <a:pt x="5556" y="9229"/>
                          <a:pt x="5514" y="9304"/>
                        </a:cubicBezTo>
                        <a:cubicBezTo>
                          <a:pt x="5002" y="9754"/>
                          <a:pt x="4404" y="9904"/>
                          <a:pt x="3808" y="9829"/>
                        </a:cubicBezTo>
                        <a:cubicBezTo>
                          <a:pt x="3679" y="9754"/>
                          <a:pt x="3466" y="9829"/>
                          <a:pt x="3466" y="10055"/>
                        </a:cubicBezTo>
                        <a:cubicBezTo>
                          <a:pt x="3466" y="10204"/>
                          <a:pt x="3509" y="10279"/>
                          <a:pt x="3509" y="10429"/>
                        </a:cubicBezTo>
                        <a:cubicBezTo>
                          <a:pt x="3637" y="10879"/>
                          <a:pt x="3552" y="11404"/>
                          <a:pt x="3381" y="11779"/>
                        </a:cubicBezTo>
                        <a:cubicBezTo>
                          <a:pt x="3168" y="12155"/>
                          <a:pt x="2912" y="12380"/>
                          <a:pt x="2613" y="12380"/>
                        </a:cubicBezTo>
                        <a:cubicBezTo>
                          <a:pt x="2315" y="12455"/>
                          <a:pt x="1989" y="12703"/>
                          <a:pt x="1738" y="12790"/>
                        </a:cubicBezTo>
                        <a:cubicBezTo>
                          <a:pt x="1424" y="12632"/>
                          <a:pt x="692" y="11927"/>
                          <a:pt x="402" y="11552"/>
                        </a:cubicBezTo>
                        <a:cubicBezTo>
                          <a:pt x="112" y="11177"/>
                          <a:pt x="122" y="10690"/>
                          <a:pt x="0" y="1054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1" name="Freeform 55">
                    <a:extLst>
                      <a:ext uri="{FF2B5EF4-FFF2-40B4-BE49-F238E27FC236}">
                        <a16:creationId xmlns:a16="http://schemas.microsoft.com/office/drawing/2014/main" id="{008153C5-FBAA-4300-8538-E3E6AE97A269}"/>
                      </a:ext>
                    </a:extLst>
                  </p:cNvPr>
                  <p:cNvSpPr>
                    <a:spLocks/>
                  </p:cNvSpPr>
                  <p:nvPr/>
                </p:nvSpPr>
                <p:spPr bwMode="auto">
                  <a:xfrm>
                    <a:off x="10266245" y="3528746"/>
                    <a:ext cx="165616" cy="13128"/>
                  </a:xfrm>
                  <a:custGeom>
                    <a:avLst/>
                    <a:gdLst>
                      <a:gd name="T0" fmla="*/ 0 w 38"/>
                      <a:gd name="T1" fmla="*/ 0 h 3"/>
                      <a:gd name="T2" fmla="*/ 38 w 38"/>
                      <a:gd name="T3" fmla="*/ 3 h 3"/>
                    </a:gdLst>
                    <a:ahLst/>
                    <a:cxnLst>
                      <a:cxn ang="0">
                        <a:pos x="T0" y="T1"/>
                      </a:cxn>
                      <a:cxn ang="0">
                        <a:pos x="T2" y="T3"/>
                      </a:cxn>
                    </a:cxnLst>
                    <a:rect l="0" t="0" r="r" b="b"/>
                    <a:pathLst>
                      <a:path w="38" h="3">
                        <a:moveTo>
                          <a:pt x="0" y="0"/>
                        </a:moveTo>
                        <a:cubicBezTo>
                          <a:pt x="9" y="1"/>
                          <a:pt x="29" y="2"/>
                          <a:pt x="38" y="3"/>
                        </a:cubicBezTo>
                      </a:path>
                    </a:pathLst>
                  </a:custGeom>
                  <a:noFill/>
                  <a:ln w="15875" cap="flat">
                    <a:solidFill>
                      <a:srgbClr val="A4A4A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2" name="Freeform 56">
                    <a:extLst>
                      <a:ext uri="{FF2B5EF4-FFF2-40B4-BE49-F238E27FC236}">
                        <a16:creationId xmlns:a16="http://schemas.microsoft.com/office/drawing/2014/main" id="{30122FB9-8D5F-4B0B-B80E-9D6BB06CE117}"/>
                      </a:ext>
                    </a:extLst>
                  </p:cNvPr>
                  <p:cNvSpPr>
                    <a:spLocks/>
                  </p:cNvSpPr>
                  <p:nvPr/>
                </p:nvSpPr>
                <p:spPr bwMode="auto">
                  <a:xfrm>
                    <a:off x="10261308" y="3535028"/>
                    <a:ext cx="433850" cy="935626"/>
                  </a:xfrm>
                  <a:custGeom>
                    <a:avLst/>
                    <a:gdLst>
                      <a:gd name="T0" fmla="*/ 2 w 85"/>
                      <a:gd name="T1" fmla="*/ 0 h 174"/>
                      <a:gd name="T2" fmla="*/ 6 w 85"/>
                      <a:gd name="T3" fmla="*/ 16 h 174"/>
                      <a:gd name="T4" fmla="*/ 8 w 85"/>
                      <a:gd name="T5" fmla="*/ 18 h 174"/>
                      <a:gd name="T6" fmla="*/ 8 w 85"/>
                      <a:gd name="T7" fmla="*/ 21 h 174"/>
                      <a:gd name="T8" fmla="*/ 7 w 85"/>
                      <a:gd name="T9" fmla="*/ 44 h 174"/>
                      <a:gd name="T10" fmla="*/ 8 w 85"/>
                      <a:gd name="T11" fmla="*/ 50 h 174"/>
                      <a:gd name="T12" fmla="*/ 12 w 85"/>
                      <a:gd name="T13" fmla="*/ 53 h 174"/>
                      <a:gd name="T14" fmla="*/ 12 w 85"/>
                      <a:gd name="T15" fmla="*/ 68 h 174"/>
                      <a:gd name="T16" fmla="*/ 17 w 85"/>
                      <a:gd name="T17" fmla="*/ 77 h 174"/>
                      <a:gd name="T18" fmla="*/ 19 w 85"/>
                      <a:gd name="T19" fmla="*/ 97 h 174"/>
                      <a:gd name="T20" fmla="*/ 23 w 85"/>
                      <a:gd name="T21" fmla="*/ 101 h 174"/>
                      <a:gd name="T22" fmla="*/ 25 w 85"/>
                      <a:gd name="T23" fmla="*/ 110 h 174"/>
                      <a:gd name="T24" fmla="*/ 33 w 85"/>
                      <a:gd name="T25" fmla="*/ 130 h 174"/>
                      <a:gd name="T26" fmla="*/ 34 w 85"/>
                      <a:gd name="T27" fmla="*/ 132 h 174"/>
                      <a:gd name="T28" fmla="*/ 39 w 85"/>
                      <a:gd name="T29" fmla="*/ 133 h 174"/>
                      <a:gd name="T30" fmla="*/ 47 w 85"/>
                      <a:gd name="T31" fmla="*/ 138 h 174"/>
                      <a:gd name="T32" fmla="*/ 49 w 85"/>
                      <a:gd name="T33" fmla="*/ 148 h 174"/>
                      <a:gd name="T34" fmla="*/ 50 w 85"/>
                      <a:gd name="T35" fmla="*/ 157 h 174"/>
                      <a:gd name="T36" fmla="*/ 64 w 85"/>
                      <a:gd name="T37" fmla="*/ 171 h 174"/>
                      <a:gd name="T38" fmla="*/ 85 w 85"/>
                      <a:gd name="T39" fmla="*/ 173 h 174"/>
                      <a:gd name="connsiteX0" fmla="*/ 52 w 9882"/>
                      <a:gd name="connsiteY0" fmla="*/ 0 h 10286"/>
                      <a:gd name="connsiteX1" fmla="*/ 588 w 9882"/>
                      <a:gd name="connsiteY1" fmla="*/ 1229 h 10286"/>
                      <a:gd name="connsiteX2" fmla="*/ 823 w 9882"/>
                      <a:gd name="connsiteY2" fmla="*/ 1343 h 10286"/>
                      <a:gd name="connsiteX3" fmla="*/ 823 w 9882"/>
                      <a:gd name="connsiteY3" fmla="*/ 1516 h 10286"/>
                      <a:gd name="connsiteX4" fmla="*/ 706 w 9882"/>
                      <a:gd name="connsiteY4" fmla="*/ 2838 h 10286"/>
                      <a:gd name="connsiteX5" fmla="*/ 823 w 9882"/>
                      <a:gd name="connsiteY5" fmla="*/ 3183 h 10286"/>
                      <a:gd name="connsiteX6" fmla="*/ 1294 w 9882"/>
                      <a:gd name="connsiteY6" fmla="*/ 3355 h 10286"/>
                      <a:gd name="connsiteX7" fmla="*/ 1294 w 9882"/>
                      <a:gd name="connsiteY7" fmla="*/ 4217 h 10286"/>
                      <a:gd name="connsiteX8" fmla="*/ 1882 w 9882"/>
                      <a:gd name="connsiteY8" fmla="*/ 4734 h 10286"/>
                      <a:gd name="connsiteX9" fmla="*/ 2117 w 9882"/>
                      <a:gd name="connsiteY9" fmla="*/ 5884 h 10286"/>
                      <a:gd name="connsiteX10" fmla="*/ 2588 w 9882"/>
                      <a:gd name="connsiteY10" fmla="*/ 6114 h 10286"/>
                      <a:gd name="connsiteX11" fmla="*/ 2823 w 9882"/>
                      <a:gd name="connsiteY11" fmla="*/ 6631 h 10286"/>
                      <a:gd name="connsiteX12" fmla="*/ 3764 w 9882"/>
                      <a:gd name="connsiteY12" fmla="*/ 7780 h 10286"/>
                      <a:gd name="connsiteX13" fmla="*/ 3882 w 9882"/>
                      <a:gd name="connsiteY13" fmla="*/ 7895 h 10286"/>
                      <a:gd name="connsiteX14" fmla="*/ 4470 w 9882"/>
                      <a:gd name="connsiteY14" fmla="*/ 7953 h 10286"/>
                      <a:gd name="connsiteX15" fmla="*/ 5411 w 9882"/>
                      <a:gd name="connsiteY15" fmla="*/ 8240 h 10286"/>
                      <a:gd name="connsiteX16" fmla="*/ 5647 w 9882"/>
                      <a:gd name="connsiteY16" fmla="*/ 8815 h 10286"/>
                      <a:gd name="connsiteX17" fmla="*/ 5764 w 9882"/>
                      <a:gd name="connsiteY17" fmla="*/ 9332 h 10286"/>
                      <a:gd name="connsiteX18" fmla="*/ 7411 w 9882"/>
                      <a:gd name="connsiteY18" fmla="*/ 10137 h 10286"/>
                      <a:gd name="connsiteX19" fmla="*/ 9882 w 9882"/>
                      <a:gd name="connsiteY19" fmla="*/ 10252 h 10286"/>
                      <a:gd name="connsiteX0" fmla="*/ 25 w 11020"/>
                      <a:gd name="connsiteY0" fmla="*/ 0 h 11801"/>
                      <a:gd name="connsiteX1" fmla="*/ 1615 w 11020"/>
                      <a:gd name="connsiteY1" fmla="*/ 2997 h 11801"/>
                      <a:gd name="connsiteX2" fmla="*/ 1853 w 11020"/>
                      <a:gd name="connsiteY2" fmla="*/ 3108 h 11801"/>
                      <a:gd name="connsiteX3" fmla="*/ 1853 w 11020"/>
                      <a:gd name="connsiteY3" fmla="*/ 3276 h 11801"/>
                      <a:gd name="connsiteX4" fmla="*/ 1734 w 11020"/>
                      <a:gd name="connsiteY4" fmla="*/ 4561 h 11801"/>
                      <a:gd name="connsiteX5" fmla="*/ 1853 w 11020"/>
                      <a:gd name="connsiteY5" fmla="*/ 4896 h 11801"/>
                      <a:gd name="connsiteX6" fmla="*/ 2329 w 11020"/>
                      <a:gd name="connsiteY6" fmla="*/ 5064 h 11801"/>
                      <a:gd name="connsiteX7" fmla="*/ 2329 w 11020"/>
                      <a:gd name="connsiteY7" fmla="*/ 5902 h 11801"/>
                      <a:gd name="connsiteX8" fmla="*/ 2924 w 11020"/>
                      <a:gd name="connsiteY8" fmla="*/ 6404 h 11801"/>
                      <a:gd name="connsiteX9" fmla="*/ 3162 w 11020"/>
                      <a:gd name="connsiteY9" fmla="*/ 7522 h 11801"/>
                      <a:gd name="connsiteX10" fmla="*/ 3639 w 11020"/>
                      <a:gd name="connsiteY10" fmla="*/ 7746 h 11801"/>
                      <a:gd name="connsiteX11" fmla="*/ 3877 w 11020"/>
                      <a:gd name="connsiteY11" fmla="*/ 8249 h 11801"/>
                      <a:gd name="connsiteX12" fmla="*/ 4829 w 11020"/>
                      <a:gd name="connsiteY12" fmla="*/ 9366 h 11801"/>
                      <a:gd name="connsiteX13" fmla="*/ 4948 w 11020"/>
                      <a:gd name="connsiteY13" fmla="*/ 9477 h 11801"/>
                      <a:gd name="connsiteX14" fmla="*/ 5543 w 11020"/>
                      <a:gd name="connsiteY14" fmla="*/ 9534 h 11801"/>
                      <a:gd name="connsiteX15" fmla="*/ 6496 w 11020"/>
                      <a:gd name="connsiteY15" fmla="*/ 9813 h 11801"/>
                      <a:gd name="connsiteX16" fmla="*/ 6734 w 11020"/>
                      <a:gd name="connsiteY16" fmla="*/ 10372 h 11801"/>
                      <a:gd name="connsiteX17" fmla="*/ 6853 w 11020"/>
                      <a:gd name="connsiteY17" fmla="*/ 10875 h 11801"/>
                      <a:gd name="connsiteX18" fmla="*/ 8519 w 11020"/>
                      <a:gd name="connsiteY18" fmla="*/ 11657 h 11801"/>
                      <a:gd name="connsiteX19" fmla="*/ 11020 w 11020"/>
                      <a:gd name="connsiteY19" fmla="*/ 11769 h 11801"/>
                      <a:gd name="connsiteX0" fmla="*/ 17 w 11929"/>
                      <a:gd name="connsiteY0" fmla="*/ 0 h 11801"/>
                      <a:gd name="connsiteX1" fmla="*/ 2524 w 11929"/>
                      <a:gd name="connsiteY1" fmla="*/ 2997 h 11801"/>
                      <a:gd name="connsiteX2" fmla="*/ 2762 w 11929"/>
                      <a:gd name="connsiteY2" fmla="*/ 3108 h 11801"/>
                      <a:gd name="connsiteX3" fmla="*/ 2762 w 11929"/>
                      <a:gd name="connsiteY3" fmla="*/ 3276 h 11801"/>
                      <a:gd name="connsiteX4" fmla="*/ 2643 w 11929"/>
                      <a:gd name="connsiteY4" fmla="*/ 4561 h 11801"/>
                      <a:gd name="connsiteX5" fmla="*/ 2762 w 11929"/>
                      <a:gd name="connsiteY5" fmla="*/ 4896 h 11801"/>
                      <a:gd name="connsiteX6" fmla="*/ 3238 w 11929"/>
                      <a:gd name="connsiteY6" fmla="*/ 5064 h 11801"/>
                      <a:gd name="connsiteX7" fmla="*/ 3238 w 11929"/>
                      <a:gd name="connsiteY7" fmla="*/ 5902 h 11801"/>
                      <a:gd name="connsiteX8" fmla="*/ 3833 w 11929"/>
                      <a:gd name="connsiteY8" fmla="*/ 6404 h 11801"/>
                      <a:gd name="connsiteX9" fmla="*/ 4071 w 11929"/>
                      <a:gd name="connsiteY9" fmla="*/ 7522 h 11801"/>
                      <a:gd name="connsiteX10" fmla="*/ 4548 w 11929"/>
                      <a:gd name="connsiteY10" fmla="*/ 7746 h 11801"/>
                      <a:gd name="connsiteX11" fmla="*/ 4786 w 11929"/>
                      <a:gd name="connsiteY11" fmla="*/ 8249 h 11801"/>
                      <a:gd name="connsiteX12" fmla="*/ 5738 w 11929"/>
                      <a:gd name="connsiteY12" fmla="*/ 9366 h 11801"/>
                      <a:gd name="connsiteX13" fmla="*/ 5857 w 11929"/>
                      <a:gd name="connsiteY13" fmla="*/ 9477 h 11801"/>
                      <a:gd name="connsiteX14" fmla="*/ 6452 w 11929"/>
                      <a:gd name="connsiteY14" fmla="*/ 9534 h 11801"/>
                      <a:gd name="connsiteX15" fmla="*/ 7405 w 11929"/>
                      <a:gd name="connsiteY15" fmla="*/ 9813 h 11801"/>
                      <a:gd name="connsiteX16" fmla="*/ 7643 w 11929"/>
                      <a:gd name="connsiteY16" fmla="*/ 10372 h 11801"/>
                      <a:gd name="connsiteX17" fmla="*/ 7762 w 11929"/>
                      <a:gd name="connsiteY17" fmla="*/ 10875 h 11801"/>
                      <a:gd name="connsiteX18" fmla="*/ 9428 w 11929"/>
                      <a:gd name="connsiteY18" fmla="*/ 11657 h 11801"/>
                      <a:gd name="connsiteX19" fmla="*/ 11929 w 11929"/>
                      <a:gd name="connsiteY19" fmla="*/ 11769 h 11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29" h="11801">
                        <a:moveTo>
                          <a:pt x="17" y="0"/>
                        </a:moveTo>
                        <a:cubicBezTo>
                          <a:pt x="-221" y="335"/>
                          <a:pt x="2067" y="2479"/>
                          <a:pt x="2524" y="2997"/>
                        </a:cubicBezTo>
                        <a:cubicBezTo>
                          <a:pt x="2982" y="3515"/>
                          <a:pt x="2643" y="3052"/>
                          <a:pt x="2762" y="3108"/>
                        </a:cubicBezTo>
                        <a:lnTo>
                          <a:pt x="2762" y="3276"/>
                        </a:lnTo>
                        <a:cubicBezTo>
                          <a:pt x="2762" y="3723"/>
                          <a:pt x="2762" y="4169"/>
                          <a:pt x="2643" y="4561"/>
                        </a:cubicBezTo>
                        <a:cubicBezTo>
                          <a:pt x="2643" y="4673"/>
                          <a:pt x="2643" y="4785"/>
                          <a:pt x="2762" y="4896"/>
                        </a:cubicBezTo>
                        <a:cubicBezTo>
                          <a:pt x="2881" y="4952"/>
                          <a:pt x="3119" y="5008"/>
                          <a:pt x="3238" y="5064"/>
                        </a:cubicBezTo>
                        <a:cubicBezTo>
                          <a:pt x="3476" y="5343"/>
                          <a:pt x="3119" y="5623"/>
                          <a:pt x="3238" y="5902"/>
                        </a:cubicBezTo>
                        <a:cubicBezTo>
                          <a:pt x="3357" y="6069"/>
                          <a:pt x="3714" y="6237"/>
                          <a:pt x="3833" y="6404"/>
                        </a:cubicBezTo>
                        <a:cubicBezTo>
                          <a:pt x="4191" y="6740"/>
                          <a:pt x="3714" y="7187"/>
                          <a:pt x="4071" y="7522"/>
                        </a:cubicBezTo>
                        <a:cubicBezTo>
                          <a:pt x="4191" y="7578"/>
                          <a:pt x="4428" y="7634"/>
                          <a:pt x="4548" y="7746"/>
                        </a:cubicBezTo>
                        <a:cubicBezTo>
                          <a:pt x="4786" y="7913"/>
                          <a:pt x="4786" y="8080"/>
                          <a:pt x="4786" y="8249"/>
                        </a:cubicBezTo>
                        <a:cubicBezTo>
                          <a:pt x="5024" y="8639"/>
                          <a:pt x="5381" y="9030"/>
                          <a:pt x="5738" y="9366"/>
                        </a:cubicBezTo>
                        <a:cubicBezTo>
                          <a:pt x="5738" y="9422"/>
                          <a:pt x="5738" y="9477"/>
                          <a:pt x="5857" y="9477"/>
                        </a:cubicBezTo>
                        <a:cubicBezTo>
                          <a:pt x="6095" y="9534"/>
                          <a:pt x="6334" y="9534"/>
                          <a:pt x="6452" y="9534"/>
                        </a:cubicBezTo>
                        <a:cubicBezTo>
                          <a:pt x="6929" y="9534"/>
                          <a:pt x="7167" y="9646"/>
                          <a:pt x="7405" y="9813"/>
                        </a:cubicBezTo>
                        <a:cubicBezTo>
                          <a:pt x="7524" y="9980"/>
                          <a:pt x="7524" y="10204"/>
                          <a:pt x="7643" y="10372"/>
                        </a:cubicBezTo>
                        <a:cubicBezTo>
                          <a:pt x="7643" y="10539"/>
                          <a:pt x="7643" y="10707"/>
                          <a:pt x="7762" y="10875"/>
                        </a:cubicBezTo>
                        <a:cubicBezTo>
                          <a:pt x="8001" y="11210"/>
                          <a:pt x="8715" y="11545"/>
                          <a:pt x="9428" y="11657"/>
                        </a:cubicBezTo>
                        <a:cubicBezTo>
                          <a:pt x="10262" y="11824"/>
                          <a:pt x="11095" y="11824"/>
                          <a:pt x="11929" y="11769"/>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3" name="Freeform 57">
                    <a:extLst>
                      <a:ext uri="{FF2B5EF4-FFF2-40B4-BE49-F238E27FC236}">
                        <a16:creationId xmlns:a16="http://schemas.microsoft.com/office/drawing/2014/main" id="{E17EF765-DBFB-42FE-ACE4-5596A794A423}"/>
                      </a:ext>
                    </a:extLst>
                  </p:cNvPr>
                  <p:cNvSpPr>
                    <a:spLocks/>
                  </p:cNvSpPr>
                  <p:nvPr/>
                </p:nvSpPr>
                <p:spPr bwMode="auto">
                  <a:xfrm>
                    <a:off x="9789790" y="4202450"/>
                    <a:ext cx="888807" cy="234426"/>
                  </a:xfrm>
                  <a:custGeom>
                    <a:avLst/>
                    <a:gdLst>
                      <a:gd name="T0" fmla="*/ 0 w 205"/>
                      <a:gd name="T1" fmla="*/ 0 h 53"/>
                      <a:gd name="T2" fmla="*/ 19 w 205"/>
                      <a:gd name="T3" fmla="*/ 4 h 53"/>
                      <a:gd name="T4" fmla="*/ 39 w 205"/>
                      <a:gd name="T5" fmla="*/ 10 h 53"/>
                      <a:gd name="T6" fmla="*/ 53 w 205"/>
                      <a:gd name="T7" fmla="*/ 11 h 53"/>
                      <a:gd name="T8" fmla="*/ 75 w 205"/>
                      <a:gd name="T9" fmla="*/ 18 h 53"/>
                      <a:gd name="T10" fmla="*/ 127 w 205"/>
                      <a:gd name="T11" fmla="*/ 38 h 53"/>
                      <a:gd name="T12" fmla="*/ 170 w 205"/>
                      <a:gd name="T13" fmla="*/ 47 h 53"/>
                      <a:gd name="T14" fmla="*/ 178 w 205"/>
                      <a:gd name="T15" fmla="*/ 47 h 53"/>
                      <a:gd name="T16" fmla="*/ 205 w 205"/>
                      <a:gd name="T17" fmla="*/ 5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5" h="53">
                        <a:moveTo>
                          <a:pt x="0" y="0"/>
                        </a:moveTo>
                        <a:cubicBezTo>
                          <a:pt x="6" y="3"/>
                          <a:pt x="13" y="3"/>
                          <a:pt x="19" y="4"/>
                        </a:cubicBezTo>
                        <a:cubicBezTo>
                          <a:pt x="26" y="5"/>
                          <a:pt x="32" y="9"/>
                          <a:pt x="39" y="10"/>
                        </a:cubicBezTo>
                        <a:cubicBezTo>
                          <a:pt x="44" y="11"/>
                          <a:pt x="48" y="11"/>
                          <a:pt x="53" y="11"/>
                        </a:cubicBezTo>
                        <a:cubicBezTo>
                          <a:pt x="61" y="12"/>
                          <a:pt x="68" y="15"/>
                          <a:pt x="75" y="18"/>
                        </a:cubicBezTo>
                        <a:cubicBezTo>
                          <a:pt x="93" y="25"/>
                          <a:pt x="110" y="31"/>
                          <a:pt x="127" y="38"/>
                        </a:cubicBezTo>
                        <a:cubicBezTo>
                          <a:pt x="141" y="43"/>
                          <a:pt x="155" y="49"/>
                          <a:pt x="170" y="47"/>
                        </a:cubicBezTo>
                        <a:cubicBezTo>
                          <a:pt x="173" y="47"/>
                          <a:pt x="175" y="47"/>
                          <a:pt x="178" y="47"/>
                        </a:cubicBezTo>
                        <a:cubicBezTo>
                          <a:pt x="187" y="47"/>
                          <a:pt x="197" y="53"/>
                          <a:pt x="205" y="51"/>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4" name="Freeform 58">
                    <a:extLst>
                      <a:ext uri="{FF2B5EF4-FFF2-40B4-BE49-F238E27FC236}">
                        <a16:creationId xmlns:a16="http://schemas.microsoft.com/office/drawing/2014/main" id="{D3EF8ABB-5D47-4BD7-A4AF-CD1F2A84C3DC}"/>
                      </a:ext>
                    </a:extLst>
                  </p:cNvPr>
                  <p:cNvSpPr>
                    <a:spLocks/>
                  </p:cNvSpPr>
                  <p:nvPr/>
                </p:nvSpPr>
                <p:spPr bwMode="auto">
                  <a:xfrm>
                    <a:off x="9790068" y="4132064"/>
                    <a:ext cx="33123" cy="256931"/>
                  </a:xfrm>
                  <a:custGeom>
                    <a:avLst/>
                    <a:gdLst>
                      <a:gd name="T0" fmla="*/ 5 w 8"/>
                      <a:gd name="T1" fmla="*/ 0 h 58"/>
                      <a:gd name="T2" fmla="*/ 8 w 8"/>
                      <a:gd name="T3" fmla="*/ 30 h 58"/>
                      <a:gd name="T4" fmla="*/ 0 w 8"/>
                      <a:gd name="T5" fmla="*/ 58 h 58"/>
                    </a:gdLst>
                    <a:ahLst/>
                    <a:cxnLst>
                      <a:cxn ang="0">
                        <a:pos x="T0" y="T1"/>
                      </a:cxn>
                      <a:cxn ang="0">
                        <a:pos x="T2" y="T3"/>
                      </a:cxn>
                      <a:cxn ang="0">
                        <a:pos x="T4" y="T5"/>
                      </a:cxn>
                    </a:cxnLst>
                    <a:rect l="0" t="0" r="r" b="b"/>
                    <a:pathLst>
                      <a:path w="8" h="58">
                        <a:moveTo>
                          <a:pt x="5" y="0"/>
                        </a:moveTo>
                        <a:cubicBezTo>
                          <a:pt x="4" y="10"/>
                          <a:pt x="8" y="20"/>
                          <a:pt x="8" y="30"/>
                        </a:cubicBezTo>
                        <a:cubicBezTo>
                          <a:pt x="8" y="40"/>
                          <a:pt x="5" y="50"/>
                          <a:pt x="0" y="5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5" name="Freeform 59">
                    <a:extLst>
                      <a:ext uri="{FF2B5EF4-FFF2-40B4-BE49-F238E27FC236}">
                        <a16:creationId xmlns:a16="http://schemas.microsoft.com/office/drawing/2014/main" id="{FBBDD547-7319-413A-B1E5-C5F2C04FEF19}"/>
                      </a:ext>
                    </a:extLst>
                  </p:cNvPr>
                  <p:cNvSpPr>
                    <a:spLocks/>
                  </p:cNvSpPr>
                  <p:nvPr/>
                </p:nvSpPr>
                <p:spPr bwMode="auto">
                  <a:xfrm>
                    <a:off x="9207500" y="4290608"/>
                    <a:ext cx="1346404" cy="1757241"/>
                  </a:xfrm>
                  <a:custGeom>
                    <a:avLst/>
                    <a:gdLst>
                      <a:gd name="T0" fmla="*/ 131 w 327"/>
                      <a:gd name="T1" fmla="*/ 0 h 377"/>
                      <a:gd name="T2" fmla="*/ 105 w 327"/>
                      <a:gd name="T3" fmla="*/ 7 h 377"/>
                      <a:gd name="T4" fmla="*/ 83 w 327"/>
                      <a:gd name="T5" fmla="*/ 17 h 377"/>
                      <a:gd name="T6" fmla="*/ 74 w 327"/>
                      <a:gd name="T7" fmla="*/ 22 h 377"/>
                      <a:gd name="T8" fmla="*/ 61 w 327"/>
                      <a:gd name="T9" fmla="*/ 40 h 377"/>
                      <a:gd name="T10" fmla="*/ 56 w 327"/>
                      <a:gd name="T11" fmla="*/ 44 h 377"/>
                      <a:gd name="T12" fmla="*/ 52 w 327"/>
                      <a:gd name="T13" fmla="*/ 55 h 377"/>
                      <a:gd name="T14" fmla="*/ 37 w 327"/>
                      <a:gd name="T15" fmla="*/ 64 h 377"/>
                      <a:gd name="T16" fmla="*/ 13 w 327"/>
                      <a:gd name="T17" fmla="*/ 82 h 377"/>
                      <a:gd name="T18" fmla="*/ 6 w 327"/>
                      <a:gd name="T19" fmla="*/ 85 h 377"/>
                      <a:gd name="T20" fmla="*/ 0 w 327"/>
                      <a:gd name="T21" fmla="*/ 103 h 377"/>
                      <a:gd name="T22" fmla="*/ 5 w 327"/>
                      <a:gd name="T23" fmla="*/ 105 h 377"/>
                      <a:gd name="T24" fmla="*/ 22 w 327"/>
                      <a:gd name="T25" fmla="*/ 117 h 377"/>
                      <a:gd name="T26" fmla="*/ 26 w 327"/>
                      <a:gd name="T27" fmla="*/ 139 h 377"/>
                      <a:gd name="T28" fmla="*/ 25 w 327"/>
                      <a:gd name="T29" fmla="*/ 152 h 377"/>
                      <a:gd name="T30" fmla="*/ 23 w 327"/>
                      <a:gd name="T31" fmla="*/ 154 h 377"/>
                      <a:gd name="T32" fmla="*/ 21 w 327"/>
                      <a:gd name="T33" fmla="*/ 151 h 377"/>
                      <a:gd name="T34" fmla="*/ 15 w 327"/>
                      <a:gd name="T35" fmla="*/ 151 h 377"/>
                      <a:gd name="T36" fmla="*/ 13 w 327"/>
                      <a:gd name="T37" fmla="*/ 157 h 377"/>
                      <a:gd name="T38" fmla="*/ 11 w 327"/>
                      <a:gd name="T39" fmla="*/ 160 h 377"/>
                      <a:gd name="T40" fmla="*/ 10 w 327"/>
                      <a:gd name="T41" fmla="*/ 164 h 377"/>
                      <a:gd name="T42" fmla="*/ 10 w 327"/>
                      <a:gd name="T43" fmla="*/ 177 h 377"/>
                      <a:gd name="T44" fmla="*/ 11 w 327"/>
                      <a:gd name="T45" fmla="*/ 185 h 377"/>
                      <a:gd name="T46" fmla="*/ 14 w 327"/>
                      <a:gd name="T47" fmla="*/ 192 h 377"/>
                      <a:gd name="T48" fmla="*/ 16 w 327"/>
                      <a:gd name="T49" fmla="*/ 213 h 377"/>
                      <a:gd name="T50" fmla="*/ 26 w 327"/>
                      <a:gd name="T51" fmla="*/ 245 h 377"/>
                      <a:gd name="T52" fmla="*/ 45 w 327"/>
                      <a:gd name="T53" fmla="*/ 309 h 377"/>
                      <a:gd name="T54" fmla="*/ 51 w 327"/>
                      <a:gd name="T55" fmla="*/ 321 h 377"/>
                      <a:gd name="T56" fmla="*/ 60 w 327"/>
                      <a:gd name="T57" fmla="*/ 332 h 377"/>
                      <a:gd name="T58" fmla="*/ 68 w 327"/>
                      <a:gd name="T59" fmla="*/ 344 h 377"/>
                      <a:gd name="T60" fmla="*/ 84 w 327"/>
                      <a:gd name="T61" fmla="*/ 356 h 377"/>
                      <a:gd name="T62" fmla="*/ 106 w 327"/>
                      <a:gd name="T63" fmla="*/ 361 h 377"/>
                      <a:gd name="T64" fmla="*/ 180 w 327"/>
                      <a:gd name="T65" fmla="*/ 350 h 377"/>
                      <a:gd name="T66" fmla="*/ 196 w 327"/>
                      <a:gd name="T67" fmla="*/ 346 h 377"/>
                      <a:gd name="T68" fmla="*/ 216 w 327"/>
                      <a:gd name="T69" fmla="*/ 346 h 377"/>
                      <a:gd name="T70" fmla="*/ 242 w 327"/>
                      <a:gd name="T71" fmla="*/ 348 h 377"/>
                      <a:gd name="T72" fmla="*/ 258 w 327"/>
                      <a:gd name="T73" fmla="*/ 350 h 377"/>
                      <a:gd name="T74" fmla="*/ 272 w 327"/>
                      <a:gd name="T75" fmla="*/ 361 h 377"/>
                      <a:gd name="T76" fmla="*/ 327 w 327"/>
                      <a:gd name="T77" fmla="*/ 377 h 377"/>
                      <a:gd name="connsiteX0" fmla="*/ 3268 w 10000"/>
                      <a:gd name="connsiteY0" fmla="*/ 0 h 10528"/>
                      <a:gd name="connsiteX1" fmla="*/ 3211 w 10000"/>
                      <a:gd name="connsiteY1" fmla="*/ 714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 name="connsiteX0" fmla="*/ 3268 w 10000"/>
                      <a:gd name="connsiteY0" fmla="*/ 0 h 10528"/>
                      <a:gd name="connsiteX1" fmla="*/ 3060 w 10000"/>
                      <a:gd name="connsiteY1" fmla="*/ 586 h 10528"/>
                      <a:gd name="connsiteX2" fmla="*/ 2538 w 10000"/>
                      <a:gd name="connsiteY2" fmla="*/ 979 h 10528"/>
                      <a:gd name="connsiteX3" fmla="*/ 2263 w 10000"/>
                      <a:gd name="connsiteY3" fmla="*/ 1112 h 10528"/>
                      <a:gd name="connsiteX4" fmla="*/ 1865 w 10000"/>
                      <a:gd name="connsiteY4" fmla="*/ 1589 h 10528"/>
                      <a:gd name="connsiteX5" fmla="*/ 1713 w 10000"/>
                      <a:gd name="connsiteY5" fmla="*/ 1695 h 10528"/>
                      <a:gd name="connsiteX6" fmla="*/ 1590 w 10000"/>
                      <a:gd name="connsiteY6" fmla="*/ 1987 h 10528"/>
                      <a:gd name="connsiteX7" fmla="*/ 1131 w 10000"/>
                      <a:gd name="connsiteY7" fmla="*/ 2226 h 10528"/>
                      <a:gd name="connsiteX8" fmla="*/ 398 w 10000"/>
                      <a:gd name="connsiteY8" fmla="*/ 2703 h 10528"/>
                      <a:gd name="connsiteX9" fmla="*/ 183 w 10000"/>
                      <a:gd name="connsiteY9" fmla="*/ 2783 h 10528"/>
                      <a:gd name="connsiteX10" fmla="*/ 0 w 10000"/>
                      <a:gd name="connsiteY10" fmla="*/ 3260 h 10528"/>
                      <a:gd name="connsiteX11" fmla="*/ 153 w 10000"/>
                      <a:gd name="connsiteY11" fmla="*/ 3313 h 10528"/>
                      <a:gd name="connsiteX12" fmla="*/ 673 w 10000"/>
                      <a:gd name="connsiteY12" fmla="*/ 3631 h 10528"/>
                      <a:gd name="connsiteX13" fmla="*/ 795 w 10000"/>
                      <a:gd name="connsiteY13" fmla="*/ 4215 h 10528"/>
                      <a:gd name="connsiteX14" fmla="*/ 765 w 10000"/>
                      <a:gd name="connsiteY14" fmla="*/ 4560 h 10528"/>
                      <a:gd name="connsiteX15" fmla="*/ 703 w 10000"/>
                      <a:gd name="connsiteY15" fmla="*/ 4613 h 10528"/>
                      <a:gd name="connsiteX16" fmla="*/ 642 w 10000"/>
                      <a:gd name="connsiteY16" fmla="*/ 4533 h 10528"/>
                      <a:gd name="connsiteX17" fmla="*/ 459 w 10000"/>
                      <a:gd name="connsiteY17" fmla="*/ 4533 h 10528"/>
                      <a:gd name="connsiteX18" fmla="*/ 398 w 10000"/>
                      <a:gd name="connsiteY18" fmla="*/ 4692 h 10528"/>
                      <a:gd name="connsiteX19" fmla="*/ 336 w 10000"/>
                      <a:gd name="connsiteY19" fmla="*/ 4772 h 10528"/>
                      <a:gd name="connsiteX20" fmla="*/ 306 w 10000"/>
                      <a:gd name="connsiteY20" fmla="*/ 4878 h 10528"/>
                      <a:gd name="connsiteX21" fmla="*/ 306 w 10000"/>
                      <a:gd name="connsiteY21" fmla="*/ 5223 h 10528"/>
                      <a:gd name="connsiteX22" fmla="*/ 336 w 10000"/>
                      <a:gd name="connsiteY22" fmla="*/ 5435 h 10528"/>
                      <a:gd name="connsiteX23" fmla="*/ 428 w 10000"/>
                      <a:gd name="connsiteY23" fmla="*/ 5621 h 10528"/>
                      <a:gd name="connsiteX24" fmla="*/ 489 w 10000"/>
                      <a:gd name="connsiteY24" fmla="*/ 6178 h 10528"/>
                      <a:gd name="connsiteX25" fmla="*/ 795 w 10000"/>
                      <a:gd name="connsiteY25" fmla="*/ 7027 h 10528"/>
                      <a:gd name="connsiteX26" fmla="*/ 1376 w 10000"/>
                      <a:gd name="connsiteY26" fmla="*/ 8724 h 10528"/>
                      <a:gd name="connsiteX27" fmla="*/ 1560 w 10000"/>
                      <a:gd name="connsiteY27" fmla="*/ 9043 h 10528"/>
                      <a:gd name="connsiteX28" fmla="*/ 1835 w 10000"/>
                      <a:gd name="connsiteY28" fmla="*/ 9334 h 10528"/>
                      <a:gd name="connsiteX29" fmla="*/ 2080 w 10000"/>
                      <a:gd name="connsiteY29" fmla="*/ 9653 h 10528"/>
                      <a:gd name="connsiteX30" fmla="*/ 2569 w 10000"/>
                      <a:gd name="connsiteY30" fmla="*/ 9971 h 10528"/>
                      <a:gd name="connsiteX31" fmla="*/ 3242 w 10000"/>
                      <a:gd name="connsiteY31" fmla="*/ 10104 h 10528"/>
                      <a:gd name="connsiteX32" fmla="*/ 5505 w 10000"/>
                      <a:gd name="connsiteY32" fmla="*/ 9812 h 10528"/>
                      <a:gd name="connsiteX33" fmla="*/ 5994 w 10000"/>
                      <a:gd name="connsiteY33" fmla="*/ 9706 h 10528"/>
                      <a:gd name="connsiteX34" fmla="*/ 6606 w 10000"/>
                      <a:gd name="connsiteY34" fmla="*/ 9706 h 10528"/>
                      <a:gd name="connsiteX35" fmla="*/ 7401 w 10000"/>
                      <a:gd name="connsiteY35" fmla="*/ 9759 h 10528"/>
                      <a:gd name="connsiteX36" fmla="*/ 7890 w 10000"/>
                      <a:gd name="connsiteY36" fmla="*/ 9812 h 10528"/>
                      <a:gd name="connsiteX37" fmla="*/ 8318 w 10000"/>
                      <a:gd name="connsiteY37" fmla="*/ 10104 h 10528"/>
                      <a:gd name="connsiteX38" fmla="*/ 10000 w 10000"/>
                      <a:gd name="connsiteY38" fmla="*/ 10528 h 10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0000" h="10528">
                        <a:moveTo>
                          <a:pt x="3268" y="0"/>
                        </a:moveTo>
                        <a:cubicBezTo>
                          <a:pt x="2993" y="0"/>
                          <a:pt x="3335" y="506"/>
                          <a:pt x="3060" y="586"/>
                        </a:cubicBezTo>
                        <a:cubicBezTo>
                          <a:pt x="2846" y="692"/>
                          <a:pt x="2752" y="899"/>
                          <a:pt x="2538" y="979"/>
                        </a:cubicBezTo>
                        <a:cubicBezTo>
                          <a:pt x="2446" y="1032"/>
                          <a:pt x="2355" y="1059"/>
                          <a:pt x="2263" y="1112"/>
                        </a:cubicBezTo>
                        <a:cubicBezTo>
                          <a:pt x="2080" y="1244"/>
                          <a:pt x="2018" y="1456"/>
                          <a:pt x="1865" y="1589"/>
                        </a:cubicBezTo>
                        <a:cubicBezTo>
                          <a:pt x="1804" y="1642"/>
                          <a:pt x="1743" y="1669"/>
                          <a:pt x="1713" y="1695"/>
                        </a:cubicBezTo>
                        <a:cubicBezTo>
                          <a:pt x="1651" y="1775"/>
                          <a:pt x="1651" y="1881"/>
                          <a:pt x="1590" y="1987"/>
                        </a:cubicBezTo>
                        <a:cubicBezTo>
                          <a:pt x="1498" y="2120"/>
                          <a:pt x="1284" y="2146"/>
                          <a:pt x="1131" y="2226"/>
                        </a:cubicBezTo>
                        <a:cubicBezTo>
                          <a:pt x="856" y="2332"/>
                          <a:pt x="673" y="2597"/>
                          <a:pt x="398" y="2703"/>
                        </a:cubicBezTo>
                        <a:cubicBezTo>
                          <a:pt x="306" y="2730"/>
                          <a:pt x="245" y="2730"/>
                          <a:pt x="183" y="2783"/>
                        </a:cubicBezTo>
                        <a:cubicBezTo>
                          <a:pt x="31" y="2915"/>
                          <a:pt x="122" y="3127"/>
                          <a:pt x="0" y="3260"/>
                        </a:cubicBezTo>
                        <a:cubicBezTo>
                          <a:pt x="31" y="3313"/>
                          <a:pt x="92" y="3313"/>
                          <a:pt x="153" y="3313"/>
                        </a:cubicBezTo>
                        <a:cubicBezTo>
                          <a:pt x="398" y="3313"/>
                          <a:pt x="581" y="3446"/>
                          <a:pt x="673" y="3631"/>
                        </a:cubicBezTo>
                        <a:cubicBezTo>
                          <a:pt x="765" y="3817"/>
                          <a:pt x="795" y="4029"/>
                          <a:pt x="795" y="4215"/>
                        </a:cubicBezTo>
                        <a:cubicBezTo>
                          <a:pt x="795" y="4321"/>
                          <a:pt x="795" y="4427"/>
                          <a:pt x="765" y="4560"/>
                        </a:cubicBezTo>
                        <a:cubicBezTo>
                          <a:pt x="765" y="4560"/>
                          <a:pt x="734" y="4613"/>
                          <a:pt x="703" y="4613"/>
                        </a:cubicBezTo>
                        <a:cubicBezTo>
                          <a:pt x="673" y="4613"/>
                          <a:pt x="673" y="4560"/>
                          <a:pt x="642" y="4533"/>
                        </a:cubicBezTo>
                        <a:cubicBezTo>
                          <a:pt x="612" y="4480"/>
                          <a:pt x="489" y="4480"/>
                          <a:pt x="459" y="4533"/>
                        </a:cubicBezTo>
                        <a:cubicBezTo>
                          <a:pt x="428" y="4586"/>
                          <a:pt x="428" y="4639"/>
                          <a:pt x="398" y="4692"/>
                        </a:cubicBezTo>
                        <a:cubicBezTo>
                          <a:pt x="398" y="4719"/>
                          <a:pt x="336" y="4746"/>
                          <a:pt x="336" y="4772"/>
                        </a:cubicBezTo>
                        <a:cubicBezTo>
                          <a:pt x="306" y="4799"/>
                          <a:pt x="306" y="4852"/>
                          <a:pt x="306" y="4878"/>
                        </a:cubicBezTo>
                        <a:lnTo>
                          <a:pt x="306" y="5223"/>
                        </a:lnTo>
                        <a:cubicBezTo>
                          <a:pt x="306" y="5276"/>
                          <a:pt x="306" y="5356"/>
                          <a:pt x="336" y="5435"/>
                        </a:cubicBezTo>
                        <a:cubicBezTo>
                          <a:pt x="367" y="5488"/>
                          <a:pt x="398" y="5568"/>
                          <a:pt x="428" y="5621"/>
                        </a:cubicBezTo>
                        <a:cubicBezTo>
                          <a:pt x="489" y="5807"/>
                          <a:pt x="489" y="5992"/>
                          <a:pt x="489" y="6178"/>
                        </a:cubicBezTo>
                        <a:cubicBezTo>
                          <a:pt x="520" y="6470"/>
                          <a:pt x="642" y="6761"/>
                          <a:pt x="795" y="7027"/>
                        </a:cubicBezTo>
                        <a:cubicBezTo>
                          <a:pt x="1070" y="7557"/>
                          <a:pt x="1162" y="8167"/>
                          <a:pt x="1376" y="8724"/>
                        </a:cubicBezTo>
                        <a:cubicBezTo>
                          <a:pt x="1407" y="8830"/>
                          <a:pt x="1468" y="8963"/>
                          <a:pt x="1560" y="9043"/>
                        </a:cubicBezTo>
                        <a:cubicBezTo>
                          <a:pt x="1651" y="9149"/>
                          <a:pt x="1774" y="9228"/>
                          <a:pt x="1835" y="9334"/>
                        </a:cubicBezTo>
                        <a:cubicBezTo>
                          <a:pt x="1896" y="9414"/>
                          <a:pt x="2049" y="9600"/>
                          <a:pt x="2080" y="9653"/>
                        </a:cubicBezTo>
                        <a:cubicBezTo>
                          <a:pt x="2202" y="9838"/>
                          <a:pt x="2324" y="9891"/>
                          <a:pt x="2569" y="9971"/>
                        </a:cubicBezTo>
                        <a:cubicBezTo>
                          <a:pt x="2844" y="10051"/>
                          <a:pt x="2966" y="10130"/>
                          <a:pt x="3242" y="10104"/>
                        </a:cubicBezTo>
                        <a:cubicBezTo>
                          <a:pt x="3945" y="9944"/>
                          <a:pt x="4771" y="9971"/>
                          <a:pt x="5505" y="9812"/>
                        </a:cubicBezTo>
                        <a:cubicBezTo>
                          <a:pt x="5657" y="9759"/>
                          <a:pt x="5810" y="9732"/>
                          <a:pt x="5994" y="9706"/>
                        </a:cubicBezTo>
                        <a:cubicBezTo>
                          <a:pt x="6177" y="9679"/>
                          <a:pt x="6391" y="9706"/>
                          <a:pt x="6606" y="9706"/>
                        </a:cubicBezTo>
                        <a:cubicBezTo>
                          <a:pt x="6881" y="9732"/>
                          <a:pt x="7125" y="9732"/>
                          <a:pt x="7401" y="9759"/>
                        </a:cubicBezTo>
                        <a:cubicBezTo>
                          <a:pt x="7523" y="9759"/>
                          <a:pt x="7768" y="9785"/>
                          <a:pt x="7890" y="9812"/>
                        </a:cubicBezTo>
                        <a:cubicBezTo>
                          <a:pt x="7982" y="9838"/>
                          <a:pt x="8226" y="10051"/>
                          <a:pt x="8318" y="10104"/>
                        </a:cubicBezTo>
                        <a:cubicBezTo>
                          <a:pt x="8960" y="10395"/>
                          <a:pt x="9297" y="10448"/>
                          <a:pt x="10000" y="10528"/>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6" name="Freeform 60">
                    <a:extLst>
                      <a:ext uri="{FF2B5EF4-FFF2-40B4-BE49-F238E27FC236}">
                        <a16:creationId xmlns:a16="http://schemas.microsoft.com/office/drawing/2014/main" id="{075C8633-B8FA-4A28-B437-BAE3EF108EF5}"/>
                      </a:ext>
                    </a:extLst>
                  </p:cNvPr>
                  <p:cNvSpPr>
                    <a:spLocks/>
                  </p:cNvSpPr>
                  <p:nvPr/>
                </p:nvSpPr>
                <p:spPr bwMode="auto">
                  <a:xfrm>
                    <a:off x="10504581" y="5752867"/>
                    <a:ext cx="198739" cy="279436"/>
                  </a:xfrm>
                  <a:custGeom>
                    <a:avLst/>
                    <a:gdLst>
                      <a:gd name="T0" fmla="*/ 3 w 46"/>
                      <a:gd name="T1" fmla="*/ 48 h 63"/>
                      <a:gd name="T2" fmla="*/ 5 w 46"/>
                      <a:gd name="T3" fmla="*/ 40 h 63"/>
                      <a:gd name="T4" fmla="*/ 12 w 46"/>
                      <a:gd name="T5" fmla="*/ 39 h 63"/>
                      <a:gd name="T6" fmla="*/ 13 w 46"/>
                      <a:gd name="T7" fmla="*/ 36 h 63"/>
                      <a:gd name="T8" fmla="*/ 19 w 46"/>
                      <a:gd name="T9" fmla="*/ 11 h 63"/>
                      <a:gd name="T10" fmla="*/ 21 w 46"/>
                      <a:gd name="T11" fmla="*/ 9 h 63"/>
                      <a:gd name="T12" fmla="*/ 24 w 46"/>
                      <a:gd name="T13" fmla="*/ 9 h 63"/>
                      <a:gd name="T14" fmla="*/ 29 w 46"/>
                      <a:gd name="T15" fmla="*/ 3 h 63"/>
                      <a:gd name="T16" fmla="*/ 35 w 46"/>
                      <a:gd name="T17" fmla="*/ 0 h 63"/>
                      <a:gd name="T18" fmla="*/ 43 w 46"/>
                      <a:gd name="T19" fmla="*/ 1 h 63"/>
                      <a:gd name="T20" fmla="*/ 45 w 46"/>
                      <a:gd name="T21" fmla="*/ 8 h 63"/>
                      <a:gd name="T22" fmla="*/ 42 w 46"/>
                      <a:gd name="T23" fmla="*/ 12 h 63"/>
                      <a:gd name="T24" fmla="*/ 41 w 46"/>
                      <a:gd name="T25" fmla="*/ 27 h 63"/>
                      <a:gd name="T26" fmla="*/ 36 w 46"/>
                      <a:gd name="T27" fmla="*/ 40 h 63"/>
                      <a:gd name="T28" fmla="*/ 29 w 46"/>
                      <a:gd name="T29" fmla="*/ 49 h 63"/>
                      <a:gd name="T30" fmla="*/ 26 w 46"/>
                      <a:gd name="T31" fmla="*/ 56 h 63"/>
                      <a:gd name="T32" fmla="*/ 11 w 46"/>
                      <a:gd name="T33" fmla="*/ 61 h 63"/>
                      <a:gd name="T34" fmla="*/ 1 w 46"/>
                      <a:gd name="T35" fmla="*/ 57 h 63"/>
                      <a:gd name="T36" fmla="*/ 3 w 46"/>
                      <a:gd name="T37"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 h="63">
                        <a:moveTo>
                          <a:pt x="3" y="48"/>
                        </a:moveTo>
                        <a:cubicBezTo>
                          <a:pt x="6" y="46"/>
                          <a:pt x="3" y="42"/>
                          <a:pt x="5" y="40"/>
                        </a:cubicBezTo>
                        <a:cubicBezTo>
                          <a:pt x="7" y="38"/>
                          <a:pt x="11" y="41"/>
                          <a:pt x="12" y="39"/>
                        </a:cubicBezTo>
                        <a:cubicBezTo>
                          <a:pt x="13" y="38"/>
                          <a:pt x="13" y="37"/>
                          <a:pt x="13" y="36"/>
                        </a:cubicBezTo>
                        <a:cubicBezTo>
                          <a:pt x="14" y="28"/>
                          <a:pt x="16" y="19"/>
                          <a:pt x="19" y="11"/>
                        </a:cubicBezTo>
                        <a:cubicBezTo>
                          <a:pt x="20" y="10"/>
                          <a:pt x="20" y="9"/>
                          <a:pt x="21" y="9"/>
                        </a:cubicBezTo>
                        <a:cubicBezTo>
                          <a:pt x="22" y="8"/>
                          <a:pt x="23" y="9"/>
                          <a:pt x="24" y="9"/>
                        </a:cubicBezTo>
                        <a:cubicBezTo>
                          <a:pt x="27" y="8"/>
                          <a:pt x="27" y="5"/>
                          <a:pt x="29" y="3"/>
                        </a:cubicBezTo>
                        <a:cubicBezTo>
                          <a:pt x="31" y="1"/>
                          <a:pt x="33" y="1"/>
                          <a:pt x="35" y="0"/>
                        </a:cubicBezTo>
                        <a:cubicBezTo>
                          <a:pt x="38" y="0"/>
                          <a:pt x="41" y="0"/>
                          <a:pt x="43" y="1"/>
                        </a:cubicBezTo>
                        <a:cubicBezTo>
                          <a:pt x="45" y="3"/>
                          <a:pt x="46" y="5"/>
                          <a:pt x="45" y="8"/>
                        </a:cubicBezTo>
                        <a:cubicBezTo>
                          <a:pt x="45" y="10"/>
                          <a:pt x="43" y="11"/>
                          <a:pt x="42" y="12"/>
                        </a:cubicBezTo>
                        <a:cubicBezTo>
                          <a:pt x="39" y="16"/>
                          <a:pt x="41" y="22"/>
                          <a:pt x="41" y="27"/>
                        </a:cubicBezTo>
                        <a:cubicBezTo>
                          <a:pt x="41" y="32"/>
                          <a:pt x="39" y="37"/>
                          <a:pt x="36" y="40"/>
                        </a:cubicBezTo>
                        <a:cubicBezTo>
                          <a:pt x="34" y="43"/>
                          <a:pt x="31" y="46"/>
                          <a:pt x="29" y="49"/>
                        </a:cubicBezTo>
                        <a:cubicBezTo>
                          <a:pt x="28" y="51"/>
                          <a:pt x="27" y="54"/>
                          <a:pt x="26" y="56"/>
                        </a:cubicBezTo>
                        <a:cubicBezTo>
                          <a:pt x="23" y="61"/>
                          <a:pt x="16" y="63"/>
                          <a:pt x="11" y="61"/>
                        </a:cubicBezTo>
                        <a:cubicBezTo>
                          <a:pt x="9" y="60"/>
                          <a:pt x="1" y="58"/>
                          <a:pt x="1" y="57"/>
                        </a:cubicBezTo>
                        <a:cubicBezTo>
                          <a:pt x="0" y="55"/>
                          <a:pt x="2" y="49"/>
                          <a:pt x="3" y="48"/>
                        </a:cubicBezTo>
                        <a:close/>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7" name="Freeform 61">
                    <a:extLst>
                      <a:ext uri="{FF2B5EF4-FFF2-40B4-BE49-F238E27FC236}">
                        <a16:creationId xmlns:a16="http://schemas.microsoft.com/office/drawing/2014/main" id="{D0BB0448-EF8C-4ECC-AB5B-D5A9ADDD4047}"/>
                      </a:ext>
                    </a:extLst>
                  </p:cNvPr>
                  <p:cNvSpPr>
                    <a:spLocks/>
                  </p:cNvSpPr>
                  <p:nvPr/>
                </p:nvSpPr>
                <p:spPr bwMode="auto">
                  <a:xfrm>
                    <a:off x="10688118" y="5485229"/>
                    <a:ext cx="824401" cy="677022"/>
                  </a:xfrm>
                  <a:custGeom>
                    <a:avLst/>
                    <a:gdLst>
                      <a:gd name="T0" fmla="*/ 190 w 190"/>
                      <a:gd name="T1" fmla="*/ 0 h 153"/>
                      <a:gd name="T2" fmla="*/ 87 w 190"/>
                      <a:gd name="T3" fmla="*/ 96 h 153"/>
                      <a:gd name="T4" fmla="*/ 35 w 190"/>
                      <a:gd name="T5" fmla="*/ 123 h 153"/>
                      <a:gd name="T6" fmla="*/ 0 w 190"/>
                      <a:gd name="T7" fmla="*/ 124 h 153"/>
                      <a:gd name="T8" fmla="*/ 23 w 190"/>
                      <a:gd name="T9" fmla="*/ 135 h 153"/>
                      <a:gd name="T10" fmla="*/ 112 w 190"/>
                      <a:gd name="T11" fmla="*/ 150 h 153"/>
                      <a:gd name="T12" fmla="*/ 159 w 190"/>
                      <a:gd name="T13" fmla="*/ 153 h 153"/>
                      <a:gd name="T14" fmla="*/ 173 w 190"/>
                      <a:gd name="T15" fmla="*/ 146 h 153"/>
                      <a:gd name="T16" fmla="*/ 190 w 190"/>
                      <a:gd name="T17" fmla="*/ 84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0" h="153">
                        <a:moveTo>
                          <a:pt x="190" y="0"/>
                        </a:moveTo>
                        <a:cubicBezTo>
                          <a:pt x="87" y="96"/>
                          <a:pt x="87" y="96"/>
                          <a:pt x="87" y="96"/>
                        </a:cubicBezTo>
                        <a:cubicBezTo>
                          <a:pt x="35" y="123"/>
                          <a:pt x="35" y="123"/>
                          <a:pt x="35" y="123"/>
                        </a:cubicBezTo>
                        <a:cubicBezTo>
                          <a:pt x="23" y="122"/>
                          <a:pt x="12" y="123"/>
                          <a:pt x="0" y="124"/>
                        </a:cubicBezTo>
                        <a:cubicBezTo>
                          <a:pt x="23" y="135"/>
                          <a:pt x="23" y="135"/>
                          <a:pt x="23" y="135"/>
                        </a:cubicBezTo>
                        <a:cubicBezTo>
                          <a:pt x="112" y="150"/>
                          <a:pt x="112" y="150"/>
                          <a:pt x="112" y="150"/>
                        </a:cubicBezTo>
                        <a:cubicBezTo>
                          <a:pt x="159" y="153"/>
                          <a:pt x="159" y="153"/>
                          <a:pt x="159" y="153"/>
                        </a:cubicBezTo>
                        <a:cubicBezTo>
                          <a:pt x="173" y="146"/>
                          <a:pt x="173" y="146"/>
                          <a:pt x="173" y="146"/>
                        </a:cubicBezTo>
                        <a:cubicBezTo>
                          <a:pt x="190" y="84"/>
                          <a:pt x="190" y="84"/>
                          <a:pt x="190" y="84"/>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8" name="Freeform 62">
                    <a:extLst>
                      <a:ext uri="{FF2B5EF4-FFF2-40B4-BE49-F238E27FC236}">
                        <a16:creationId xmlns:a16="http://schemas.microsoft.com/office/drawing/2014/main" id="{A6B5715B-DAB5-42E4-B1E8-152F6BBC3442}"/>
                      </a:ext>
                    </a:extLst>
                  </p:cNvPr>
                  <p:cNvSpPr>
                    <a:spLocks/>
                  </p:cNvSpPr>
                  <p:nvPr/>
                </p:nvSpPr>
                <p:spPr bwMode="auto">
                  <a:xfrm>
                    <a:off x="10663144" y="6042225"/>
                    <a:ext cx="869296" cy="146282"/>
                  </a:xfrm>
                  <a:custGeom>
                    <a:avLst/>
                    <a:gdLst>
                      <a:gd name="T0" fmla="*/ 0 w 424"/>
                      <a:gd name="T1" fmla="*/ 0 h 78"/>
                      <a:gd name="T2" fmla="*/ 66 w 424"/>
                      <a:gd name="T3" fmla="*/ 36 h 78"/>
                      <a:gd name="T4" fmla="*/ 377 w 424"/>
                      <a:gd name="T5" fmla="*/ 78 h 78"/>
                      <a:gd name="T6" fmla="*/ 413 w 424"/>
                      <a:gd name="T7" fmla="*/ 71 h 78"/>
                      <a:gd name="T8" fmla="*/ 424 w 424"/>
                      <a:gd name="T9" fmla="*/ 38 h 78"/>
                    </a:gdLst>
                    <a:ahLst/>
                    <a:cxnLst>
                      <a:cxn ang="0">
                        <a:pos x="T0" y="T1"/>
                      </a:cxn>
                      <a:cxn ang="0">
                        <a:pos x="T2" y="T3"/>
                      </a:cxn>
                      <a:cxn ang="0">
                        <a:pos x="T4" y="T5"/>
                      </a:cxn>
                      <a:cxn ang="0">
                        <a:pos x="T6" y="T7"/>
                      </a:cxn>
                      <a:cxn ang="0">
                        <a:pos x="T8" y="T9"/>
                      </a:cxn>
                    </a:cxnLst>
                    <a:rect l="0" t="0" r="r" b="b"/>
                    <a:pathLst>
                      <a:path w="424" h="78">
                        <a:moveTo>
                          <a:pt x="0" y="0"/>
                        </a:moveTo>
                        <a:lnTo>
                          <a:pt x="66" y="36"/>
                        </a:lnTo>
                        <a:lnTo>
                          <a:pt x="377" y="78"/>
                        </a:lnTo>
                        <a:lnTo>
                          <a:pt x="413" y="71"/>
                        </a:lnTo>
                        <a:lnTo>
                          <a:pt x="424" y="38"/>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19" name="Freeform 63">
                    <a:extLst>
                      <a:ext uri="{FF2B5EF4-FFF2-40B4-BE49-F238E27FC236}">
                        <a16:creationId xmlns:a16="http://schemas.microsoft.com/office/drawing/2014/main" id="{0AA12A71-9953-4F82-A563-E7E49623C974}"/>
                      </a:ext>
                    </a:extLst>
                  </p:cNvPr>
                  <p:cNvSpPr>
                    <a:spLocks/>
                  </p:cNvSpPr>
                  <p:nvPr/>
                </p:nvSpPr>
                <p:spPr bwMode="auto">
                  <a:xfrm>
                    <a:off x="10492619" y="3692909"/>
                    <a:ext cx="697548" cy="2336187"/>
                  </a:xfrm>
                  <a:custGeom>
                    <a:avLst/>
                    <a:gdLst>
                      <a:gd name="T0" fmla="*/ 139 w 370"/>
                      <a:gd name="T1" fmla="*/ 1219 h 1219"/>
                      <a:gd name="T2" fmla="*/ 189 w 370"/>
                      <a:gd name="T3" fmla="*/ 1210 h 1219"/>
                      <a:gd name="T4" fmla="*/ 200 w 370"/>
                      <a:gd name="T5" fmla="*/ 1153 h 1219"/>
                      <a:gd name="T6" fmla="*/ 196 w 370"/>
                      <a:gd name="T7" fmla="*/ 1068 h 1219"/>
                      <a:gd name="T8" fmla="*/ 238 w 370"/>
                      <a:gd name="T9" fmla="*/ 1023 h 1219"/>
                      <a:gd name="T10" fmla="*/ 257 w 370"/>
                      <a:gd name="T11" fmla="*/ 917 h 1219"/>
                      <a:gd name="T12" fmla="*/ 285 w 370"/>
                      <a:gd name="T13" fmla="*/ 903 h 1219"/>
                      <a:gd name="T14" fmla="*/ 365 w 370"/>
                      <a:gd name="T15" fmla="*/ 795 h 1219"/>
                      <a:gd name="T16" fmla="*/ 370 w 370"/>
                      <a:gd name="T17" fmla="*/ 780 h 1219"/>
                      <a:gd name="T18" fmla="*/ 370 w 370"/>
                      <a:gd name="T19" fmla="*/ 769 h 1219"/>
                      <a:gd name="T20" fmla="*/ 146 w 370"/>
                      <a:gd name="T21" fmla="*/ 403 h 1219"/>
                      <a:gd name="T22" fmla="*/ 109 w 370"/>
                      <a:gd name="T23" fmla="*/ 389 h 1219"/>
                      <a:gd name="T24" fmla="*/ 92 w 370"/>
                      <a:gd name="T25" fmla="*/ 361 h 1219"/>
                      <a:gd name="T26" fmla="*/ 104 w 370"/>
                      <a:gd name="T27" fmla="*/ 306 h 1219"/>
                      <a:gd name="T28" fmla="*/ 97 w 370"/>
                      <a:gd name="T29" fmla="*/ 221 h 1219"/>
                      <a:gd name="T30" fmla="*/ 54 w 370"/>
                      <a:gd name="T31" fmla="*/ 144 h 1219"/>
                      <a:gd name="T32" fmla="*/ 57 w 370"/>
                      <a:gd name="T33" fmla="*/ 113 h 1219"/>
                      <a:gd name="T34" fmla="*/ 0 w 370"/>
                      <a:gd name="T35" fmla="*/ 0 h 1219"/>
                      <a:gd name="connsiteX0" fmla="*/ 4002 w 10245"/>
                      <a:gd name="connsiteY0" fmla="*/ 10219 h 10219"/>
                      <a:gd name="connsiteX1" fmla="*/ 5353 w 10245"/>
                      <a:gd name="connsiteY1" fmla="*/ 10145 h 10219"/>
                      <a:gd name="connsiteX2" fmla="*/ 5650 w 10245"/>
                      <a:gd name="connsiteY2" fmla="*/ 9678 h 10219"/>
                      <a:gd name="connsiteX3" fmla="*/ 5542 w 10245"/>
                      <a:gd name="connsiteY3" fmla="*/ 8980 h 10219"/>
                      <a:gd name="connsiteX4" fmla="*/ 6677 w 10245"/>
                      <a:gd name="connsiteY4" fmla="*/ 8611 h 10219"/>
                      <a:gd name="connsiteX5" fmla="*/ 7191 w 10245"/>
                      <a:gd name="connsiteY5" fmla="*/ 7742 h 10219"/>
                      <a:gd name="connsiteX6" fmla="*/ 7948 w 10245"/>
                      <a:gd name="connsiteY6" fmla="*/ 7627 h 10219"/>
                      <a:gd name="connsiteX7" fmla="*/ 10110 w 10245"/>
                      <a:gd name="connsiteY7" fmla="*/ 6741 h 10219"/>
                      <a:gd name="connsiteX8" fmla="*/ 10245 w 10245"/>
                      <a:gd name="connsiteY8" fmla="*/ 6618 h 10219"/>
                      <a:gd name="connsiteX9" fmla="*/ 10245 w 10245"/>
                      <a:gd name="connsiteY9" fmla="*/ 6527 h 10219"/>
                      <a:gd name="connsiteX10" fmla="*/ 4191 w 10245"/>
                      <a:gd name="connsiteY10" fmla="*/ 3525 h 10219"/>
                      <a:gd name="connsiteX11" fmla="*/ 3191 w 10245"/>
                      <a:gd name="connsiteY11" fmla="*/ 3410 h 10219"/>
                      <a:gd name="connsiteX12" fmla="*/ 2731 w 10245"/>
                      <a:gd name="connsiteY12" fmla="*/ 3180 h 10219"/>
                      <a:gd name="connsiteX13" fmla="*/ 3056 w 10245"/>
                      <a:gd name="connsiteY13" fmla="*/ 2729 h 10219"/>
                      <a:gd name="connsiteX14" fmla="*/ 2867 w 10245"/>
                      <a:gd name="connsiteY14" fmla="*/ 2032 h 10219"/>
                      <a:gd name="connsiteX15" fmla="*/ 1704 w 10245"/>
                      <a:gd name="connsiteY15" fmla="*/ 1400 h 10219"/>
                      <a:gd name="connsiteX16" fmla="*/ 1786 w 10245"/>
                      <a:gd name="connsiteY16" fmla="*/ 1146 h 10219"/>
                      <a:gd name="connsiteX17" fmla="*/ 0 w 10245"/>
                      <a:gd name="connsiteY17" fmla="*/ 0 h 1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245" h="10219">
                        <a:moveTo>
                          <a:pt x="4002" y="10219"/>
                        </a:moveTo>
                        <a:lnTo>
                          <a:pt x="5353" y="10145"/>
                        </a:lnTo>
                        <a:lnTo>
                          <a:pt x="5650" y="9678"/>
                        </a:lnTo>
                        <a:lnTo>
                          <a:pt x="5542" y="8980"/>
                        </a:lnTo>
                        <a:lnTo>
                          <a:pt x="6677" y="8611"/>
                        </a:lnTo>
                        <a:lnTo>
                          <a:pt x="7191" y="7742"/>
                        </a:lnTo>
                        <a:lnTo>
                          <a:pt x="7948" y="7627"/>
                        </a:lnTo>
                        <a:lnTo>
                          <a:pt x="10110" y="6741"/>
                        </a:lnTo>
                        <a:lnTo>
                          <a:pt x="10245" y="6618"/>
                        </a:lnTo>
                        <a:lnTo>
                          <a:pt x="10245" y="6527"/>
                        </a:lnTo>
                        <a:lnTo>
                          <a:pt x="4191" y="3525"/>
                        </a:lnTo>
                        <a:lnTo>
                          <a:pt x="3191" y="3410"/>
                        </a:lnTo>
                        <a:lnTo>
                          <a:pt x="2731" y="3180"/>
                        </a:lnTo>
                        <a:lnTo>
                          <a:pt x="3056" y="2729"/>
                        </a:lnTo>
                        <a:lnTo>
                          <a:pt x="2867" y="2032"/>
                        </a:lnTo>
                        <a:lnTo>
                          <a:pt x="1704" y="1400"/>
                        </a:lnTo>
                        <a:cubicBezTo>
                          <a:pt x="1731" y="1315"/>
                          <a:pt x="1759" y="1231"/>
                          <a:pt x="1786" y="1146"/>
                        </a:cubicBezTo>
                        <a:cubicBezTo>
                          <a:pt x="1272" y="837"/>
                          <a:pt x="514" y="309"/>
                          <a:pt x="0"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0" name="Freeform 64">
                    <a:extLst>
                      <a:ext uri="{FF2B5EF4-FFF2-40B4-BE49-F238E27FC236}">
                        <a16:creationId xmlns:a16="http://schemas.microsoft.com/office/drawing/2014/main" id="{B02B970B-8C5F-4FC4-92B6-2C3129A03DD0}"/>
                      </a:ext>
                    </a:extLst>
                  </p:cNvPr>
                  <p:cNvSpPr>
                    <a:spLocks/>
                  </p:cNvSpPr>
                  <p:nvPr/>
                </p:nvSpPr>
                <p:spPr bwMode="auto">
                  <a:xfrm>
                    <a:off x="10557145" y="4043040"/>
                    <a:ext cx="1045222" cy="361954"/>
                  </a:xfrm>
                  <a:custGeom>
                    <a:avLst/>
                    <a:gdLst>
                      <a:gd name="T0" fmla="*/ 0 w 241"/>
                      <a:gd name="T1" fmla="*/ 82 h 82"/>
                      <a:gd name="T2" fmla="*/ 13 w 241"/>
                      <a:gd name="T3" fmla="*/ 69 h 82"/>
                      <a:gd name="T4" fmla="*/ 38 w 241"/>
                      <a:gd name="T5" fmla="*/ 61 h 82"/>
                      <a:gd name="T6" fmla="*/ 65 w 241"/>
                      <a:gd name="T7" fmla="*/ 63 h 82"/>
                      <a:gd name="T8" fmla="*/ 71 w 241"/>
                      <a:gd name="T9" fmla="*/ 61 h 82"/>
                      <a:gd name="T10" fmla="*/ 76 w 241"/>
                      <a:gd name="T11" fmla="*/ 58 h 82"/>
                      <a:gd name="T12" fmla="*/ 87 w 241"/>
                      <a:gd name="T13" fmla="*/ 55 h 82"/>
                      <a:gd name="T14" fmla="*/ 142 w 241"/>
                      <a:gd name="T15" fmla="*/ 47 h 82"/>
                      <a:gd name="T16" fmla="*/ 155 w 241"/>
                      <a:gd name="T17" fmla="*/ 47 h 82"/>
                      <a:gd name="T18" fmla="*/ 186 w 241"/>
                      <a:gd name="T19" fmla="*/ 29 h 82"/>
                      <a:gd name="T20" fmla="*/ 208 w 241"/>
                      <a:gd name="T21" fmla="*/ 10 h 82"/>
                      <a:gd name="T22" fmla="*/ 214 w 241"/>
                      <a:gd name="T23" fmla="*/ 6 h 82"/>
                      <a:gd name="T24" fmla="*/ 219 w 241"/>
                      <a:gd name="T25" fmla="*/ 6 h 82"/>
                      <a:gd name="T26" fmla="*/ 227 w 241"/>
                      <a:gd name="T27" fmla="*/ 2 h 82"/>
                      <a:gd name="T28" fmla="*/ 241 w 241"/>
                      <a:gd name="T29" fmla="*/ 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1" h="82">
                        <a:moveTo>
                          <a:pt x="0" y="82"/>
                        </a:moveTo>
                        <a:cubicBezTo>
                          <a:pt x="7" y="82"/>
                          <a:pt x="9" y="74"/>
                          <a:pt x="13" y="69"/>
                        </a:cubicBezTo>
                        <a:cubicBezTo>
                          <a:pt x="19" y="62"/>
                          <a:pt x="29" y="60"/>
                          <a:pt x="38" y="61"/>
                        </a:cubicBezTo>
                        <a:cubicBezTo>
                          <a:pt x="47" y="62"/>
                          <a:pt x="56" y="64"/>
                          <a:pt x="65" y="63"/>
                        </a:cubicBezTo>
                        <a:cubicBezTo>
                          <a:pt x="67" y="62"/>
                          <a:pt x="69" y="62"/>
                          <a:pt x="71" y="61"/>
                        </a:cubicBezTo>
                        <a:cubicBezTo>
                          <a:pt x="73" y="60"/>
                          <a:pt x="75" y="59"/>
                          <a:pt x="76" y="58"/>
                        </a:cubicBezTo>
                        <a:cubicBezTo>
                          <a:pt x="80" y="57"/>
                          <a:pt x="83" y="56"/>
                          <a:pt x="87" y="55"/>
                        </a:cubicBezTo>
                        <a:cubicBezTo>
                          <a:pt x="105" y="51"/>
                          <a:pt x="124" y="47"/>
                          <a:pt x="142" y="47"/>
                        </a:cubicBezTo>
                        <a:cubicBezTo>
                          <a:pt x="146" y="47"/>
                          <a:pt x="151" y="48"/>
                          <a:pt x="155" y="47"/>
                        </a:cubicBezTo>
                        <a:cubicBezTo>
                          <a:pt x="167" y="45"/>
                          <a:pt x="177" y="37"/>
                          <a:pt x="186" y="29"/>
                        </a:cubicBezTo>
                        <a:cubicBezTo>
                          <a:pt x="193" y="23"/>
                          <a:pt x="201" y="16"/>
                          <a:pt x="208" y="10"/>
                        </a:cubicBezTo>
                        <a:cubicBezTo>
                          <a:pt x="210" y="8"/>
                          <a:pt x="212" y="7"/>
                          <a:pt x="214" y="6"/>
                        </a:cubicBezTo>
                        <a:cubicBezTo>
                          <a:pt x="216" y="6"/>
                          <a:pt x="217" y="6"/>
                          <a:pt x="219" y="6"/>
                        </a:cubicBezTo>
                        <a:cubicBezTo>
                          <a:pt x="222" y="5"/>
                          <a:pt x="224" y="2"/>
                          <a:pt x="227" y="2"/>
                        </a:cubicBezTo>
                        <a:cubicBezTo>
                          <a:pt x="233" y="0"/>
                          <a:pt x="235" y="8"/>
                          <a:pt x="241" y="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1" name="Freeform 65">
                    <a:extLst>
                      <a:ext uri="{FF2B5EF4-FFF2-40B4-BE49-F238E27FC236}">
                        <a16:creationId xmlns:a16="http://schemas.microsoft.com/office/drawing/2014/main" id="{8A4FC863-8A37-483F-9985-C03BA5A1B7D0}"/>
                      </a:ext>
                    </a:extLst>
                  </p:cNvPr>
                  <p:cNvSpPr>
                    <a:spLocks/>
                  </p:cNvSpPr>
                  <p:nvPr/>
                </p:nvSpPr>
                <p:spPr bwMode="auto">
                  <a:xfrm>
                    <a:off x="6020689" y="2321225"/>
                    <a:ext cx="1145004" cy="1252674"/>
                  </a:xfrm>
                  <a:custGeom>
                    <a:avLst/>
                    <a:gdLst>
                      <a:gd name="T0" fmla="*/ 145 w 253"/>
                      <a:gd name="T1" fmla="*/ 11 h 295"/>
                      <a:gd name="T2" fmla="*/ 150 w 253"/>
                      <a:gd name="T3" fmla="*/ 3 h 295"/>
                      <a:gd name="T4" fmla="*/ 179 w 253"/>
                      <a:gd name="T5" fmla="*/ 9 h 295"/>
                      <a:gd name="T6" fmla="*/ 187 w 253"/>
                      <a:gd name="T7" fmla="*/ 17 h 295"/>
                      <a:gd name="T8" fmla="*/ 196 w 253"/>
                      <a:gd name="T9" fmla="*/ 28 h 295"/>
                      <a:gd name="T10" fmla="*/ 190 w 253"/>
                      <a:gd name="T11" fmla="*/ 34 h 295"/>
                      <a:gd name="T12" fmla="*/ 224 w 253"/>
                      <a:gd name="T13" fmla="*/ 46 h 295"/>
                      <a:gd name="T14" fmla="*/ 232 w 253"/>
                      <a:gd name="T15" fmla="*/ 45 h 295"/>
                      <a:gd name="T16" fmla="*/ 234 w 253"/>
                      <a:gd name="T17" fmla="*/ 52 h 295"/>
                      <a:gd name="T18" fmla="*/ 231 w 253"/>
                      <a:gd name="T19" fmla="*/ 68 h 295"/>
                      <a:gd name="T20" fmla="*/ 237 w 253"/>
                      <a:gd name="T21" fmla="*/ 77 h 295"/>
                      <a:gd name="T22" fmla="*/ 237 w 253"/>
                      <a:gd name="T23" fmla="*/ 90 h 295"/>
                      <a:gd name="T24" fmla="*/ 241 w 253"/>
                      <a:gd name="T25" fmla="*/ 95 h 295"/>
                      <a:gd name="T26" fmla="*/ 253 w 253"/>
                      <a:gd name="T27" fmla="*/ 122 h 295"/>
                      <a:gd name="T28" fmla="*/ 245 w 253"/>
                      <a:gd name="T29" fmla="*/ 130 h 295"/>
                      <a:gd name="T30" fmla="*/ 241 w 253"/>
                      <a:gd name="T31" fmla="*/ 129 h 295"/>
                      <a:gd name="T32" fmla="*/ 236 w 253"/>
                      <a:gd name="T33" fmla="*/ 135 h 295"/>
                      <a:gd name="T34" fmla="*/ 215 w 253"/>
                      <a:gd name="T35" fmla="*/ 138 h 295"/>
                      <a:gd name="T36" fmla="*/ 212 w 253"/>
                      <a:gd name="T37" fmla="*/ 134 h 295"/>
                      <a:gd name="T38" fmla="*/ 205 w 253"/>
                      <a:gd name="T39" fmla="*/ 132 h 295"/>
                      <a:gd name="T40" fmla="*/ 200 w 253"/>
                      <a:gd name="T41" fmla="*/ 128 h 295"/>
                      <a:gd name="T42" fmla="*/ 192 w 253"/>
                      <a:gd name="T43" fmla="*/ 128 h 295"/>
                      <a:gd name="T44" fmla="*/ 190 w 253"/>
                      <a:gd name="T45" fmla="*/ 136 h 295"/>
                      <a:gd name="T46" fmla="*/ 183 w 253"/>
                      <a:gd name="T47" fmla="*/ 139 h 295"/>
                      <a:gd name="T48" fmla="*/ 176 w 253"/>
                      <a:gd name="T49" fmla="*/ 136 h 295"/>
                      <a:gd name="T50" fmla="*/ 164 w 253"/>
                      <a:gd name="T51" fmla="*/ 138 h 295"/>
                      <a:gd name="T52" fmla="*/ 157 w 253"/>
                      <a:gd name="T53" fmla="*/ 140 h 295"/>
                      <a:gd name="T54" fmla="*/ 137 w 253"/>
                      <a:gd name="T55" fmla="*/ 147 h 295"/>
                      <a:gd name="T56" fmla="*/ 137 w 253"/>
                      <a:gd name="T57" fmla="*/ 152 h 295"/>
                      <a:gd name="T58" fmla="*/ 120 w 253"/>
                      <a:gd name="T59" fmla="*/ 165 h 295"/>
                      <a:gd name="T60" fmla="*/ 115 w 253"/>
                      <a:gd name="T61" fmla="*/ 166 h 295"/>
                      <a:gd name="T62" fmla="*/ 108 w 253"/>
                      <a:gd name="T63" fmla="*/ 169 h 295"/>
                      <a:gd name="T64" fmla="*/ 98 w 253"/>
                      <a:gd name="T65" fmla="*/ 186 h 295"/>
                      <a:gd name="T66" fmla="*/ 108 w 253"/>
                      <a:gd name="T67" fmla="*/ 185 h 295"/>
                      <a:gd name="T68" fmla="*/ 111 w 253"/>
                      <a:gd name="T69" fmla="*/ 204 h 295"/>
                      <a:gd name="T70" fmla="*/ 134 w 253"/>
                      <a:gd name="T71" fmla="*/ 224 h 295"/>
                      <a:gd name="T72" fmla="*/ 137 w 253"/>
                      <a:gd name="T73" fmla="*/ 235 h 295"/>
                      <a:gd name="T74" fmla="*/ 139 w 253"/>
                      <a:gd name="T75" fmla="*/ 295 h 295"/>
                      <a:gd name="T76" fmla="*/ 67 w 253"/>
                      <a:gd name="T77" fmla="*/ 274 h 295"/>
                      <a:gd name="T78" fmla="*/ 80 w 253"/>
                      <a:gd name="T79" fmla="*/ 259 h 295"/>
                      <a:gd name="T80" fmla="*/ 67 w 253"/>
                      <a:gd name="T81" fmla="*/ 246 h 295"/>
                      <a:gd name="T82" fmla="*/ 37 w 253"/>
                      <a:gd name="T83" fmla="*/ 219 h 295"/>
                      <a:gd name="T84" fmla="*/ 32 w 253"/>
                      <a:gd name="T85" fmla="*/ 212 h 295"/>
                      <a:gd name="T86" fmla="*/ 27 w 253"/>
                      <a:gd name="T87" fmla="*/ 209 h 295"/>
                      <a:gd name="T88" fmla="*/ 26 w 253"/>
                      <a:gd name="T89" fmla="*/ 202 h 295"/>
                      <a:gd name="T90" fmla="*/ 16 w 253"/>
                      <a:gd name="T91" fmla="*/ 197 h 295"/>
                      <a:gd name="T92" fmla="*/ 16 w 253"/>
                      <a:gd name="T93" fmla="*/ 207 h 295"/>
                      <a:gd name="T94" fmla="*/ 5 w 253"/>
                      <a:gd name="T95" fmla="*/ 207 h 295"/>
                      <a:gd name="T96" fmla="*/ 1 w 253"/>
                      <a:gd name="T97" fmla="*/ 218 h 295"/>
                      <a:gd name="connsiteX0" fmla="*/ 6171 w 10440"/>
                      <a:gd name="connsiteY0" fmla="*/ 317 h 9944"/>
                      <a:gd name="connsiteX1" fmla="*/ 6369 w 10440"/>
                      <a:gd name="connsiteY1" fmla="*/ 46 h 9944"/>
                      <a:gd name="connsiteX2" fmla="*/ 7515 w 10440"/>
                      <a:gd name="connsiteY2" fmla="*/ 249 h 9944"/>
                      <a:gd name="connsiteX3" fmla="*/ 7831 w 10440"/>
                      <a:gd name="connsiteY3" fmla="*/ 520 h 9944"/>
                      <a:gd name="connsiteX4" fmla="*/ 8187 w 10440"/>
                      <a:gd name="connsiteY4" fmla="*/ 893 h 9944"/>
                      <a:gd name="connsiteX5" fmla="*/ 7950 w 10440"/>
                      <a:gd name="connsiteY5" fmla="*/ 1097 h 9944"/>
                      <a:gd name="connsiteX6" fmla="*/ 9294 w 10440"/>
                      <a:gd name="connsiteY6" fmla="*/ 1503 h 9944"/>
                      <a:gd name="connsiteX7" fmla="*/ 9610 w 10440"/>
                      <a:gd name="connsiteY7" fmla="*/ 1469 h 9944"/>
                      <a:gd name="connsiteX8" fmla="*/ 9689 w 10440"/>
                      <a:gd name="connsiteY8" fmla="*/ 1707 h 9944"/>
                      <a:gd name="connsiteX9" fmla="*/ 9570 w 10440"/>
                      <a:gd name="connsiteY9" fmla="*/ 2249 h 9944"/>
                      <a:gd name="connsiteX10" fmla="*/ 9808 w 10440"/>
                      <a:gd name="connsiteY10" fmla="*/ 2554 h 9944"/>
                      <a:gd name="connsiteX11" fmla="*/ 9808 w 10440"/>
                      <a:gd name="connsiteY11" fmla="*/ 2995 h 9944"/>
                      <a:gd name="connsiteX12" fmla="*/ 9966 w 10440"/>
                      <a:gd name="connsiteY12" fmla="*/ 3164 h 9944"/>
                      <a:gd name="connsiteX13" fmla="*/ 10440 w 10440"/>
                      <a:gd name="connsiteY13" fmla="*/ 4080 h 9944"/>
                      <a:gd name="connsiteX14" fmla="*/ 10124 w 10440"/>
                      <a:gd name="connsiteY14" fmla="*/ 4351 h 9944"/>
                      <a:gd name="connsiteX15" fmla="*/ 9966 w 10440"/>
                      <a:gd name="connsiteY15" fmla="*/ 4317 h 9944"/>
                      <a:gd name="connsiteX16" fmla="*/ 9768 w 10440"/>
                      <a:gd name="connsiteY16" fmla="*/ 4520 h 9944"/>
                      <a:gd name="connsiteX17" fmla="*/ 8938 w 10440"/>
                      <a:gd name="connsiteY17" fmla="*/ 4622 h 9944"/>
                      <a:gd name="connsiteX18" fmla="*/ 8819 w 10440"/>
                      <a:gd name="connsiteY18" fmla="*/ 4486 h 9944"/>
                      <a:gd name="connsiteX19" fmla="*/ 8543 w 10440"/>
                      <a:gd name="connsiteY19" fmla="*/ 4419 h 9944"/>
                      <a:gd name="connsiteX20" fmla="*/ 8345 w 10440"/>
                      <a:gd name="connsiteY20" fmla="*/ 4283 h 9944"/>
                      <a:gd name="connsiteX21" fmla="*/ 8029 w 10440"/>
                      <a:gd name="connsiteY21" fmla="*/ 4283 h 9944"/>
                      <a:gd name="connsiteX22" fmla="*/ 7950 w 10440"/>
                      <a:gd name="connsiteY22" fmla="*/ 4554 h 9944"/>
                      <a:gd name="connsiteX23" fmla="*/ 7673 w 10440"/>
                      <a:gd name="connsiteY23" fmla="*/ 4656 h 9944"/>
                      <a:gd name="connsiteX24" fmla="*/ 7397 w 10440"/>
                      <a:gd name="connsiteY24" fmla="*/ 4554 h 9944"/>
                      <a:gd name="connsiteX25" fmla="*/ 6922 w 10440"/>
                      <a:gd name="connsiteY25" fmla="*/ 4622 h 9944"/>
                      <a:gd name="connsiteX26" fmla="*/ 6646 w 10440"/>
                      <a:gd name="connsiteY26" fmla="*/ 4690 h 9944"/>
                      <a:gd name="connsiteX27" fmla="*/ 5855 w 10440"/>
                      <a:gd name="connsiteY27" fmla="*/ 4927 h 9944"/>
                      <a:gd name="connsiteX28" fmla="*/ 5855 w 10440"/>
                      <a:gd name="connsiteY28" fmla="*/ 5097 h 9944"/>
                      <a:gd name="connsiteX29" fmla="*/ 5183 w 10440"/>
                      <a:gd name="connsiteY29" fmla="*/ 5537 h 9944"/>
                      <a:gd name="connsiteX30" fmla="*/ 4985 w 10440"/>
                      <a:gd name="connsiteY30" fmla="*/ 5571 h 9944"/>
                      <a:gd name="connsiteX31" fmla="*/ 4709 w 10440"/>
                      <a:gd name="connsiteY31" fmla="*/ 5673 h 9944"/>
                      <a:gd name="connsiteX32" fmla="*/ 4314 w 10440"/>
                      <a:gd name="connsiteY32" fmla="*/ 6249 h 9944"/>
                      <a:gd name="connsiteX33" fmla="*/ 4709 w 10440"/>
                      <a:gd name="connsiteY33" fmla="*/ 6215 h 9944"/>
                      <a:gd name="connsiteX34" fmla="*/ 4827 w 10440"/>
                      <a:gd name="connsiteY34" fmla="*/ 6859 h 9944"/>
                      <a:gd name="connsiteX35" fmla="*/ 5736 w 10440"/>
                      <a:gd name="connsiteY35" fmla="*/ 7537 h 9944"/>
                      <a:gd name="connsiteX36" fmla="*/ 5855 w 10440"/>
                      <a:gd name="connsiteY36" fmla="*/ 7910 h 9944"/>
                      <a:gd name="connsiteX37" fmla="*/ 5934 w 10440"/>
                      <a:gd name="connsiteY37" fmla="*/ 9944 h 9944"/>
                      <a:gd name="connsiteX38" fmla="*/ 3088 w 10440"/>
                      <a:gd name="connsiteY38" fmla="*/ 9232 h 9944"/>
                      <a:gd name="connsiteX39" fmla="*/ 3602 w 10440"/>
                      <a:gd name="connsiteY39" fmla="*/ 8724 h 9944"/>
                      <a:gd name="connsiteX40" fmla="*/ 3088 w 10440"/>
                      <a:gd name="connsiteY40" fmla="*/ 8283 h 9944"/>
                      <a:gd name="connsiteX41" fmla="*/ 1902 w 10440"/>
                      <a:gd name="connsiteY41" fmla="*/ 7368 h 9944"/>
                      <a:gd name="connsiteX42" fmla="*/ 1705 w 10440"/>
                      <a:gd name="connsiteY42" fmla="*/ 7130 h 9944"/>
                      <a:gd name="connsiteX43" fmla="*/ 1507 w 10440"/>
                      <a:gd name="connsiteY43" fmla="*/ 7029 h 9944"/>
                      <a:gd name="connsiteX44" fmla="*/ 1468 w 10440"/>
                      <a:gd name="connsiteY44" fmla="*/ 6791 h 9944"/>
                      <a:gd name="connsiteX45" fmla="*/ 1072 w 10440"/>
                      <a:gd name="connsiteY45" fmla="*/ 6622 h 9944"/>
                      <a:gd name="connsiteX46" fmla="*/ 1072 w 10440"/>
                      <a:gd name="connsiteY46" fmla="*/ 6961 h 9944"/>
                      <a:gd name="connsiteX47" fmla="*/ 638 w 10440"/>
                      <a:gd name="connsiteY47" fmla="*/ 6961 h 9944"/>
                      <a:gd name="connsiteX48" fmla="*/ 2 w 10440"/>
                      <a:gd name="connsiteY48" fmla="*/ 7042 h 9944"/>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1027 w 10000"/>
                      <a:gd name="connsiteY46" fmla="*/ 7000 h 10000"/>
                      <a:gd name="connsiteX47" fmla="*/ 528 w 10000"/>
                      <a:gd name="connsiteY47" fmla="*/ 6817 h 10000"/>
                      <a:gd name="connsiteX48" fmla="*/ 2 w 10000"/>
                      <a:gd name="connsiteY48" fmla="*/ 7082 h 10000"/>
                      <a:gd name="connsiteX0" fmla="*/ 5911 w 10000"/>
                      <a:gd name="connsiteY0" fmla="*/ 319 h 10000"/>
                      <a:gd name="connsiteX1" fmla="*/ 6101 w 10000"/>
                      <a:gd name="connsiteY1" fmla="*/ 46 h 10000"/>
                      <a:gd name="connsiteX2" fmla="*/ 7198 w 10000"/>
                      <a:gd name="connsiteY2" fmla="*/ 250 h 10000"/>
                      <a:gd name="connsiteX3" fmla="*/ 7501 w 10000"/>
                      <a:gd name="connsiteY3" fmla="*/ 523 h 10000"/>
                      <a:gd name="connsiteX4" fmla="*/ 7842 w 10000"/>
                      <a:gd name="connsiteY4" fmla="*/ 898 h 10000"/>
                      <a:gd name="connsiteX5" fmla="*/ 7615 w 10000"/>
                      <a:gd name="connsiteY5" fmla="*/ 1103 h 10000"/>
                      <a:gd name="connsiteX6" fmla="*/ 8902 w 10000"/>
                      <a:gd name="connsiteY6" fmla="*/ 1511 h 10000"/>
                      <a:gd name="connsiteX7" fmla="*/ 9205 w 10000"/>
                      <a:gd name="connsiteY7" fmla="*/ 1477 h 10000"/>
                      <a:gd name="connsiteX8" fmla="*/ 9281 w 10000"/>
                      <a:gd name="connsiteY8" fmla="*/ 1717 h 10000"/>
                      <a:gd name="connsiteX9" fmla="*/ 9167 w 10000"/>
                      <a:gd name="connsiteY9" fmla="*/ 2262 h 10000"/>
                      <a:gd name="connsiteX10" fmla="*/ 9395 w 10000"/>
                      <a:gd name="connsiteY10" fmla="*/ 2568 h 10000"/>
                      <a:gd name="connsiteX11" fmla="*/ 9395 w 10000"/>
                      <a:gd name="connsiteY11" fmla="*/ 3012 h 10000"/>
                      <a:gd name="connsiteX12" fmla="*/ 9546 w 10000"/>
                      <a:gd name="connsiteY12" fmla="*/ 3182 h 10000"/>
                      <a:gd name="connsiteX13" fmla="*/ 10000 w 10000"/>
                      <a:gd name="connsiteY13" fmla="*/ 4103 h 10000"/>
                      <a:gd name="connsiteX14" fmla="*/ 9697 w 10000"/>
                      <a:gd name="connsiteY14" fmla="*/ 4376 h 10000"/>
                      <a:gd name="connsiteX15" fmla="*/ 9546 w 10000"/>
                      <a:gd name="connsiteY15" fmla="*/ 4341 h 10000"/>
                      <a:gd name="connsiteX16" fmla="*/ 9356 w 10000"/>
                      <a:gd name="connsiteY16" fmla="*/ 4545 h 10000"/>
                      <a:gd name="connsiteX17" fmla="*/ 8561 w 10000"/>
                      <a:gd name="connsiteY17" fmla="*/ 4648 h 10000"/>
                      <a:gd name="connsiteX18" fmla="*/ 8447 w 10000"/>
                      <a:gd name="connsiteY18" fmla="*/ 4511 h 10000"/>
                      <a:gd name="connsiteX19" fmla="*/ 8183 w 10000"/>
                      <a:gd name="connsiteY19" fmla="*/ 4444 h 10000"/>
                      <a:gd name="connsiteX20" fmla="*/ 7993 w 10000"/>
                      <a:gd name="connsiteY20" fmla="*/ 4307 h 10000"/>
                      <a:gd name="connsiteX21" fmla="*/ 7691 w 10000"/>
                      <a:gd name="connsiteY21" fmla="*/ 4307 h 10000"/>
                      <a:gd name="connsiteX22" fmla="*/ 7615 w 10000"/>
                      <a:gd name="connsiteY22" fmla="*/ 4580 h 10000"/>
                      <a:gd name="connsiteX23" fmla="*/ 7350 w 10000"/>
                      <a:gd name="connsiteY23" fmla="*/ 4682 h 10000"/>
                      <a:gd name="connsiteX24" fmla="*/ 7085 w 10000"/>
                      <a:gd name="connsiteY24" fmla="*/ 4580 h 10000"/>
                      <a:gd name="connsiteX25" fmla="*/ 6630 w 10000"/>
                      <a:gd name="connsiteY25" fmla="*/ 4648 h 10000"/>
                      <a:gd name="connsiteX26" fmla="*/ 6366 w 10000"/>
                      <a:gd name="connsiteY26" fmla="*/ 4716 h 10000"/>
                      <a:gd name="connsiteX27" fmla="*/ 5608 w 10000"/>
                      <a:gd name="connsiteY27" fmla="*/ 4955 h 10000"/>
                      <a:gd name="connsiteX28" fmla="*/ 5608 w 10000"/>
                      <a:gd name="connsiteY28" fmla="*/ 5126 h 10000"/>
                      <a:gd name="connsiteX29" fmla="*/ 4965 w 10000"/>
                      <a:gd name="connsiteY29" fmla="*/ 5568 h 10000"/>
                      <a:gd name="connsiteX30" fmla="*/ 4775 w 10000"/>
                      <a:gd name="connsiteY30" fmla="*/ 5602 h 10000"/>
                      <a:gd name="connsiteX31" fmla="*/ 4511 w 10000"/>
                      <a:gd name="connsiteY31" fmla="*/ 5705 h 10000"/>
                      <a:gd name="connsiteX32" fmla="*/ 4132 w 10000"/>
                      <a:gd name="connsiteY32" fmla="*/ 6284 h 10000"/>
                      <a:gd name="connsiteX33" fmla="*/ 4511 w 10000"/>
                      <a:gd name="connsiteY33" fmla="*/ 6250 h 10000"/>
                      <a:gd name="connsiteX34" fmla="*/ 4624 w 10000"/>
                      <a:gd name="connsiteY34" fmla="*/ 6898 h 10000"/>
                      <a:gd name="connsiteX35" fmla="*/ 5494 w 10000"/>
                      <a:gd name="connsiteY35" fmla="*/ 7579 h 10000"/>
                      <a:gd name="connsiteX36" fmla="*/ 5608 w 10000"/>
                      <a:gd name="connsiteY36" fmla="*/ 7955 h 10000"/>
                      <a:gd name="connsiteX37" fmla="*/ 5684 w 10000"/>
                      <a:gd name="connsiteY37" fmla="*/ 10000 h 10000"/>
                      <a:gd name="connsiteX38" fmla="*/ 2958 w 10000"/>
                      <a:gd name="connsiteY38" fmla="*/ 9284 h 10000"/>
                      <a:gd name="connsiteX39" fmla="*/ 3450 w 10000"/>
                      <a:gd name="connsiteY39" fmla="*/ 8773 h 10000"/>
                      <a:gd name="connsiteX40" fmla="*/ 2958 w 10000"/>
                      <a:gd name="connsiteY40" fmla="*/ 8330 h 10000"/>
                      <a:gd name="connsiteX41" fmla="*/ 1822 w 10000"/>
                      <a:gd name="connsiteY41" fmla="*/ 7409 h 10000"/>
                      <a:gd name="connsiteX42" fmla="*/ 1633 w 10000"/>
                      <a:gd name="connsiteY42" fmla="*/ 7170 h 10000"/>
                      <a:gd name="connsiteX43" fmla="*/ 1443 w 10000"/>
                      <a:gd name="connsiteY43" fmla="*/ 7069 h 10000"/>
                      <a:gd name="connsiteX44" fmla="*/ 1406 w 10000"/>
                      <a:gd name="connsiteY44" fmla="*/ 6829 h 10000"/>
                      <a:gd name="connsiteX45" fmla="*/ 1027 w 10000"/>
                      <a:gd name="connsiteY45" fmla="*/ 6659 h 10000"/>
                      <a:gd name="connsiteX46" fmla="*/ 902 w 10000"/>
                      <a:gd name="connsiteY46" fmla="*/ 6688 h 10000"/>
                      <a:gd name="connsiteX47" fmla="*/ 528 w 10000"/>
                      <a:gd name="connsiteY47" fmla="*/ 6817 h 10000"/>
                      <a:gd name="connsiteX48" fmla="*/ 2 w 10000"/>
                      <a:gd name="connsiteY48" fmla="*/ 7082 h 10000"/>
                      <a:gd name="connsiteX0" fmla="*/ 5911 w 10000"/>
                      <a:gd name="connsiteY0" fmla="*/ 319 h 9651"/>
                      <a:gd name="connsiteX1" fmla="*/ 6101 w 10000"/>
                      <a:gd name="connsiteY1" fmla="*/ 46 h 9651"/>
                      <a:gd name="connsiteX2" fmla="*/ 7198 w 10000"/>
                      <a:gd name="connsiteY2" fmla="*/ 250 h 9651"/>
                      <a:gd name="connsiteX3" fmla="*/ 7501 w 10000"/>
                      <a:gd name="connsiteY3" fmla="*/ 523 h 9651"/>
                      <a:gd name="connsiteX4" fmla="*/ 7842 w 10000"/>
                      <a:gd name="connsiteY4" fmla="*/ 898 h 9651"/>
                      <a:gd name="connsiteX5" fmla="*/ 7615 w 10000"/>
                      <a:gd name="connsiteY5" fmla="*/ 1103 h 9651"/>
                      <a:gd name="connsiteX6" fmla="*/ 8902 w 10000"/>
                      <a:gd name="connsiteY6" fmla="*/ 1511 h 9651"/>
                      <a:gd name="connsiteX7" fmla="*/ 9205 w 10000"/>
                      <a:gd name="connsiteY7" fmla="*/ 1477 h 9651"/>
                      <a:gd name="connsiteX8" fmla="*/ 9281 w 10000"/>
                      <a:gd name="connsiteY8" fmla="*/ 1717 h 9651"/>
                      <a:gd name="connsiteX9" fmla="*/ 9167 w 10000"/>
                      <a:gd name="connsiteY9" fmla="*/ 2262 h 9651"/>
                      <a:gd name="connsiteX10" fmla="*/ 9395 w 10000"/>
                      <a:gd name="connsiteY10" fmla="*/ 2568 h 9651"/>
                      <a:gd name="connsiteX11" fmla="*/ 9395 w 10000"/>
                      <a:gd name="connsiteY11" fmla="*/ 3012 h 9651"/>
                      <a:gd name="connsiteX12" fmla="*/ 9546 w 10000"/>
                      <a:gd name="connsiteY12" fmla="*/ 3182 h 9651"/>
                      <a:gd name="connsiteX13" fmla="*/ 10000 w 10000"/>
                      <a:gd name="connsiteY13" fmla="*/ 4103 h 9651"/>
                      <a:gd name="connsiteX14" fmla="*/ 9697 w 10000"/>
                      <a:gd name="connsiteY14" fmla="*/ 4376 h 9651"/>
                      <a:gd name="connsiteX15" fmla="*/ 9546 w 10000"/>
                      <a:gd name="connsiteY15" fmla="*/ 4341 h 9651"/>
                      <a:gd name="connsiteX16" fmla="*/ 9356 w 10000"/>
                      <a:gd name="connsiteY16" fmla="*/ 4545 h 9651"/>
                      <a:gd name="connsiteX17" fmla="*/ 8561 w 10000"/>
                      <a:gd name="connsiteY17" fmla="*/ 4648 h 9651"/>
                      <a:gd name="connsiteX18" fmla="*/ 8447 w 10000"/>
                      <a:gd name="connsiteY18" fmla="*/ 4511 h 9651"/>
                      <a:gd name="connsiteX19" fmla="*/ 8183 w 10000"/>
                      <a:gd name="connsiteY19" fmla="*/ 4444 h 9651"/>
                      <a:gd name="connsiteX20" fmla="*/ 7993 w 10000"/>
                      <a:gd name="connsiteY20" fmla="*/ 4307 h 9651"/>
                      <a:gd name="connsiteX21" fmla="*/ 7691 w 10000"/>
                      <a:gd name="connsiteY21" fmla="*/ 4307 h 9651"/>
                      <a:gd name="connsiteX22" fmla="*/ 7615 w 10000"/>
                      <a:gd name="connsiteY22" fmla="*/ 4580 h 9651"/>
                      <a:gd name="connsiteX23" fmla="*/ 7350 w 10000"/>
                      <a:gd name="connsiteY23" fmla="*/ 4682 h 9651"/>
                      <a:gd name="connsiteX24" fmla="*/ 7085 w 10000"/>
                      <a:gd name="connsiteY24" fmla="*/ 4580 h 9651"/>
                      <a:gd name="connsiteX25" fmla="*/ 6630 w 10000"/>
                      <a:gd name="connsiteY25" fmla="*/ 4648 h 9651"/>
                      <a:gd name="connsiteX26" fmla="*/ 6366 w 10000"/>
                      <a:gd name="connsiteY26" fmla="*/ 4716 h 9651"/>
                      <a:gd name="connsiteX27" fmla="*/ 5608 w 10000"/>
                      <a:gd name="connsiteY27" fmla="*/ 4955 h 9651"/>
                      <a:gd name="connsiteX28" fmla="*/ 5608 w 10000"/>
                      <a:gd name="connsiteY28" fmla="*/ 5126 h 9651"/>
                      <a:gd name="connsiteX29" fmla="*/ 4965 w 10000"/>
                      <a:gd name="connsiteY29" fmla="*/ 5568 h 9651"/>
                      <a:gd name="connsiteX30" fmla="*/ 4775 w 10000"/>
                      <a:gd name="connsiteY30" fmla="*/ 5602 h 9651"/>
                      <a:gd name="connsiteX31" fmla="*/ 4511 w 10000"/>
                      <a:gd name="connsiteY31" fmla="*/ 5705 h 9651"/>
                      <a:gd name="connsiteX32" fmla="*/ 4132 w 10000"/>
                      <a:gd name="connsiteY32" fmla="*/ 6284 h 9651"/>
                      <a:gd name="connsiteX33" fmla="*/ 4511 w 10000"/>
                      <a:gd name="connsiteY33" fmla="*/ 6250 h 9651"/>
                      <a:gd name="connsiteX34" fmla="*/ 4624 w 10000"/>
                      <a:gd name="connsiteY34" fmla="*/ 6898 h 9651"/>
                      <a:gd name="connsiteX35" fmla="*/ 5494 w 10000"/>
                      <a:gd name="connsiteY35" fmla="*/ 7579 h 9651"/>
                      <a:gd name="connsiteX36" fmla="*/ 5608 w 10000"/>
                      <a:gd name="connsiteY36" fmla="*/ 7955 h 9651"/>
                      <a:gd name="connsiteX37" fmla="*/ 5726 w 10000"/>
                      <a:gd name="connsiteY37" fmla="*/ 9651 h 9651"/>
                      <a:gd name="connsiteX38" fmla="*/ 2958 w 10000"/>
                      <a:gd name="connsiteY38" fmla="*/ 9284 h 9651"/>
                      <a:gd name="connsiteX39" fmla="*/ 3450 w 10000"/>
                      <a:gd name="connsiteY39" fmla="*/ 8773 h 9651"/>
                      <a:gd name="connsiteX40" fmla="*/ 2958 w 10000"/>
                      <a:gd name="connsiteY40" fmla="*/ 8330 h 9651"/>
                      <a:gd name="connsiteX41" fmla="*/ 1822 w 10000"/>
                      <a:gd name="connsiteY41" fmla="*/ 7409 h 9651"/>
                      <a:gd name="connsiteX42" fmla="*/ 1633 w 10000"/>
                      <a:gd name="connsiteY42" fmla="*/ 7170 h 9651"/>
                      <a:gd name="connsiteX43" fmla="*/ 1443 w 10000"/>
                      <a:gd name="connsiteY43" fmla="*/ 7069 h 9651"/>
                      <a:gd name="connsiteX44" fmla="*/ 1406 w 10000"/>
                      <a:gd name="connsiteY44" fmla="*/ 6829 h 9651"/>
                      <a:gd name="connsiteX45" fmla="*/ 1027 w 10000"/>
                      <a:gd name="connsiteY45" fmla="*/ 6659 h 9651"/>
                      <a:gd name="connsiteX46" fmla="*/ 902 w 10000"/>
                      <a:gd name="connsiteY46" fmla="*/ 6688 h 9651"/>
                      <a:gd name="connsiteX47" fmla="*/ 528 w 10000"/>
                      <a:gd name="connsiteY47" fmla="*/ 6817 h 9651"/>
                      <a:gd name="connsiteX48" fmla="*/ 2 w 10000"/>
                      <a:gd name="connsiteY48" fmla="*/ 7082 h 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000" h="9651">
                        <a:moveTo>
                          <a:pt x="5911" y="319"/>
                        </a:moveTo>
                        <a:cubicBezTo>
                          <a:pt x="5987" y="216"/>
                          <a:pt x="6062" y="148"/>
                          <a:pt x="6101" y="46"/>
                        </a:cubicBezTo>
                        <a:cubicBezTo>
                          <a:pt x="6479" y="-56"/>
                          <a:pt x="6933" y="12"/>
                          <a:pt x="7198" y="250"/>
                        </a:cubicBezTo>
                        <a:cubicBezTo>
                          <a:pt x="7312" y="319"/>
                          <a:pt x="7425" y="421"/>
                          <a:pt x="7501" y="523"/>
                        </a:cubicBezTo>
                        <a:cubicBezTo>
                          <a:pt x="7615" y="660"/>
                          <a:pt x="7728" y="762"/>
                          <a:pt x="7842" y="898"/>
                        </a:cubicBezTo>
                        <a:cubicBezTo>
                          <a:pt x="7728" y="898"/>
                          <a:pt x="7615" y="1001"/>
                          <a:pt x="7615" y="1103"/>
                        </a:cubicBezTo>
                        <a:cubicBezTo>
                          <a:pt x="8069" y="1171"/>
                          <a:pt x="8447" y="1648"/>
                          <a:pt x="8902" y="1511"/>
                        </a:cubicBezTo>
                        <a:cubicBezTo>
                          <a:pt x="8978" y="1477"/>
                          <a:pt x="9091" y="1444"/>
                          <a:pt x="9205" y="1477"/>
                        </a:cubicBezTo>
                        <a:cubicBezTo>
                          <a:pt x="9281" y="1546"/>
                          <a:pt x="9281" y="1614"/>
                          <a:pt x="9281" y="1717"/>
                        </a:cubicBezTo>
                        <a:cubicBezTo>
                          <a:pt x="9281" y="1887"/>
                          <a:pt x="9242" y="2092"/>
                          <a:pt x="9167" y="2262"/>
                        </a:cubicBezTo>
                        <a:cubicBezTo>
                          <a:pt x="9319" y="2227"/>
                          <a:pt x="9432" y="2433"/>
                          <a:pt x="9395" y="2568"/>
                        </a:cubicBezTo>
                        <a:cubicBezTo>
                          <a:pt x="9395" y="2739"/>
                          <a:pt x="9319" y="2875"/>
                          <a:pt x="9395" y="3012"/>
                        </a:cubicBezTo>
                        <a:cubicBezTo>
                          <a:pt x="9395" y="3080"/>
                          <a:pt x="9470" y="3148"/>
                          <a:pt x="9546" y="3182"/>
                        </a:cubicBezTo>
                        <a:cubicBezTo>
                          <a:pt x="9773" y="3421"/>
                          <a:pt x="9962" y="3762"/>
                          <a:pt x="10000" y="4103"/>
                        </a:cubicBezTo>
                        <a:cubicBezTo>
                          <a:pt x="9849" y="4035"/>
                          <a:pt x="9849" y="4341"/>
                          <a:pt x="9697" y="4376"/>
                        </a:cubicBezTo>
                        <a:cubicBezTo>
                          <a:pt x="9659" y="4376"/>
                          <a:pt x="9622" y="4341"/>
                          <a:pt x="9546" y="4341"/>
                        </a:cubicBezTo>
                        <a:cubicBezTo>
                          <a:pt x="9432" y="4341"/>
                          <a:pt x="9395" y="4477"/>
                          <a:pt x="9356" y="4545"/>
                        </a:cubicBezTo>
                        <a:cubicBezTo>
                          <a:pt x="9242" y="4852"/>
                          <a:pt x="8751" y="4886"/>
                          <a:pt x="8561" y="4648"/>
                        </a:cubicBezTo>
                        <a:cubicBezTo>
                          <a:pt x="8523" y="4580"/>
                          <a:pt x="8486" y="4545"/>
                          <a:pt x="8447" y="4511"/>
                        </a:cubicBezTo>
                        <a:cubicBezTo>
                          <a:pt x="8372" y="4444"/>
                          <a:pt x="8259" y="4477"/>
                          <a:pt x="8183" y="4444"/>
                        </a:cubicBezTo>
                        <a:cubicBezTo>
                          <a:pt x="8069" y="4444"/>
                          <a:pt x="7956" y="4376"/>
                          <a:pt x="7993" y="4307"/>
                        </a:cubicBezTo>
                        <a:cubicBezTo>
                          <a:pt x="7918" y="4239"/>
                          <a:pt x="7766" y="4239"/>
                          <a:pt x="7691" y="4307"/>
                        </a:cubicBezTo>
                        <a:cubicBezTo>
                          <a:pt x="7577" y="4376"/>
                          <a:pt x="7539" y="4511"/>
                          <a:pt x="7615" y="4580"/>
                        </a:cubicBezTo>
                        <a:cubicBezTo>
                          <a:pt x="7577" y="4682"/>
                          <a:pt x="7464" y="4716"/>
                          <a:pt x="7350" y="4682"/>
                        </a:cubicBezTo>
                        <a:cubicBezTo>
                          <a:pt x="7274" y="4682"/>
                          <a:pt x="7161" y="4614"/>
                          <a:pt x="7085" y="4580"/>
                        </a:cubicBezTo>
                        <a:cubicBezTo>
                          <a:pt x="6933" y="4545"/>
                          <a:pt x="6782" y="4580"/>
                          <a:pt x="6630" y="4648"/>
                        </a:cubicBezTo>
                        <a:cubicBezTo>
                          <a:pt x="6555" y="4682"/>
                          <a:pt x="6479" y="4682"/>
                          <a:pt x="6366" y="4716"/>
                        </a:cubicBezTo>
                        <a:cubicBezTo>
                          <a:pt x="6138" y="4785"/>
                          <a:pt x="5874" y="4886"/>
                          <a:pt x="5608" y="4955"/>
                        </a:cubicBezTo>
                        <a:lnTo>
                          <a:pt x="5608" y="5126"/>
                        </a:lnTo>
                        <a:cubicBezTo>
                          <a:pt x="5343" y="5057"/>
                          <a:pt x="5230" y="5500"/>
                          <a:pt x="4965" y="5568"/>
                        </a:cubicBezTo>
                        <a:cubicBezTo>
                          <a:pt x="4927" y="5602"/>
                          <a:pt x="4852" y="5602"/>
                          <a:pt x="4775" y="5602"/>
                        </a:cubicBezTo>
                        <a:cubicBezTo>
                          <a:pt x="4699" y="5637"/>
                          <a:pt x="4624" y="5671"/>
                          <a:pt x="4511" y="5705"/>
                        </a:cubicBezTo>
                        <a:cubicBezTo>
                          <a:pt x="4284" y="5808"/>
                          <a:pt x="4018" y="6046"/>
                          <a:pt x="4132" y="6284"/>
                        </a:cubicBezTo>
                        <a:cubicBezTo>
                          <a:pt x="4245" y="6250"/>
                          <a:pt x="4397" y="6250"/>
                          <a:pt x="4511" y="6250"/>
                        </a:cubicBezTo>
                        <a:cubicBezTo>
                          <a:pt x="4435" y="6455"/>
                          <a:pt x="4472" y="6728"/>
                          <a:pt x="4624" y="6898"/>
                        </a:cubicBezTo>
                        <a:cubicBezTo>
                          <a:pt x="4852" y="7170"/>
                          <a:pt x="5306" y="7273"/>
                          <a:pt x="5494" y="7579"/>
                        </a:cubicBezTo>
                        <a:cubicBezTo>
                          <a:pt x="5570" y="7682"/>
                          <a:pt x="5570" y="7819"/>
                          <a:pt x="5608" y="7955"/>
                        </a:cubicBezTo>
                        <a:cubicBezTo>
                          <a:pt x="5647" y="8636"/>
                          <a:pt x="5726" y="8969"/>
                          <a:pt x="5726" y="9651"/>
                        </a:cubicBezTo>
                        <a:lnTo>
                          <a:pt x="2958" y="9284"/>
                        </a:lnTo>
                        <a:cubicBezTo>
                          <a:pt x="3185" y="9148"/>
                          <a:pt x="3450" y="9011"/>
                          <a:pt x="3450" y="8773"/>
                        </a:cubicBezTo>
                        <a:cubicBezTo>
                          <a:pt x="3413" y="8568"/>
                          <a:pt x="3185" y="8432"/>
                          <a:pt x="2958" y="8330"/>
                        </a:cubicBezTo>
                        <a:cubicBezTo>
                          <a:pt x="2504" y="8091"/>
                          <a:pt x="2011" y="7852"/>
                          <a:pt x="1822" y="7409"/>
                        </a:cubicBezTo>
                        <a:cubicBezTo>
                          <a:pt x="1784" y="7307"/>
                          <a:pt x="1746" y="7204"/>
                          <a:pt x="1633" y="7170"/>
                        </a:cubicBezTo>
                        <a:cubicBezTo>
                          <a:pt x="1595" y="7137"/>
                          <a:pt x="1482" y="7103"/>
                          <a:pt x="1443" y="7069"/>
                        </a:cubicBezTo>
                        <a:cubicBezTo>
                          <a:pt x="1406" y="7000"/>
                          <a:pt x="1406" y="6932"/>
                          <a:pt x="1406" y="6829"/>
                        </a:cubicBezTo>
                        <a:cubicBezTo>
                          <a:pt x="1368" y="6693"/>
                          <a:pt x="1111" y="6683"/>
                          <a:pt x="1027" y="6659"/>
                        </a:cubicBezTo>
                        <a:cubicBezTo>
                          <a:pt x="943" y="6636"/>
                          <a:pt x="944" y="6678"/>
                          <a:pt x="902" y="6688"/>
                        </a:cubicBezTo>
                        <a:cubicBezTo>
                          <a:pt x="789" y="6620"/>
                          <a:pt x="641" y="6715"/>
                          <a:pt x="528" y="6817"/>
                        </a:cubicBezTo>
                        <a:cubicBezTo>
                          <a:pt x="377" y="6886"/>
                          <a:pt x="-36" y="6945"/>
                          <a:pt x="2" y="7082"/>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2" name="Freeform 66">
                    <a:extLst>
                      <a:ext uri="{FF2B5EF4-FFF2-40B4-BE49-F238E27FC236}">
                        <a16:creationId xmlns:a16="http://schemas.microsoft.com/office/drawing/2014/main" id="{44E4BEFE-1F85-4DA9-9E28-65BF02273435}"/>
                      </a:ext>
                    </a:extLst>
                  </p:cNvPr>
                  <p:cNvSpPr>
                    <a:spLocks/>
                  </p:cNvSpPr>
                  <p:nvPr/>
                </p:nvSpPr>
                <p:spPr bwMode="auto">
                  <a:xfrm>
                    <a:off x="6171996" y="3011566"/>
                    <a:ext cx="18402" cy="181915"/>
                  </a:xfrm>
                  <a:custGeom>
                    <a:avLst/>
                    <a:gdLst>
                      <a:gd name="T0" fmla="*/ 0 w 4"/>
                      <a:gd name="T1" fmla="*/ 0 h 41"/>
                      <a:gd name="T2" fmla="*/ 2 w 4"/>
                      <a:gd name="T3" fmla="*/ 27 h 41"/>
                      <a:gd name="T4" fmla="*/ 3 w 4"/>
                      <a:gd name="T5" fmla="*/ 32 h 41"/>
                      <a:gd name="T6" fmla="*/ 0 w 4"/>
                      <a:gd name="T7" fmla="*/ 41 h 41"/>
                    </a:gdLst>
                    <a:ahLst/>
                    <a:cxnLst>
                      <a:cxn ang="0">
                        <a:pos x="T0" y="T1"/>
                      </a:cxn>
                      <a:cxn ang="0">
                        <a:pos x="T2" y="T3"/>
                      </a:cxn>
                      <a:cxn ang="0">
                        <a:pos x="T4" y="T5"/>
                      </a:cxn>
                      <a:cxn ang="0">
                        <a:pos x="T6" y="T7"/>
                      </a:cxn>
                    </a:cxnLst>
                    <a:rect l="0" t="0" r="r" b="b"/>
                    <a:pathLst>
                      <a:path w="4" h="41">
                        <a:moveTo>
                          <a:pt x="0" y="0"/>
                        </a:moveTo>
                        <a:cubicBezTo>
                          <a:pt x="1" y="9"/>
                          <a:pt x="1" y="18"/>
                          <a:pt x="2" y="27"/>
                        </a:cubicBezTo>
                        <a:cubicBezTo>
                          <a:pt x="2" y="29"/>
                          <a:pt x="2" y="31"/>
                          <a:pt x="3" y="32"/>
                        </a:cubicBezTo>
                        <a:cubicBezTo>
                          <a:pt x="4" y="34"/>
                          <a:pt x="2" y="40"/>
                          <a:pt x="0" y="41"/>
                        </a:cubicBezTo>
                      </a:path>
                    </a:pathLst>
                  </a:custGeom>
                  <a:solidFill>
                    <a:srgbClr val="ABABAB"/>
                  </a:solidFill>
                  <a:ln w="15875" cap="rnd">
                    <a:solidFill>
                      <a:schemeClr val="accent2"/>
                    </a:solidFill>
                    <a:prstDash val="solid"/>
                    <a:round/>
                    <a:headEnd/>
                    <a:tailEnd/>
                  </a:ln>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3" name="Freeform 67">
                    <a:extLst>
                      <a:ext uri="{FF2B5EF4-FFF2-40B4-BE49-F238E27FC236}">
                        <a16:creationId xmlns:a16="http://schemas.microsoft.com/office/drawing/2014/main" id="{3239E6BC-D150-40A6-9B35-D0B44EA942DD}"/>
                      </a:ext>
                    </a:extLst>
                  </p:cNvPr>
                  <p:cNvSpPr>
                    <a:spLocks/>
                  </p:cNvSpPr>
                  <p:nvPr/>
                </p:nvSpPr>
                <p:spPr bwMode="auto">
                  <a:xfrm>
                    <a:off x="6184877" y="3047199"/>
                    <a:ext cx="143534" cy="142531"/>
                  </a:xfrm>
                  <a:custGeom>
                    <a:avLst/>
                    <a:gdLst>
                      <a:gd name="T0" fmla="*/ 0 w 33"/>
                      <a:gd name="T1" fmla="*/ 28 h 32"/>
                      <a:gd name="T2" fmla="*/ 6 w 33"/>
                      <a:gd name="T3" fmla="*/ 29 h 32"/>
                      <a:gd name="T4" fmla="*/ 10 w 33"/>
                      <a:gd name="T5" fmla="*/ 31 h 32"/>
                      <a:gd name="T6" fmla="*/ 18 w 33"/>
                      <a:gd name="T7" fmla="*/ 29 h 32"/>
                      <a:gd name="T8" fmla="*/ 25 w 33"/>
                      <a:gd name="T9" fmla="*/ 25 h 32"/>
                      <a:gd name="T10" fmla="*/ 28 w 33"/>
                      <a:gd name="T11" fmla="*/ 23 h 32"/>
                      <a:gd name="T12" fmla="*/ 29 w 33"/>
                      <a:gd name="T13" fmla="*/ 19 h 32"/>
                      <a:gd name="T14" fmla="*/ 32 w 33"/>
                      <a:gd name="T15" fmla="*/ 13 h 32"/>
                      <a:gd name="T16" fmla="*/ 28 w 33"/>
                      <a:gd name="T17" fmla="*/ 6 h 32"/>
                      <a:gd name="T18" fmla="*/ 21 w 33"/>
                      <a:gd name="T19"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32">
                        <a:moveTo>
                          <a:pt x="0" y="28"/>
                        </a:moveTo>
                        <a:cubicBezTo>
                          <a:pt x="2" y="28"/>
                          <a:pt x="4" y="28"/>
                          <a:pt x="6" y="29"/>
                        </a:cubicBezTo>
                        <a:cubicBezTo>
                          <a:pt x="7" y="30"/>
                          <a:pt x="8" y="31"/>
                          <a:pt x="10" y="31"/>
                        </a:cubicBezTo>
                        <a:cubicBezTo>
                          <a:pt x="13" y="32"/>
                          <a:pt x="15" y="31"/>
                          <a:pt x="18" y="29"/>
                        </a:cubicBezTo>
                        <a:cubicBezTo>
                          <a:pt x="20" y="28"/>
                          <a:pt x="23" y="27"/>
                          <a:pt x="25" y="25"/>
                        </a:cubicBezTo>
                        <a:cubicBezTo>
                          <a:pt x="26" y="25"/>
                          <a:pt x="27" y="24"/>
                          <a:pt x="28" y="23"/>
                        </a:cubicBezTo>
                        <a:cubicBezTo>
                          <a:pt x="29" y="22"/>
                          <a:pt x="28" y="20"/>
                          <a:pt x="29" y="19"/>
                        </a:cubicBezTo>
                        <a:cubicBezTo>
                          <a:pt x="29" y="17"/>
                          <a:pt x="32" y="15"/>
                          <a:pt x="32" y="13"/>
                        </a:cubicBezTo>
                        <a:cubicBezTo>
                          <a:pt x="33" y="10"/>
                          <a:pt x="30" y="7"/>
                          <a:pt x="28" y="6"/>
                        </a:cubicBezTo>
                        <a:cubicBezTo>
                          <a:pt x="26" y="4"/>
                          <a:pt x="23" y="2"/>
                          <a:pt x="21" y="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4" name="Freeform 68">
                    <a:extLst>
                      <a:ext uri="{FF2B5EF4-FFF2-40B4-BE49-F238E27FC236}">
                        <a16:creationId xmlns:a16="http://schemas.microsoft.com/office/drawing/2014/main" id="{554694D5-059A-4546-A27F-B59C3C7D535A}"/>
                      </a:ext>
                    </a:extLst>
                  </p:cNvPr>
                  <p:cNvSpPr>
                    <a:spLocks/>
                  </p:cNvSpPr>
                  <p:nvPr/>
                </p:nvSpPr>
                <p:spPr bwMode="auto">
                  <a:xfrm>
                    <a:off x="6293448" y="2900917"/>
                    <a:ext cx="134333" cy="165036"/>
                  </a:xfrm>
                  <a:custGeom>
                    <a:avLst/>
                    <a:gdLst>
                      <a:gd name="T0" fmla="*/ 9 w 31"/>
                      <a:gd name="T1" fmla="*/ 0 h 37"/>
                      <a:gd name="T2" fmla="*/ 11 w 31"/>
                      <a:gd name="T3" fmla="*/ 7 h 37"/>
                      <a:gd name="T4" fmla="*/ 18 w 31"/>
                      <a:gd name="T5" fmla="*/ 11 h 37"/>
                      <a:gd name="T6" fmla="*/ 31 w 31"/>
                      <a:gd name="T7" fmla="*/ 30 h 37"/>
                      <a:gd name="T8" fmla="*/ 16 w 31"/>
                      <a:gd name="T9" fmla="*/ 30 h 37"/>
                      <a:gd name="T10" fmla="*/ 12 w 31"/>
                      <a:gd name="T11" fmla="*/ 31 h 37"/>
                      <a:gd name="T12" fmla="*/ 7 w 31"/>
                      <a:gd name="T13" fmla="*/ 33 h 37"/>
                      <a:gd name="T14" fmla="*/ 0 w 31"/>
                      <a:gd name="T15" fmla="*/ 36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9" y="0"/>
                        </a:moveTo>
                        <a:cubicBezTo>
                          <a:pt x="8" y="2"/>
                          <a:pt x="9" y="5"/>
                          <a:pt x="11" y="7"/>
                        </a:cubicBezTo>
                        <a:cubicBezTo>
                          <a:pt x="13" y="9"/>
                          <a:pt x="16" y="10"/>
                          <a:pt x="18" y="11"/>
                        </a:cubicBezTo>
                        <a:cubicBezTo>
                          <a:pt x="26" y="14"/>
                          <a:pt x="31" y="22"/>
                          <a:pt x="31" y="30"/>
                        </a:cubicBezTo>
                        <a:cubicBezTo>
                          <a:pt x="26" y="30"/>
                          <a:pt x="21" y="30"/>
                          <a:pt x="16" y="30"/>
                        </a:cubicBezTo>
                        <a:cubicBezTo>
                          <a:pt x="14" y="30"/>
                          <a:pt x="13" y="30"/>
                          <a:pt x="12" y="31"/>
                        </a:cubicBezTo>
                        <a:cubicBezTo>
                          <a:pt x="10" y="31"/>
                          <a:pt x="9" y="33"/>
                          <a:pt x="7" y="33"/>
                        </a:cubicBezTo>
                        <a:cubicBezTo>
                          <a:pt x="5" y="34"/>
                          <a:pt x="1" y="37"/>
                          <a:pt x="0" y="3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5" name="Freeform 69">
                    <a:extLst>
                      <a:ext uri="{FF2B5EF4-FFF2-40B4-BE49-F238E27FC236}">
                        <a16:creationId xmlns:a16="http://schemas.microsoft.com/office/drawing/2014/main" id="{655A2A29-C3CA-49E2-BC14-E7BD1CE79584}"/>
                      </a:ext>
                    </a:extLst>
                  </p:cNvPr>
                  <p:cNvSpPr>
                    <a:spLocks/>
                  </p:cNvSpPr>
                  <p:nvPr/>
                </p:nvSpPr>
                <p:spPr bwMode="auto">
                  <a:xfrm>
                    <a:off x="6324731" y="3118465"/>
                    <a:ext cx="207940" cy="84393"/>
                  </a:xfrm>
                  <a:custGeom>
                    <a:avLst/>
                    <a:gdLst>
                      <a:gd name="T0" fmla="*/ 0 w 48"/>
                      <a:gd name="T1" fmla="*/ 1 h 19"/>
                      <a:gd name="T2" fmla="*/ 6 w 48"/>
                      <a:gd name="T3" fmla="*/ 2 h 19"/>
                      <a:gd name="T4" fmla="*/ 6 w 48"/>
                      <a:gd name="T5" fmla="*/ 4 h 19"/>
                      <a:gd name="T6" fmla="*/ 13 w 48"/>
                      <a:gd name="T7" fmla="*/ 10 h 19"/>
                      <a:gd name="T8" fmla="*/ 22 w 48"/>
                      <a:gd name="T9" fmla="*/ 11 h 19"/>
                      <a:gd name="T10" fmla="*/ 26 w 48"/>
                      <a:gd name="T11" fmla="*/ 14 h 19"/>
                      <a:gd name="T12" fmla="*/ 48 w 48"/>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48" h="19">
                        <a:moveTo>
                          <a:pt x="0" y="1"/>
                        </a:moveTo>
                        <a:cubicBezTo>
                          <a:pt x="2" y="1"/>
                          <a:pt x="5" y="0"/>
                          <a:pt x="6" y="2"/>
                        </a:cubicBezTo>
                        <a:cubicBezTo>
                          <a:pt x="7" y="3"/>
                          <a:pt x="6" y="4"/>
                          <a:pt x="6" y="4"/>
                        </a:cubicBezTo>
                        <a:cubicBezTo>
                          <a:pt x="6" y="8"/>
                          <a:pt x="10" y="9"/>
                          <a:pt x="13" y="10"/>
                        </a:cubicBezTo>
                        <a:cubicBezTo>
                          <a:pt x="16" y="10"/>
                          <a:pt x="19" y="9"/>
                          <a:pt x="22" y="11"/>
                        </a:cubicBezTo>
                        <a:cubicBezTo>
                          <a:pt x="23" y="12"/>
                          <a:pt x="24" y="13"/>
                          <a:pt x="26" y="14"/>
                        </a:cubicBezTo>
                        <a:cubicBezTo>
                          <a:pt x="32" y="19"/>
                          <a:pt x="40" y="18"/>
                          <a:pt x="48" y="16"/>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6" name="Freeform 70">
                    <a:extLst>
                      <a:ext uri="{FF2B5EF4-FFF2-40B4-BE49-F238E27FC236}">
                        <a16:creationId xmlns:a16="http://schemas.microsoft.com/office/drawing/2014/main" id="{B1BA2B5D-BAEC-45F2-A572-E46EC427413E}"/>
                      </a:ext>
                    </a:extLst>
                  </p:cNvPr>
                  <p:cNvSpPr>
                    <a:spLocks/>
                  </p:cNvSpPr>
                  <p:nvPr/>
                </p:nvSpPr>
                <p:spPr bwMode="auto">
                  <a:xfrm>
                    <a:off x="6427781" y="3037822"/>
                    <a:ext cx="312831" cy="178164"/>
                  </a:xfrm>
                  <a:custGeom>
                    <a:avLst/>
                    <a:gdLst>
                      <a:gd name="T0" fmla="*/ 1 w 72"/>
                      <a:gd name="T1" fmla="*/ 0 h 40"/>
                      <a:gd name="T2" fmla="*/ 2 w 72"/>
                      <a:gd name="T3" fmla="*/ 5 h 40"/>
                      <a:gd name="T4" fmla="*/ 7 w 72"/>
                      <a:gd name="T5" fmla="*/ 7 h 40"/>
                      <a:gd name="T6" fmla="*/ 16 w 72"/>
                      <a:gd name="T7" fmla="*/ 11 h 40"/>
                      <a:gd name="T8" fmla="*/ 23 w 72"/>
                      <a:gd name="T9" fmla="*/ 12 h 40"/>
                      <a:gd name="T10" fmla="*/ 61 w 72"/>
                      <a:gd name="T11" fmla="*/ 27 h 40"/>
                      <a:gd name="T12" fmla="*/ 72 w 72"/>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72" h="40">
                        <a:moveTo>
                          <a:pt x="1" y="0"/>
                        </a:moveTo>
                        <a:cubicBezTo>
                          <a:pt x="0" y="2"/>
                          <a:pt x="1" y="4"/>
                          <a:pt x="2" y="5"/>
                        </a:cubicBezTo>
                        <a:cubicBezTo>
                          <a:pt x="4" y="6"/>
                          <a:pt x="6" y="6"/>
                          <a:pt x="7" y="7"/>
                        </a:cubicBezTo>
                        <a:cubicBezTo>
                          <a:pt x="11" y="7"/>
                          <a:pt x="13" y="9"/>
                          <a:pt x="16" y="11"/>
                        </a:cubicBezTo>
                        <a:cubicBezTo>
                          <a:pt x="17" y="13"/>
                          <a:pt x="20" y="13"/>
                          <a:pt x="23" y="12"/>
                        </a:cubicBezTo>
                        <a:cubicBezTo>
                          <a:pt x="37" y="9"/>
                          <a:pt x="53" y="15"/>
                          <a:pt x="61" y="27"/>
                        </a:cubicBezTo>
                        <a:cubicBezTo>
                          <a:pt x="64" y="32"/>
                          <a:pt x="67" y="38"/>
                          <a:pt x="72" y="40"/>
                        </a:cubicBez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7" name="Freeform 71">
                    <a:extLst>
                      <a:ext uri="{FF2B5EF4-FFF2-40B4-BE49-F238E27FC236}">
                        <a16:creationId xmlns:a16="http://schemas.microsoft.com/office/drawing/2014/main" id="{2DD7EF97-EE0C-4DBD-B9B9-6A79CFE44314}"/>
                      </a:ext>
                    </a:extLst>
                  </p:cNvPr>
                  <p:cNvSpPr>
                    <a:spLocks/>
                  </p:cNvSpPr>
                  <p:nvPr/>
                </p:nvSpPr>
                <p:spPr bwMode="auto">
                  <a:xfrm>
                    <a:off x="6354174" y="3047199"/>
                    <a:ext cx="66246" cy="75016"/>
                  </a:xfrm>
                  <a:custGeom>
                    <a:avLst/>
                    <a:gdLst>
                      <a:gd name="T0" fmla="*/ 0 w 15"/>
                      <a:gd name="T1" fmla="*/ 17 h 17"/>
                      <a:gd name="T2" fmla="*/ 6 w 15"/>
                      <a:gd name="T3" fmla="*/ 16 h 17"/>
                      <a:gd name="T4" fmla="*/ 12 w 15"/>
                      <a:gd name="T5" fmla="*/ 8 h 17"/>
                      <a:gd name="T6" fmla="*/ 15 w 15"/>
                      <a:gd name="T7" fmla="*/ 0 h 17"/>
                    </a:gdLst>
                    <a:ahLst/>
                    <a:cxnLst>
                      <a:cxn ang="0">
                        <a:pos x="T0" y="T1"/>
                      </a:cxn>
                      <a:cxn ang="0">
                        <a:pos x="T2" y="T3"/>
                      </a:cxn>
                      <a:cxn ang="0">
                        <a:pos x="T4" y="T5"/>
                      </a:cxn>
                      <a:cxn ang="0">
                        <a:pos x="T6" y="T7"/>
                      </a:cxn>
                    </a:cxnLst>
                    <a:rect l="0" t="0" r="r" b="b"/>
                    <a:pathLst>
                      <a:path w="15" h="17">
                        <a:moveTo>
                          <a:pt x="0" y="17"/>
                        </a:moveTo>
                        <a:cubicBezTo>
                          <a:pt x="2" y="17"/>
                          <a:pt x="4" y="17"/>
                          <a:pt x="6" y="16"/>
                        </a:cubicBezTo>
                        <a:cubicBezTo>
                          <a:pt x="8" y="14"/>
                          <a:pt x="10" y="11"/>
                          <a:pt x="12" y="8"/>
                        </a:cubicBezTo>
                        <a:cubicBezTo>
                          <a:pt x="14" y="6"/>
                          <a:pt x="15" y="3"/>
                          <a:pt x="15" y="0"/>
                        </a:cubicBezTo>
                      </a:path>
                    </a:pathLst>
                  </a:custGeom>
                  <a:noFill/>
                  <a:ln w="15875" cap="flat">
                    <a:solidFill>
                      <a:srgbClr val="A5A5A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8" name="Freeform 72">
                    <a:extLst>
                      <a:ext uri="{FF2B5EF4-FFF2-40B4-BE49-F238E27FC236}">
                        <a16:creationId xmlns:a16="http://schemas.microsoft.com/office/drawing/2014/main" id="{979C343A-14D9-44B2-B104-05663D02B7A6}"/>
                      </a:ext>
                    </a:extLst>
                  </p:cNvPr>
                  <p:cNvSpPr>
                    <a:spLocks/>
                  </p:cNvSpPr>
                  <p:nvPr/>
                </p:nvSpPr>
                <p:spPr bwMode="auto">
                  <a:xfrm>
                    <a:off x="6341292" y="2822150"/>
                    <a:ext cx="242904" cy="176288"/>
                  </a:xfrm>
                  <a:custGeom>
                    <a:avLst/>
                    <a:gdLst>
                      <a:gd name="T0" fmla="*/ 0 w 56"/>
                      <a:gd name="T1" fmla="*/ 16 h 40"/>
                      <a:gd name="T2" fmla="*/ 7 w 56"/>
                      <a:gd name="T3" fmla="*/ 8 h 40"/>
                      <a:gd name="T4" fmla="*/ 15 w 56"/>
                      <a:gd name="T5" fmla="*/ 0 h 40"/>
                      <a:gd name="T6" fmla="*/ 22 w 56"/>
                      <a:gd name="T7" fmla="*/ 4 h 40"/>
                      <a:gd name="T8" fmla="*/ 37 w 56"/>
                      <a:gd name="T9" fmla="*/ 3 h 40"/>
                      <a:gd name="T10" fmla="*/ 52 w 56"/>
                      <a:gd name="T11" fmla="*/ 7 h 40"/>
                      <a:gd name="T12" fmla="*/ 55 w 56"/>
                      <a:gd name="T13" fmla="*/ 9 h 40"/>
                      <a:gd name="T14" fmla="*/ 55 w 56"/>
                      <a:gd name="T15" fmla="*/ 11 h 40"/>
                      <a:gd name="T16" fmla="*/ 49 w 56"/>
                      <a:gd name="T17" fmla="*/ 30 h 40"/>
                      <a:gd name="T18" fmla="*/ 45 w 56"/>
                      <a:gd name="T19" fmla="*/ 33 h 40"/>
                      <a:gd name="T20" fmla="*/ 34 w 56"/>
                      <a:gd name="T21" fmla="*/ 34 h 40"/>
                      <a:gd name="T22" fmla="*/ 21 w 56"/>
                      <a:gd name="T23"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40">
                        <a:moveTo>
                          <a:pt x="0" y="16"/>
                        </a:moveTo>
                        <a:cubicBezTo>
                          <a:pt x="4" y="15"/>
                          <a:pt x="6" y="11"/>
                          <a:pt x="7" y="8"/>
                        </a:cubicBezTo>
                        <a:cubicBezTo>
                          <a:pt x="9" y="4"/>
                          <a:pt x="11" y="0"/>
                          <a:pt x="15" y="0"/>
                        </a:cubicBezTo>
                        <a:cubicBezTo>
                          <a:pt x="17" y="0"/>
                          <a:pt x="20" y="2"/>
                          <a:pt x="22" y="4"/>
                        </a:cubicBezTo>
                        <a:cubicBezTo>
                          <a:pt x="27" y="6"/>
                          <a:pt x="32" y="4"/>
                          <a:pt x="37" y="3"/>
                        </a:cubicBezTo>
                        <a:cubicBezTo>
                          <a:pt x="43" y="3"/>
                          <a:pt x="48" y="4"/>
                          <a:pt x="52" y="7"/>
                        </a:cubicBezTo>
                        <a:cubicBezTo>
                          <a:pt x="53" y="7"/>
                          <a:pt x="54" y="8"/>
                          <a:pt x="55" y="9"/>
                        </a:cubicBezTo>
                        <a:cubicBezTo>
                          <a:pt x="55" y="9"/>
                          <a:pt x="55" y="10"/>
                          <a:pt x="55" y="11"/>
                        </a:cubicBezTo>
                        <a:cubicBezTo>
                          <a:pt x="56" y="18"/>
                          <a:pt x="53" y="25"/>
                          <a:pt x="49" y="30"/>
                        </a:cubicBezTo>
                        <a:cubicBezTo>
                          <a:pt x="48" y="31"/>
                          <a:pt x="47" y="32"/>
                          <a:pt x="45" y="33"/>
                        </a:cubicBezTo>
                        <a:cubicBezTo>
                          <a:pt x="42" y="35"/>
                          <a:pt x="38" y="33"/>
                          <a:pt x="34" y="34"/>
                        </a:cubicBezTo>
                        <a:cubicBezTo>
                          <a:pt x="29" y="34"/>
                          <a:pt x="25" y="37"/>
                          <a:pt x="21" y="40"/>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29" name="Freeform 73">
                    <a:extLst>
                      <a:ext uri="{FF2B5EF4-FFF2-40B4-BE49-F238E27FC236}">
                        <a16:creationId xmlns:a16="http://schemas.microsoft.com/office/drawing/2014/main" id="{E890D306-1063-48F3-ADE4-2454BBF0A980}"/>
                      </a:ext>
                    </a:extLst>
                  </p:cNvPr>
                  <p:cNvSpPr>
                    <a:spLocks/>
                  </p:cNvSpPr>
                  <p:nvPr/>
                </p:nvSpPr>
                <p:spPr bwMode="auto">
                  <a:xfrm>
                    <a:off x="10349352" y="2854283"/>
                    <a:ext cx="1210838" cy="540117"/>
                  </a:xfrm>
                  <a:custGeom>
                    <a:avLst/>
                    <a:gdLst>
                      <a:gd name="T0" fmla="*/ 658 w 658"/>
                      <a:gd name="T1" fmla="*/ 0 h 288"/>
                      <a:gd name="T2" fmla="*/ 505 w 658"/>
                      <a:gd name="T3" fmla="*/ 38 h 288"/>
                      <a:gd name="T4" fmla="*/ 354 w 658"/>
                      <a:gd name="T5" fmla="*/ 118 h 288"/>
                      <a:gd name="T6" fmla="*/ 227 w 658"/>
                      <a:gd name="T7" fmla="*/ 198 h 288"/>
                      <a:gd name="T8" fmla="*/ 0 w 658"/>
                      <a:gd name="T9" fmla="*/ 288 h 288"/>
                    </a:gdLst>
                    <a:ahLst/>
                    <a:cxnLst>
                      <a:cxn ang="0">
                        <a:pos x="T0" y="T1"/>
                      </a:cxn>
                      <a:cxn ang="0">
                        <a:pos x="T2" y="T3"/>
                      </a:cxn>
                      <a:cxn ang="0">
                        <a:pos x="T4" y="T5"/>
                      </a:cxn>
                      <a:cxn ang="0">
                        <a:pos x="T6" y="T7"/>
                      </a:cxn>
                      <a:cxn ang="0">
                        <a:pos x="T8" y="T9"/>
                      </a:cxn>
                    </a:cxnLst>
                    <a:rect l="0" t="0" r="r" b="b"/>
                    <a:pathLst>
                      <a:path w="658" h="288">
                        <a:moveTo>
                          <a:pt x="658" y="0"/>
                        </a:moveTo>
                        <a:lnTo>
                          <a:pt x="505" y="38"/>
                        </a:lnTo>
                        <a:lnTo>
                          <a:pt x="354" y="118"/>
                        </a:lnTo>
                        <a:lnTo>
                          <a:pt x="227" y="198"/>
                        </a:lnTo>
                        <a:lnTo>
                          <a:pt x="0" y="288"/>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0" name="Freeform 74">
                    <a:extLst>
                      <a:ext uri="{FF2B5EF4-FFF2-40B4-BE49-F238E27FC236}">
                        <a16:creationId xmlns:a16="http://schemas.microsoft.com/office/drawing/2014/main" id="{E1EB80A6-DB43-4179-AD51-75C6A236BF68}"/>
                      </a:ext>
                    </a:extLst>
                  </p:cNvPr>
                  <p:cNvSpPr>
                    <a:spLocks/>
                  </p:cNvSpPr>
                  <p:nvPr/>
                </p:nvSpPr>
                <p:spPr bwMode="auto">
                  <a:xfrm>
                    <a:off x="10202746" y="3220887"/>
                    <a:ext cx="1348852" cy="288813"/>
                  </a:xfrm>
                  <a:custGeom>
                    <a:avLst/>
                    <a:gdLst>
                      <a:gd name="T0" fmla="*/ 733 w 733"/>
                      <a:gd name="T1" fmla="*/ 0 h 154"/>
                      <a:gd name="T2" fmla="*/ 118 w 733"/>
                      <a:gd name="T3" fmla="*/ 147 h 154"/>
                      <a:gd name="T4" fmla="*/ 0 w 733"/>
                      <a:gd name="T5" fmla="*/ 154 h 154"/>
                    </a:gdLst>
                    <a:ahLst/>
                    <a:cxnLst>
                      <a:cxn ang="0">
                        <a:pos x="T0" y="T1"/>
                      </a:cxn>
                      <a:cxn ang="0">
                        <a:pos x="T2" y="T3"/>
                      </a:cxn>
                      <a:cxn ang="0">
                        <a:pos x="T4" y="T5"/>
                      </a:cxn>
                    </a:cxnLst>
                    <a:rect l="0" t="0" r="r" b="b"/>
                    <a:pathLst>
                      <a:path w="733" h="154">
                        <a:moveTo>
                          <a:pt x="733" y="0"/>
                        </a:moveTo>
                        <a:lnTo>
                          <a:pt x="118" y="147"/>
                        </a:lnTo>
                        <a:lnTo>
                          <a:pt x="0" y="154"/>
                        </a:ln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1" name="Freeform 75">
                    <a:extLst>
                      <a:ext uri="{FF2B5EF4-FFF2-40B4-BE49-F238E27FC236}">
                        <a16:creationId xmlns:a16="http://schemas.microsoft.com/office/drawing/2014/main" id="{D01F612F-281E-45AD-B3B5-E0BB2012F5C6}"/>
                      </a:ext>
                    </a:extLst>
                  </p:cNvPr>
                  <p:cNvSpPr>
                    <a:spLocks/>
                  </p:cNvSpPr>
                  <p:nvPr/>
                </p:nvSpPr>
                <p:spPr bwMode="auto">
                  <a:xfrm>
                    <a:off x="9458308" y="3724221"/>
                    <a:ext cx="2144060" cy="446032"/>
                  </a:xfrm>
                  <a:custGeom>
                    <a:avLst/>
                    <a:gdLst>
                      <a:gd name="T0" fmla="*/ 1105 w 1105"/>
                      <a:gd name="T1" fmla="*/ 0 h 248"/>
                      <a:gd name="T2" fmla="*/ 620 w 1105"/>
                      <a:gd name="T3" fmla="*/ 106 h 248"/>
                      <a:gd name="T4" fmla="*/ 127 w 1105"/>
                      <a:gd name="T5" fmla="*/ 248 h 248"/>
                      <a:gd name="T6" fmla="*/ 0 w 1105"/>
                      <a:gd name="T7" fmla="*/ 203 h 248"/>
                      <a:gd name="connsiteX0" fmla="*/ 10181 w 10181"/>
                      <a:gd name="connsiteY0" fmla="*/ 0 h 10000"/>
                      <a:gd name="connsiteX1" fmla="*/ 5792 w 10181"/>
                      <a:gd name="connsiteY1" fmla="*/ 4274 h 10000"/>
                      <a:gd name="connsiteX2" fmla="*/ 1330 w 10181"/>
                      <a:gd name="connsiteY2" fmla="*/ 10000 h 10000"/>
                      <a:gd name="connsiteX3" fmla="*/ 0 w 10181"/>
                      <a:gd name="connsiteY3" fmla="*/ 6751 h 10000"/>
                      <a:gd name="connsiteX0" fmla="*/ 10181 w 10181"/>
                      <a:gd name="connsiteY0" fmla="*/ 0 h 9590"/>
                      <a:gd name="connsiteX1" fmla="*/ 5792 w 10181"/>
                      <a:gd name="connsiteY1" fmla="*/ 4274 h 9590"/>
                      <a:gd name="connsiteX2" fmla="*/ 1307 w 10181"/>
                      <a:gd name="connsiteY2" fmla="*/ 9590 h 9590"/>
                      <a:gd name="connsiteX3" fmla="*/ 0 w 10181"/>
                      <a:gd name="connsiteY3" fmla="*/ 6751 h 9590"/>
                    </a:gdLst>
                    <a:ahLst/>
                    <a:cxnLst>
                      <a:cxn ang="0">
                        <a:pos x="connsiteX0" y="connsiteY0"/>
                      </a:cxn>
                      <a:cxn ang="0">
                        <a:pos x="connsiteX1" y="connsiteY1"/>
                      </a:cxn>
                      <a:cxn ang="0">
                        <a:pos x="connsiteX2" y="connsiteY2"/>
                      </a:cxn>
                      <a:cxn ang="0">
                        <a:pos x="connsiteX3" y="connsiteY3"/>
                      </a:cxn>
                    </a:cxnLst>
                    <a:rect l="l" t="t" r="r" b="b"/>
                    <a:pathLst>
                      <a:path w="10181" h="9590">
                        <a:moveTo>
                          <a:pt x="10181" y="0"/>
                        </a:moveTo>
                        <a:lnTo>
                          <a:pt x="5792" y="4274"/>
                        </a:lnTo>
                        <a:lnTo>
                          <a:pt x="1307" y="9590"/>
                        </a:lnTo>
                        <a:cubicBezTo>
                          <a:pt x="924" y="8985"/>
                          <a:pt x="383" y="7356"/>
                          <a:pt x="0" y="6751"/>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2" name="Freeform 76">
                    <a:extLst>
                      <a:ext uri="{FF2B5EF4-FFF2-40B4-BE49-F238E27FC236}">
                        <a16:creationId xmlns:a16="http://schemas.microsoft.com/office/drawing/2014/main" id="{0D109A46-1B79-4E55-9615-37EEFF76815C}"/>
                      </a:ext>
                    </a:extLst>
                  </p:cNvPr>
                  <p:cNvSpPr>
                    <a:spLocks/>
                  </p:cNvSpPr>
                  <p:nvPr/>
                </p:nvSpPr>
                <p:spPr bwMode="auto">
                  <a:xfrm>
                    <a:off x="2795266" y="3720470"/>
                    <a:ext cx="33123" cy="110649"/>
                  </a:xfrm>
                  <a:custGeom>
                    <a:avLst/>
                    <a:gdLst>
                      <a:gd name="T0" fmla="*/ 0 w 8"/>
                      <a:gd name="T1" fmla="*/ 0 h 25"/>
                      <a:gd name="T2" fmla="*/ 2 w 8"/>
                      <a:gd name="T3" fmla="*/ 4 h 25"/>
                      <a:gd name="T4" fmla="*/ 3 w 8"/>
                      <a:gd name="T5" fmla="*/ 5 h 25"/>
                      <a:gd name="T6" fmla="*/ 2 w 8"/>
                      <a:gd name="T7" fmla="*/ 8 h 25"/>
                      <a:gd name="T8" fmla="*/ 1 w 8"/>
                      <a:gd name="T9" fmla="*/ 13 h 25"/>
                      <a:gd name="T10" fmla="*/ 1 w 8"/>
                      <a:gd name="T11" fmla="*/ 16 h 25"/>
                      <a:gd name="T12" fmla="*/ 2 w 8"/>
                      <a:gd name="T13" fmla="*/ 17 h 25"/>
                      <a:gd name="T14" fmla="*/ 8 w 8"/>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25">
                        <a:moveTo>
                          <a:pt x="0" y="0"/>
                        </a:moveTo>
                        <a:cubicBezTo>
                          <a:pt x="1" y="1"/>
                          <a:pt x="1" y="2"/>
                          <a:pt x="2" y="4"/>
                        </a:cubicBezTo>
                        <a:cubicBezTo>
                          <a:pt x="2" y="4"/>
                          <a:pt x="3" y="5"/>
                          <a:pt x="3" y="5"/>
                        </a:cubicBezTo>
                        <a:cubicBezTo>
                          <a:pt x="3" y="6"/>
                          <a:pt x="3" y="7"/>
                          <a:pt x="2" y="8"/>
                        </a:cubicBezTo>
                        <a:cubicBezTo>
                          <a:pt x="2" y="10"/>
                          <a:pt x="1" y="12"/>
                          <a:pt x="1" y="13"/>
                        </a:cubicBezTo>
                        <a:cubicBezTo>
                          <a:pt x="1" y="14"/>
                          <a:pt x="0" y="15"/>
                          <a:pt x="1" y="16"/>
                        </a:cubicBezTo>
                        <a:cubicBezTo>
                          <a:pt x="1" y="16"/>
                          <a:pt x="1" y="17"/>
                          <a:pt x="2" y="17"/>
                        </a:cubicBezTo>
                        <a:cubicBezTo>
                          <a:pt x="4" y="20"/>
                          <a:pt x="6" y="22"/>
                          <a:pt x="8" y="2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3" name="Freeform 77">
                    <a:extLst>
                      <a:ext uri="{FF2B5EF4-FFF2-40B4-BE49-F238E27FC236}">
                        <a16:creationId xmlns:a16="http://schemas.microsoft.com/office/drawing/2014/main" id="{F3A082EB-CA2C-4F31-9FD3-8CB26C166203}"/>
                      </a:ext>
                    </a:extLst>
                  </p:cNvPr>
                  <p:cNvSpPr>
                    <a:spLocks/>
                  </p:cNvSpPr>
                  <p:nvPr/>
                </p:nvSpPr>
                <p:spPr bwMode="auto">
                  <a:xfrm>
                    <a:off x="470952" y="3613393"/>
                    <a:ext cx="1611013" cy="1107788"/>
                  </a:xfrm>
                  <a:custGeom>
                    <a:avLst/>
                    <a:gdLst>
                      <a:gd name="T0" fmla="*/ 0 w 354"/>
                      <a:gd name="T1" fmla="*/ 253 h 253"/>
                      <a:gd name="T2" fmla="*/ 73 w 354"/>
                      <a:gd name="T3" fmla="*/ 117 h 253"/>
                      <a:gd name="T4" fmla="*/ 104 w 354"/>
                      <a:gd name="T5" fmla="*/ 121 h 253"/>
                      <a:gd name="T6" fmla="*/ 354 w 354"/>
                      <a:gd name="T7" fmla="*/ 0 h 253"/>
                      <a:gd name="connsiteX0" fmla="*/ 0 w 10000"/>
                      <a:gd name="connsiteY0" fmla="*/ 10000 h 10000"/>
                      <a:gd name="connsiteX1" fmla="*/ 2062 w 10000"/>
                      <a:gd name="connsiteY1" fmla="*/ 4625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000"/>
                      <a:gd name="connsiteY0" fmla="*/ 10000 h 10000"/>
                      <a:gd name="connsiteX1" fmla="*/ 2372 w 10000"/>
                      <a:gd name="connsiteY1" fmla="*/ 4476 h 10000"/>
                      <a:gd name="connsiteX2" fmla="*/ 3016 w 10000"/>
                      <a:gd name="connsiteY2" fmla="*/ 4549 h 10000"/>
                      <a:gd name="connsiteX3" fmla="*/ 10000 w 10000"/>
                      <a:gd name="connsiteY3" fmla="*/ 0 h 10000"/>
                      <a:gd name="connsiteX0" fmla="*/ 0 w 10109"/>
                      <a:gd name="connsiteY0" fmla="*/ 9809 h 9809"/>
                      <a:gd name="connsiteX1" fmla="*/ 2481 w 10109"/>
                      <a:gd name="connsiteY1" fmla="*/ 4476 h 9809"/>
                      <a:gd name="connsiteX2" fmla="*/ 3125 w 10109"/>
                      <a:gd name="connsiteY2" fmla="*/ 4549 h 9809"/>
                      <a:gd name="connsiteX3" fmla="*/ 10109 w 10109"/>
                      <a:gd name="connsiteY3" fmla="*/ 0 h 9809"/>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 name="connsiteX0" fmla="*/ 0 w 10384"/>
                      <a:gd name="connsiteY0" fmla="*/ 10087 h 10087"/>
                      <a:gd name="connsiteX1" fmla="*/ 2454 w 10384"/>
                      <a:gd name="connsiteY1" fmla="*/ 4650 h 10087"/>
                      <a:gd name="connsiteX2" fmla="*/ 3091 w 10384"/>
                      <a:gd name="connsiteY2" fmla="*/ 4725 h 10087"/>
                      <a:gd name="connsiteX3" fmla="*/ 10384 w 10384"/>
                      <a:gd name="connsiteY3" fmla="*/ 0 h 10087"/>
                    </a:gdLst>
                    <a:ahLst/>
                    <a:cxnLst>
                      <a:cxn ang="0">
                        <a:pos x="connsiteX0" y="connsiteY0"/>
                      </a:cxn>
                      <a:cxn ang="0">
                        <a:pos x="connsiteX1" y="connsiteY1"/>
                      </a:cxn>
                      <a:cxn ang="0">
                        <a:pos x="connsiteX2" y="connsiteY2"/>
                      </a:cxn>
                      <a:cxn ang="0">
                        <a:pos x="connsiteX3" y="connsiteY3"/>
                      </a:cxn>
                    </a:cxnLst>
                    <a:rect l="l" t="t" r="r" b="b"/>
                    <a:pathLst>
                      <a:path w="10384" h="10087">
                        <a:moveTo>
                          <a:pt x="0" y="10087"/>
                        </a:moveTo>
                        <a:cubicBezTo>
                          <a:pt x="0" y="10087"/>
                          <a:pt x="1492" y="6289"/>
                          <a:pt x="2454" y="4650"/>
                        </a:cubicBezTo>
                        <a:cubicBezTo>
                          <a:pt x="2566" y="4246"/>
                          <a:pt x="2811" y="4886"/>
                          <a:pt x="3091" y="4725"/>
                        </a:cubicBezTo>
                        <a:cubicBezTo>
                          <a:pt x="5522" y="3150"/>
                          <a:pt x="7922" y="1271"/>
                          <a:pt x="10384" y="0"/>
                        </a:cubicBezTo>
                      </a:path>
                    </a:pathLst>
                  </a:custGeom>
                  <a:noFill/>
                  <a:ln w="158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4" name="Freeform 78">
                    <a:extLst>
                      <a:ext uri="{FF2B5EF4-FFF2-40B4-BE49-F238E27FC236}">
                        <a16:creationId xmlns:a16="http://schemas.microsoft.com/office/drawing/2014/main" id="{679B13D6-0660-443D-9D47-088923A87162}"/>
                      </a:ext>
                    </a:extLst>
                  </p:cNvPr>
                  <p:cNvSpPr>
                    <a:spLocks/>
                  </p:cNvSpPr>
                  <p:nvPr/>
                </p:nvSpPr>
                <p:spPr bwMode="auto">
                  <a:xfrm>
                    <a:off x="5691709" y="2675869"/>
                    <a:ext cx="125132" cy="106898"/>
                  </a:xfrm>
                  <a:custGeom>
                    <a:avLst/>
                    <a:gdLst>
                      <a:gd name="T0" fmla="*/ 28 w 29"/>
                      <a:gd name="T1" fmla="*/ 24 h 24"/>
                      <a:gd name="T2" fmla="*/ 27 w 29"/>
                      <a:gd name="T3" fmla="*/ 19 h 24"/>
                      <a:gd name="T4" fmla="*/ 22 w 29"/>
                      <a:gd name="T5" fmla="*/ 18 h 24"/>
                      <a:gd name="T6" fmla="*/ 11 w 29"/>
                      <a:gd name="T7" fmla="*/ 17 h 24"/>
                      <a:gd name="T8" fmla="*/ 10 w 29"/>
                      <a:gd name="T9" fmla="*/ 16 h 24"/>
                      <a:gd name="T10" fmla="*/ 10 w 29"/>
                      <a:gd name="T11" fmla="*/ 15 h 24"/>
                      <a:gd name="T12" fmla="*/ 9 w 29"/>
                      <a:gd name="T13" fmla="*/ 12 h 24"/>
                      <a:gd name="T14" fmla="*/ 10 w 29"/>
                      <a:gd name="T15" fmla="*/ 7 h 24"/>
                      <a:gd name="T16" fmla="*/ 8 w 29"/>
                      <a:gd name="T17" fmla="*/ 5 h 24"/>
                      <a:gd name="T18" fmla="*/ 0 w 29"/>
                      <a:gd name="T1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4">
                        <a:moveTo>
                          <a:pt x="28" y="24"/>
                        </a:moveTo>
                        <a:cubicBezTo>
                          <a:pt x="29" y="22"/>
                          <a:pt x="28" y="20"/>
                          <a:pt x="27" y="19"/>
                        </a:cubicBezTo>
                        <a:cubicBezTo>
                          <a:pt x="26" y="18"/>
                          <a:pt x="24" y="18"/>
                          <a:pt x="22" y="18"/>
                        </a:cubicBezTo>
                        <a:cubicBezTo>
                          <a:pt x="19" y="17"/>
                          <a:pt x="15" y="17"/>
                          <a:pt x="11" y="17"/>
                        </a:cubicBezTo>
                        <a:cubicBezTo>
                          <a:pt x="11" y="17"/>
                          <a:pt x="10" y="17"/>
                          <a:pt x="10" y="16"/>
                        </a:cubicBezTo>
                        <a:cubicBezTo>
                          <a:pt x="10" y="16"/>
                          <a:pt x="10" y="16"/>
                          <a:pt x="10" y="15"/>
                        </a:cubicBezTo>
                        <a:cubicBezTo>
                          <a:pt x="9" y="14"/>
                          <a:pt x="9" y="13"/>
                          <a:pt x="9" y="12"/>
                        </a:cubicBezTo>
                        <a:cubicBezTo>
                          <a:pt x="10" y="10"/>
                          <a:pt x="11" y="8"/>
                          <a:pt x="10" y="7"/>
                        </a:cubicBezTo>
                        <a:cubicBezTo>
                          <a:pt x="10" y="6"/>
                          <a:pt x="9" y="5"/>
                          <a:pt x="8" y="5"/>
                        </a:cubicBezTo>
                        <a:cubicBezTo>
                          <a:pt x="5" y="3"/>
                          <a:pt x="3" y="2"/>
                          <a:pt x="0" y="0"/>
                        </a:cubicBezTo>
                      </a:path>
                    </a:pathLst>
                  </a:custGeom>
                  <a:noFill/>
                  <a:ln w="15875" cap="rnd">
                    <a:solidFill>
                      <a:srgbClr val="EFE433"/>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5" name="Freeform 79">
                    <a:extLst>
                      <a:ext uri="{FF2B5EF4-FFF2-40B4-BE49-F238E27FC236}">
                        <a16:creationId xmlns:a16="http://schemas.microsoft.com/office/drawing/2014/main" id="{A484DECB-0544-44EA-8642-9448F5E26D17}"/>
                      </a:ext>
                    </a:extLst>
                  </p:cNvPr>
                  <p:cNvSpPr>
                    <a:spLocks/>
                  </p:cNvSpPr>
                  <p:nvPr/>
                </p:nvSpPr>
                <p:spPr bwMode="auto">
                  <a:xfrm>
                    <a:off x="3345478" y="3193624"/>
                    <a:ext cx="2428241" cy="367449"/>
                  </a:xfrm>
                  <a:custGeom>
                    <a:avLst/>
                    <a:gdLst>
                      <a:gd name="T0" fmla="*/ 567 w 567"/>
                      <a:gd name="T1" fmla="*/ 23 h 89"/>
                      <a:gd name="T2" fmla="*/ 560 w 567"/>
                      <a:gd name="T3" fmla="*/ 10 h 89"/>
                      <a:gd name="T4" fmla="*/ 508 w 567"/>
                      <a:gd name="T5" fmla="*/ 3 h 89"/>
                      <a:gd name="T6" fmla="*/ 482 w 567"/>
                      <a:gd name="T7" fmla="*/ 5 h 89"/>
                      <a:gd name="T8" fmla="*/ 371 w 567"/>
                      <a:gd name="T9" fmla="*/ 9 h 89"/>
                      <a:gd name="T10" fmla="*/ 324 w 567"/>
                      <a:gd name="T11" fmla="*/ 21 h 89"/>
                      <a:gd name="T12" fmla="*/ 272 w 567"/>
                      <a:gd name="T13" fmla="*/ 41 h 89"/>
                      <a:gd name="T14" fmla="*/ 233 w 567"/>
                      <a:gd name="T15" fmla="*/ 54 h 89"/>
                      <a:gd name="T16" fmla="*/ 188 w 567"/>
                      <a:gd name="T17" fmla="*/ 66 h 89"/>
                      <a:gd name="T18" fmla="*/ 160 w 567"/>
                      <a:gd name="T19" fmla="*/ 69 h 89"/>
                      <a:gd name="T20" fmla="*/ 118 w 567"/>
                      <a:gd name="T21" fmla="*/ 77 h 89"/>
                      <a:gd name="T22" fmla="*/ 73 w 567"/>
                      <a:gd name="T23" fmla="*/ 77 h 89"/>
                      <a:gd name="T24" fmla="*/ 56 w 567"/>
                      <a:gd name="T25" fmla="*/ 84 h 89"/>
                      <a:gd name="T26" fmla="*/ 0 w 567"/>
                      <a:gd name="T27" fmla="*/ 85 h 89"/>
                      <a:gd name="connsiteX0" fmla="*/ 9877 w 9877"/>
                      <a:gd name="connsiteY0" fmla="*/ 787 h 9330"/>
                      <a:gd name="connsiteX1" fmla="*/ 8959 w 9877"/>
                      <a:gd name="connsiteY1" fmla="*/ 0 h 9330"/>
                      <a:gd name="connsiteX2" fmla="*/ 8501 w 9877"/>
                      <a:gd name="connsiteY2" fmla="*/ 225 h 9330"/>
                      <a:gd name="connsiteX3" fmla="*/ 6543 w 9877"/>
                      <a:gd name="connsiteY3" fmla="*/ 674 h 9330"/>
                      <a:gd name="connsiteX4" fmla="*/ 5714 w 9877"/>
                      <a:gd name="connsiteY4" fmla="*/ 2023 h 9330"/>
                      <a:gd name="connsiteX5" fmla="*/ 4797 w 9877"/>
                      <a:gd name="connsiteY5" fmla="*/ 4270 h 9330"/>
                      <a:gd name="connsiteX6" fmla="*/ 4109 w 9877"/>
                      <a:gd name="connsiteY6" fmla="*/ 5730 h 9330"/>
                      <a:gd name="connsiteX7" fmla="*/ 3316 w 9877"/>
                      <a:gd name="connsiteY7" fmla="*/ 7079 h 9330"/>
                      <a:gd name="connsiteX8" fmla="*/ 2822 w 9877"/>
                      <a:gd name="connsiteY8" fmla="*/ 7416 h 9330"/>
                      <a:gd name="connsiteX9" fmla="*/ 2081 w 9877"/>
                      <a:gd name="connsiteY9" fmla="*/ 8315 h 9330"/>
                      <a:gd name="connsiteX10" fmla="*/ 1287 w 9877"/>
                      <a:gd name="connsiteY10" fmla="*/ 8315 h 9330"/>
                      <a:gd name="connsiteX11" fmla="*/ 988 w 9877"/>
                      <a:gd name="connsiteY11" fmla="*/ 9101 h 9330"/>
                      <a:gd name="connsiteX12" fmla="*/ 0 w 9877"/>
                      <a:gd name="connsiteY12" fmla="*/ 9214 h 9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77" h="9330">
                        <a:moveTo>
                          <a:pt x="9877" y="787"/>
                        </a:moveTo>
                        <a:cubicBezTo>
                          <a:pt x="9577" y="674"/>
                          <a:pt x="9277" y="112"/>
                          <a:pt x="8959" y="0"/>
                        </a:cubicBezTo>
                        <a:cubicBezTo>
                          <a:pt x="8801" y="0"/>
                          <a:pt x="8642" y="112"/>
                          <a:pt x="8501" y="225"/>
                        </a:cubicBezTo>
                        <a:cubicBezTo>
                          <a:pt x="7848" y="450"/>
                          <a:pt x="7178" y="-337"/>
                          <a:pt x="6543" y="674"/>
                        </a:cubicBezTo>
                        <a:cubicBezTo>
                          <a:pt x="6261" y="1124"/>
                          <a:pt x="5996" y="1910"/>
                          <a:pt x="5714" y="2023"/>
                        </a:cubicBezTo>
                        <a:cubicBezTo>
                          <a:pt x="5397" y="2023"/>
                          <a:pt x="5097" y="3596"/>
                          <a:pt x="4797" y="4270"/>
                        </a:cubicBezTo>
                        <a:cubicBezTo>
                          <a:pt x="4568" y="4719"/>
                          <a:pt x="4339" y="5281"/>
                          <a:pt x="4109" y="5730"/>
                        </a:cubicBezTo>
                        <a:cubicBezTo>
                          <a:pt x="3862" y="6292"/>
                          <a:pt x="3580" y="6854"/>
                          <a:pt x="3316" y="7079"/>
                        </a:cubicBezTo>
                        <a:cubicBezTo>
                          <a:pt x="3157" y="7191"/>
                          <a:pt x="2981" y="7191"/>
                          <a:pt x="2822" y="7416"/>
                        </a:cubicBezTo>
                        <a:cubicBezTo>
                          <a:pt x="2575" y="7641"/>
                          <a:pt x="2328" y="8202"/>
                          <a:pt x="2081" y="8315"/>
                        </a:cubicBezTo>
                        <a:cubicBezTo>
                          <a:pt x="1817" y="8427"/>
                          <a:pt x="1534" y="7865"/>
                          <a:pt x="1287" y="8315"/>
                        </a:cubicBezTo>
                        <a:cubicBezTo>
                          <a:pt x="1182" y="8539"/>
                          <a:pt x="1093" y="8876"/>
                          <a:pt x="988" y="9101"/>
                        </a:cubicBezTo>
                        <a:cubicBezTo>
                          <a:pt x="670" y="9663"/>
                          <a:pt x="335" y="8989"/>
                          <a:pt x="0" y="9214"/>
                        </a:cubicBezTo>
                      </a:path>
                    </a:pathLst>
                  </a:custGeom>
                  <a:noFill/>
                  <a:ln w="19050" cap="flat" cmpd="sng" algn="ctr">
                    <a:solidFill>
                      <a:schemeClr val="accent1"/>
                    </a:solidFill>
                    <a:prstDash val="sysDash"/>
                  </a:ln>
                  <a:effectLst/>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6" name="Freeform 80">
                    <a:extLst>
                      <a:ext uri="{FF2B5EF4-FFF2-40B4-BE49-F238E27FC236}">
                        <a16:creationId xmlns:a16="http://schemas.microsoft.com/office/drawing/2014/main" id="{D4FA170B-09FB-4AC6-BBD7-534D19046096}"/>
                      </a:ext>
                    </a:extLst>
                  </p:cNvPr>
                  <p:cNvSpPr>
                    <a:spLocks/>
                  </p:cNvSpPr>
                  <p:nvPr/>
                </p:nvSpPr>
                <p:spPr bwMode="auto">
                  <a:xfrm>
                    <a:off x="3514776" y="3135343"/>
                    <a:ext cx="393799" cy="301941"/>
                  </a:xfrm>
                  <a:custGeom>
                    <a:avLst/>
                    <a:gdLst>
                      <a:gd name="T0" fmla="*/ 62 w 91"/>
                      <a:gd name="T1" fmla="*/ 1 h 68"/>
                      <a:gd name="T2" fmla="*/ 63 w 91"/>
                      <a:gd name="T3" fmla="*/ 0 h 68"/>
                      <a:gd name="T4" fmla="*/ 69 w 91"/>
                      <a:gd name="T5" fmla="*/ 2 h 68"/>
                      <a:gd name="T6" fmla="*/ 74 w 91"/>
                      <a:gd name="T7" fmla="*/ 3 h 68"/>
                      <a:gd name="T8" fmla="*/ 79 w 91"/>
                      <a:gd name="T9" fmla="*/ 8 h 68"/>
                      <a:gd name="T10" fmla="*/ 80 w 91"/>
                      <a:gd name="T11" fmla="*/ 10 h 68"/>
                      <a:gd name="T12" fmla="*/ 79 w 91"/>
                      <a:gd name="T13" fmla="*/ 13 h 68"/>
                      <a:gd name="T14" fmla="*/ 76 w 91"/>
                      <a:gd name="T15" fmla="*/ 33 h 68"/>
                      <a:gd name="T16" fmla="*/ 86 w 91"/>
                      <a:gd name="T17" fmla="*/ 44 h 68"/>
                      <a:gd name="T18" fmla="*/ 91 w 91"/>
                      <a:gd name="T19" fmla="*/ 47 h 68"/>
                      <a:gd name="T20" fmla="*/ 87 w 91"/>
                      <a:gd name="T21" fmla="*/ 50 h 68"/>
                      <a:gd name="T22" fmla="*/ 74 w 91"/>
                      <a:gd name="T23" fmla="*/ 54 h 68"/>
                      <a:gd name="T24" fmla="*/ 63 w 91"/>
                      <a:gd name="T25" fmla="*/ 58 h 68"/>
                      <a:gd name="T26" fmla="*/ 52 w 91"/>
                      <a:gd name="T27" fmla="*/ 64 h 68"/>
                      <a:gd name="T28" fmla="*/ 31 w 91"/>
                      <a:gd name="T29" fmla="*/ 68 h 68"/>
                      <a:gd name="T30" fmla="*/ 18 w 91"/>
                      <a:gd name="T31" fmla="*/ 62 h 68"/>
                      <a:gd name="T32" fmla="*/ 0 w 91"/>
                      <a:gd name="T33" fmla="*/ 5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68">
                        <a:moveTo>
                          <a:pt x="62" y="1"/>
                        </a:moveTo>
                        <a:cubicBezTo>
                          <a:pt x="62" y="1"/>
                          <a:pt x="63" y="0"/>
                          <a:pt x="63" y="0"/>
                        </a:cubicBezTo>
                        <a:cubicBezTo>
                          <a:pt x="65" y="1"/>
                          <a:pt x="67" y="1"/>
                          <a:pt x="69" y="2"/>
                        </a:cubicBezTo>
                        <a:cubicBezTo>
                          <a:pt x="71" y="2"/>
                          <a:pt x="73" y="2"/>
                          <a:pt x="74" y="3"/>
                        </a:cubicBezTo>
                        <a:cubicBezTo>
                          <a:pt x="76" y="4"/>
                          <a:pt x="78" y="6"/>
                          <a:pt x="79" y="8"/>
                        </a:cubicBezTo>
                        <a:cubicBezTo>
                          <a:pt x="79" y="9"/>
                          <a:pt x="79" y="9"/>
                          <a:pt x="80" y="10"/>
                        </a:cubicBezTo>
                        <a:cubicBezTo>
                          <a:pt x="80" y="11"/>
                          <a:pt x="79" y="12"/>
                          <a:pt x="79" y="13"/>
                        </a:cubicBezTo>
                        <a:cubicBezTo>
                          <a:pt x="75" y="19"/>
                          <a:pt x="74" y="26"/>
                          <a:pt x="76" y="33"/>
                        </a:cubicBezTo>
                        <a:cubicBezTo>
                          <a:pt x="77" y="38"/>
                          <a:pt x="81" y="43"/>
                          <a:pt x="86" y="44"/>
                        </a:cubicBezTo>
                        <a:cubicBezTo>
                          <a:pt x="88" y="44"/>
                          <a:pt x="91" y="45"/>
                          <a:pt x="91" y="47"/>
                        </a:cubicBezTo>
                        <a:cubicBezTo>
                          <a:pt x="91" y="48"/>
                          <a:pt x="89" y="49"/>
                          <a:pt x="87" y="50"/>
                        </a:cubicBezTo>
                        <a:cubicBezTo>
                          <a:pt x="83" y="51"/>
                          <a:pt x="78" y="53"/>
                          <a:pt x="74" y="54"/>
                        </a:cubicBezTo>
                        <a:cubicBezTo>
                          <a:pt x="70" y="55"/>
                          <a:pt x="67" y="57"/>
                          <a:pt x="63" y="58"/>
                        </a:cubicBezTo>
                        <a:cubicBezTo>
                          <a:pt x="59" y="60"/>
                          <a:pt x="56" y="62"/>
                          <a:pt x="52" y="64"/>
                        </a:cubicBezTo>
                        <a:cubicBezTo>
                          <a:pt x="45" y="67"/>
                          <a:pt x="38" y="68"/>
                          <a:pt x="31" y="68"/>
                        </a:cubicBezTo>
                        <a:cubicBezTo>
                          <a:pt x="24" y="68"/>
                          <a:pt x="24" y="66"/>
                          <a:pt x="18" y="62"/>
                        </a:cubicBezTo>
                        <a:cubicBezTo>
                          <a:pt x="14" y="59"/>
                          <a:pt x="3" y="56"/>
                          <a:pt x="0" y="53"/>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7" name="Freeform 81">
                    <a:extLst>
                      <a:ext uri="{FF2B5EF4-FFF2-40B4-BE49-F238E27FC236}">
                        <a16:creationId xmlns:a16="http://schemas.microsoft.com/office/drawing/2014/main" id="{ECB20CD7-ECBB-4FC6-89CE-C19FA8C1C6DF}"/>
                      </a:ext>
                    </a:extLst>
                  </p:cNvPr>
                  <p:cNvSpPr>
                    <a:spLocks/>
                  </p:cNvSpPr>
                  <p:nvPr/>
                </p:nvSpPr>
                <p:spPr bwMode="auto">
                  <a:xfrm>
                    <a:off x="3266352" y="3140970"/>
                    <a:ext cx="539173" cy="305691"/>
                  </a:xfrm>
                  <a:custGeom>
                    <a:avLst/>
                    <a:gdLst>
                      <a:gd name="T0" fmla="*/ 1 w 124"/>
                      <a:gd name="T1" fmla="*/ 49 h 69"/>
                      <a:gd name="T2" fmla="*/ 5 w 124"/>
                      <a:gd name="T3" fmla="*/ 55 h 69"/>
                      <a:gd name="T4" fmla="*/ 13 w 124"/>
                      <a:gd name="T5" fmla="*/ 56 h 69"/>
                      <a:gd name="T6" fmla="*/ 29 w 124"/>
                      <a:gd name="T7" fmla="*/ 69 h 69"/>
                      <a:gd name="T8" fmla="*/ 44 w 124"/>
                      <a:gd name="T9" fmla="*/ 64 h 69"/>
                      <a:gd name="T10" fmla="*/ 54 w 124"/>
                      <a:gd name="T11" fmla="*/ 60 h 69"/>
                      <a:gd name="T12" fmla="*/ 58 w 124"/>
                      <a:gd name="T13" fmla="*/ 49 h 69"/>
                      <a:gd name="T14" fmla="*/ 78 w 124"/>
                      <a:gd name="T15" fmla="*/ 42 h 69"/>
                      <a:gd name="T16" fmla="*/ 81 w 124"/>
                      <a:gd name="T17" fmla="*/ 35 h 69"/>
                      <a:gd name="T18" fmla="*/ 90 w 124"/>
                      <a:gd name="T19" fmla="*/ 26 h 69"/>
                      <a:gd name="T20" fmla="*/ 105 w 124"/>
                      <a:gd name="T21" fmla="*/ 16 h 69"/>
                      <a:gd name="T22" fmla="*/ 121 w 124"/>
                      <a:gd name="T23" fmla="*/ 4 h 69"/>
                      <a:gd name="T24" fmla="*/ 124 w 124"/>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69">
                        <a:moveTo>
                          <a:pt x="1" y="49"/>
                        </a:moveTo>
                        <a:cubicBezTo>
                          <a:pt x="0" y="52"/>
                          <a:pt x="2" y="54"/>
                          <a:pt x="5" y="55"/>
                        </a:cubicBezTo>
                        <a:cubicBezTo>
                          <a:pt x="7" y="56"/>
                          <a:pt x="10" y="56"/>
                          <a:pt x="13" y="56"/>
                        </a:cubicBezTo>
                        <a:cubicBezTo>
                          <a:pt x="20" y="57"/>
                          <a:pt x="27" y="62"/>
                          <a:pt x="29" y="69"/>
                        </a:cubicBezTo>
                        <a:cubicBezTo>
                          <a:pt x="34" y="67"/>
                          <a:pt x="39" y="65"/>
                          <a:pt x="44" y="64"/>
                        </a:cubicBezTo>
                        <a:cubicBezTo>
                          <a:pt x="48" y="63"/>
                          <a:pt x="52" y="63"/>
                          <a:pt x="54" y="60"/>
                        </a:cubicBezTo>
                        <a:cubicBezTo>
                          <a:pt x="56" y="57"/>
                          <a:pt x="56" y="52"/>
                          <a:pt x="58" y="49"/>
                        </a:cubicBezTo>
                        <a:cubicBezTo>
                          <a:pt x="63" y="44"/>
                          <a:pt x="74" y="48"/>
                          <a:pt x="78" y="42"/>
                        </a:cubicBezTo>
                        <a:cubicBezTo>
                          <a:pt x="79" y="40"/>
                          <a:pt x="80" y="37"/>
                          <a:pt x="81" y="35"/>
                        </a:cubicBezTo>
                        <a:cubicBezTo>
                          <a:pt x="83" y="31"/>
                          <a:pt x="86" y="29"/>
                          <a:pt x="90" y="26"/>
                        </a:cubicBezTo>
                        <a:cubicBezTo>
                          <a:pt x="95" y="23"/>
                          <a:pt x="100" y="19"/>
                          <a:pt x="105" y="16"/>
                        </a:cubicBezTo>
                        <a:cubicBezTo>
                          <a:pt x="111" y="13"/>
                          <a:pt x="117" y="10"/>
                          <a:pt x="121" y="4"/>
                        </a:cubicBezTo>
                        <a:cubicBezTo>
                          <a:pt x="122" y="3"/>
                          <a:pt x="122" y="1"/>
                          <a:pt x="124" y="0"/>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sp>
                <p:nvSpPr>
                  <p:cNvPr id="138" name="Freeform 82">
                    <a:extLst>
                      <a:ext uri="{FF2B5EF4-FFF2-40B4-BE49-F238E27FC236}">
                        <a16:creationId xmlns:a16="http://schemas.microsoft.com/office/drawing/2014/main" id="{6A001B86-3FDF-471E-BC31-457617F2A4C0}"/>
                      </a:ext>
                    </a:extLst>
                  </p:cNvPr>
                  <p:cNvSpPr>
                    <a:spLocks/>
                  </p:cNvSpPr>
                  <p:nvPr/>
                </p:nvSpPr>
                <p:spPr bwMode="auto">
                  <a:xfrm>
                    <a:off x="3271872" y="3073455"/>
                    <a:ext cx="524451" cy="279436"/>
                  </a:xfrm>
                  <a:custGeom>
                    <a:avLst/>
                    <a:gdLst>
                      <a:gd name="T0" fmla="*/ 0 w 121"/>
                      <a:gd name="T1" fmla="*/ 63 h 63"/>
                      <a:gd name="T2" fmla="*/ 13 w 121"/>
                      <a:gd name="T3" fmla="*/ 55 h 63"/>
                      <a:gd name="T4" fmla="*/ 16 w 121"/>
                      <a:gd name="T5" fmla="*/ 53 h 63"/>
                      <a:gd name="T6" fmla="*/ 15 w 121"/>
                      <a:gd name="T7" fmla="*/ 50 h 63"/>
                      <a:gd name="T8" fmla="*/ 15 w 121"/>
                      <a:gd name="T9" fmla="*/ 44 h 63"/>
                      <a:gd name="T10" fmla="*/ 15 w 121"/>
                      <a:gd name="T11" fmla="*/ 42 h 63"/>
                      <a:gd name="T12" fmla="*/ 17 w 121"/>
                      <a:gd name="T13" fmla="*/ 40 h 63"/>
                      <a:gd name="T14" fmla="*/ 27 w 121"/>
                      <a:gd name="T15" fmla="*/ 37 h 63"/>
                      <a:gd name="T16" fmla="*/ 30 w 121"/>
                      <a:gd name="T17" fmla="*/ 36 h 63"/>
                      <a:gd name="T18" fmla="*/ 31 w 121"/>
                      <a:gd name="T19" fmla="*/ 34 h 63"/>
                      <a:gd name="T20" fmla="*/ 42 w 121"/>
                      <a:gd name="T21" fmla="*/ 29 h 63"/>
                      <a:gd name="T22" fmla="*/ 46 w 121"/>
                      <a:gd name="T23" fmla="*/ 25 h 63"/>
                      <a:gd name="T24" fmla="*/ 57 w 121"/>
                      <a:gd name="T25" fmla="*/ 24 h 63"/>
                      <a:gd name="T26" fmla="*/ 67 w 121"/>
                      <a:gd name="T27" fmla="*/ 19 h 63"/>
                      <a:gd name="T28" fmla="*/ 77 w 121"/>
                      <a:gd name="T29" fmla="*/ 12 h 63"/>
                      <a:gd name="T30" fmla="*/ 91 w 121"/>
                      <a:gd name="T31" fmla="*/ 0 h 63"/>
                      <a:gd name="T32" fmla="*/ 102 w 121"/>
                      <a:gd name="T33" fmla="*/ 5 h 63"/>
                      <a:gd name="T34" fmla="*/ 121 w 121"/>
                      <a:gd name="T35"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 h="63">
                        <a:moveTo>
                          <a:pt x="0" y="63"/>
                        </a:moveTo>
                        <a:cubicBezTo>
                          <a:pt x="3" y="62"/>
                          <a:pt x="10" y="57"/>
                          <a:pt x="13" y="55"/>
                        </a:cubicBezTo>
                        <a:cubicBezTo>
                          <a:pt x="14" y="55"/>
                          <a:pt x="15" y="54"/>
                          <a:pt x="16" y="53"/>
                        </a:cubicBezTo>
                        <a:cubicBezTo>
                          <a:pt x="16" y="52"/>
                          <a:pt x="16" y="51"/>
                          <a:pt x="15" y="50"/>
                        </a:cubicBezTo>
                        <a:cubicBezTo>
                          <a:pt x="15" y="48"/>
                          <a:pt x="15" y="46"/>
                          <a:pt x="15" y="44"/>
                        </a:cubicBezTo>
                        <a:cubicBezTo>
                          <a:pt x="15" y="43"/>
                          <a:pt x="15" y="43"/>
                          <a:pt x="15" y="42"/>
                        </a:cubicBezTo>
                        <a:cubicBezTo>
                          <a:pt x="16" y="41"/>
                          <a:pt x="16" y="41"/>
                          <a:pt x="17" y="40"/>
                        </a:cubicBezTo>
                        <a:cubicBezTo>
                          <a:pt x="20" y="39"/>
                          <a:pt x="23" y="37"/>
                          <a:pt x="27" y="37"/>
                        </a:cubicBezTo>
                        <a:cubicBezTo>
                          <a:pt x="28" y="37"/>
                          <a:pt x="29" y="36"/>
                          <a:pt x="30" y="36"/>
                        </a:cubicBezTo>
                        <a:cubicBezTo>
                          <a:pt x="30" y="35"/>
                          <a:pt x="31" y="34"/>
                          <a:pt x="31" y="34"/>
                        </a:cubicBezTo>
                        <a:cubicBezTo>
                          <a:pt x="34" y="30"/>
                          <a:pt x="39" y="32"/>
                          <a:pt x="42" y="29"/>
                        </a:cubicBezTo>
                        <a:cubicBezTo>
                          <a:pt x="44" y="28"/>
                          <a:pt x="45" y="26"/>
                          <a:pt x="46" y="25"/>
                        </a:cubicBezTo>
                        <a:cubicBezTo>
                          <a:pt x="49" y="23"/>
                          <a:pt x="53" y="24"/>
                          <a:pt x="57" y="24"/>
                        </a:cubicBezTo>
                        <a:cubicBezTo>
                          <a:pt x="61" y="23"/>
                          <a:pt x="64" y="21"/>
                          <a:pt x="67" y="19"/>
                        </a:cubicBezTo>
                        <a:cubicBezTo>
                          <a:pt x="71" y="17"/>
                          <a:pt x="74" y="15"/>
                          <a:pt x="77" y="12"/>
                        </a:cubicBezTo>
                        <a:cubicBezTo>
                          <a:pt x="81" y="8"/>
                          <a:pt x="85" y="1"/>
                          <a:pt x="91" y="0"/>
                        </a:cubicBezTo>
                        <a:cubicBezTo>
                          <a:pt x="95" y="0"/>
                          <a:pt x="99" y="3"/>
                          <a:pt x="102" y="5"/>
                        </a:cubicBezTo>
                        <a:cubicBezTo>
                          <a:pt x="107" y="8"/>
                          <a:pt x="115" y="14"/>
                          <a:pt x="121" y="15"/>
                        </a:cubicBezTo>
                      </a:path>
                    </a:pathLst>
                  </a:custGeom>
                  <a:noFill/>
                  <a:ln w="15875" cap="flat">
                    <a:solidFill>
                      <a:srgbClr val="338E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97">
                      <a:defRPr/>
                    </a:pPr>
                    <a:endParaRPr lang="en-US">
                      <a:solidFill>
                        <a:srgbClr val="2F2F2F"/>
                      </a:solidFill>
                      <a:latin typeface="Segoe UI"/>
                    </a:endParaRPr>
                  </a:p>
                </p:txBody>
              </p:sp>
              <p:grpSp>
                <p:nvGrpSpPr>
                  <p:cNvPr id="139" name="Group 138">
                    <a:extLst>
                      <a:ext uri="{FF2B5EF4-FFF2-40B4-BE49-F238E27FC236}">
                        <a16:creationId xmlns:a16="http://schemas.microsoft.com/office/drawing/2014/main" id="{E6525B3E-E792-4D23-BF83-D18733B434FA}"/>
                      </a:ext>
                    </a:extLst>
                  </p:cNvPr>
                  <p:cNvGrpSpPr/>
                  <p:nvPr/>
                </p:nvGrpSpPr>
                <p:grpSpPr>
                  <a:xfrm>
                    <a:off x="5973079" y="2748470"/>
                    <a:ext cx="128016" cy="128016"/>
                    <a:chOff x="1520304" y="1939550"/>
                    <a:chExt cx="726812" cy="726812"/>
                  </a:xfrm>
                </p:grpSpPr>
                <p:sp>
                  <p:nvSpPr>
                    <p:cNvPr id="738" name="Oval 737">
                      <a:extLst>
                        <a:ext uri="{FF2B5EF4-FFF2-40B4-BE49-F238E27FC236}">
                          <a16:creationId xmlns:a16="http://schemas.microsoft.com/office/drawing/2014/main" id="{5DED5503-F321-4F7A-830F-1AF0702E17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39" name="Group 738">
                      <a:extLst>
                        <a:ext uri="{FF2B5EF4-FFF2-40B4-BE49-F238E27FC236}">
                          <a16:creationId xmlns:a16="http://schemas.microsoft.com/office/drawing/2014/main" id="{ED7F3B8E-5A6B-4911-A8C1-336ADAF19E1A}"/>
                        </a:ext>
                      </a:extLst>
                    </p:cNvPr>
                    <p:cNvGrpSpPr/>
                    <p:nvPr/>
                  </p:nvGrpSpPr>
                  <p:grpSpPr>
                    <a:xfrm>
                      <a:off x="1627350" y="2071688"/>
                      <a:ext cx="512722" cy="462536"/>
                      <a:chOff x="1302898" y="1640683"/>
                      <a:chExt cx="1201027" cy="1083468"/>
                    </a:xfrm>
                  </p:grpSpPr>
                  <p:sp>
                    <p:nvSpPr>
                      <p:cNvPr id="740" name="Freeform 34">
                        <a:extLst>
                          <a:ext uri="{FF2B5EF4-FFF2-40B4-BE49-F238E27FC236}">
                            <a16:creationId xmlns:a16="http://schemas.microsoft.com/office/drawing/2014/main" id="{5ABC5DD3-000C-4066-A8C0-8FD91A8A307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1" name="Freeform 37">
                        <a:extLst>
                          <a:ext uri="{FF2B5EF4-FFF2-40B4-BE49-F238E27FC236}">
                            <a16:creationId xmlns:a16="http://schemas.microsoft.com/office/drawing/2014/main" id="{FA1B8617-4BFC-4742-B043-07C9BDA6765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2" name="Freeform 39">
                        <a:extLst>
                          <a:ext uri="{FF2B5EF4-FFF2-40B4-BE49-F238E27FC236}">
                            <a16:creationId xmlns:a16="http://schemas.microsoft.com/office/drawing/2014/main" id="{00D0349C-BA87-4093-88E1-2BD578A0AA8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3" name="Freeform 40">
                        <a:extLst>
                          <a:ext uri="{FF2B5EF4-FFF2-40B4-BE49-F238E27FC236}">
                            <a16:creationId xmlns:a16="http://schemas.microsoft.com/office/drawing/2014/main" id="{E56A642E-C05E-4FF0-AB75-09DF8AE6C5B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44" name="Freeform 5">
                        <a:extLst>
                          <a:ext uri="{FF2B5EF4-FFF2-40B4-BE49-F238E27FC236}">
                            <a16:creationId xmlns:a16="http://schemas.microsoft.com/office/drawing/2014/main" id="{4A349026-B7E4-48B2-806A-B1221D9C1EE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0" name="Group 139">
                    <a:extLst>
                      <a:ext uri="{FF2B5EF4-FFF2-40B4-BE49-F238E27FC236}">
                        <a16:creationId xmlns:a16="http://schemas.microsoft.com/office/drawing/2014/main" id="{4C355997-B7FD-446D-B20C-88DD17B8A4E9}"/>
                      </a:ext>
                    </a:extLst>
                  </p:cNvPr>
                  <p:cNvGrpSpPr/>
                  <p:nvPr/>
                </p:nvGrpSpPr>
                <p:grpSpPr>
                  <a:xfrm>
                    <a:off x="9868710" y="3418123"/>
                    <a:ext cx="128016" cy="128016"/>
                    <a:chOff x="1520304" y="1939550"/>
                    <a:chExt cx="726812" cy="726812"/>
                  </a:xfrm>
                </p:grpSpPr>
                <p:sp>
                  <p:nvSpPr>
                    <p:cNvPr id="731" name="Oval 730">
                      <a:extLst>
                        <a:ext uri="{FF2B5EF4-FFF2-40B4-BE49-F238E27FC236}">
                          <a16:creationId xmlns:a16="http://schemas.microsoft.com/office/drawing/2014/main" id="{A2B774C5-DF67-44D7-AF16-21BBF5CC2C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32" name="Group 731">
                      <a:extLst>
                        <a:ext uri="{FF2B5EF4-FFF2-40B4-BE49-F238E27FC236}">
                          <a16:creationId xmlns:a16="http://schemas.microsoft.com/office/drawing/2014/main" id="{FAC8A1C4-61B3-4ABB-B931-FC6EB3D4E9EB}"/>
                        </a:ext>
                      </a:extLst>
                    </p:cNvPr>
                    <p:cNvGrpSpPr/>
                    <p:nvPr/>
                  </p:nvGrpSpPr>
                  <p:grpSpPr>
                    <a:xfrm>
                      <a:off x="1627350" y="2071688"/>
                      <a:ext cx="512722" cy="462536"/>
                      <a:chOff x="1302898" y="1640683"/>
                      <a:chExt cx="1201027" cy="1083468"/>
                    </a:xfrm>
                  </p:grpSpPr>
                  <p:sp>
                    <p:nvSpPr>
                      <p:cNvPr id="733" name="Freeform 34">
                        <a:extLst>
                          <a:ext uri="{FF2B5EF4-FFF2-40B4-BE49-F238E27FC236}">
                            <a16:creationId xmlns:a16="http://schemas.microsoft.com/office/drawing/2014/main" id="{6D24479E-2A8B-4497-B004-0FDBEA6380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4" name="Freeform 37">
                        <a:extLst>
                          <a:ext uri="{FF2B5EF4-FFF2-40B4-BE49-F238E27FC236}">
                            <a16:creationId xmlns:a16="http://schemas.microsoft.com/office/drawing/2014/main" id="{EB1B0B73-3FA2-4F4A-9158-C52F7E7589C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5" name="Freeform 39">
                        <a:extLst>
                          <a:ext uri="{FF2B5EF4-FFF2-40B4-BE49-F238E27FC236}">
                            <a16:creationId xmlns:a16="http://schemas.microsoft.com/office/drawing/2014/main" id="{F39288E3-6F52-4BC3-94F0-5D400E1433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6" name="Freeform 40">
                        <a:extLst>
                          <a:ext uri="{FF2B5EF4-FFF2-40B4-BE49-F238E27FC236}">
                            <a16:creationId xmlns:a16="http://schemas.microsoft.com/office/drawing/2014/main" id="{88F6212B-688C-4D03-9522-A4A2EE553AE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7" name="Freeform 5">
                        <a:extLst>
                          <a:ext uri="{FF2B5EF4-FFF2-40B4-BE49-F238E27FC236}">
                            <a16:creationId xmlns:a16="http://schemas.microsoft.com/office/drawing/2014/main" id="{FFF558E3-B7B0-420F-A1F6-FFC0EF231C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1" name="Group 140">
                    <a:extLst>
                      <a:ext uri="{FF2B5EF4-FFF2-40B4-BE49-F238E27FC236}">
                        <a16:creationId xmlns:a16="http://schemas.microsoft.com/office/drawing/2014/main" id="{2F9681BB-0424-48A4-BEC2-47EDDCBE424F}"/>
                      </a:ext>
                    </a:extLst>
                  </p:cNvPr>
                  <p:cNvGrpSpPr/>
                  <p:nvPr/>
                </p:nvGrpSpPr>
                <p:grpSpPr>
                  <a:xfrm>
                    <a:off x="9771289" y="3315135"/>
                    <a:ext cx="128016" cy="128016"/>
                    <a:chOff x="1520304" y="1939550"/>
                    <a:chExt cx="726812" cy="726812"/>
                  </a:xfrm>
                </p:grpSpPr>
                <p:sp>
                  <p:nvSpPr>
                    <p:cNvPr id="724" name="Oval 723">
                      <a:extLst>
                        <a:ext uri="{FF2B5EF4-FFF2-40B4-BE49-F238E27FC236}">
                          <a16:creationId xmlns:a16="http://schemas.microsoft.com/office/drawing/2014/main" id="{135D0DFA-570D-4FF8-A089-DFCFA91BAE6E}"/>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25" name="Group 724">
                      <a:extLst>
                        <a:ext uri="{FF2B5EF4-FFF2-40B4-BE49-F238E27FC236}">
                          <a16:creationId xmlns:a16="http://schemas.microsoft.com/office/drawing/2014/main" id="{668E3003-BE57-4D97-8DDE-2970876498FD}"/>
                        </a:ext>
                      </a:extLst>
                    </p:cNvPr>
                    <p:cNvGrpSpPr/>
                    <p:nvPr/>
                  </p:nvGrpSpPr>
                  <p:grpSpPr>
                    <a:xfrm>
                      <a:off x="1627350" y="2071688"/>
                      <a:ext cx="512722" cy="462536"/>
                      <a:chOff x="1302898" y="1640683"/>
                      <a:chExt cx="1201027" cy="1083468"/>
                    </a:xfrm>
                  </p:grpSpPr>
                  <p:sp>
                    <p:nvSpPr>
                      <p:cNvPr id="726" name="Freeform 34">
                        <a:extLst>
                          <a:ext uri="{FF2B5EF4-FFF2-40B4-BE49-F238E27FC236}">
                            <a16:creationId xmlns:a16="http://schemas.microsoft.com/office/drawing/2014/main" id="{13F1A196-EC97-4E08-B6E8-0F381DBD7C5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7" name="Freeform 37">
                        <a:extLst>
                          <a:ext uri="{FF2B5EF4-FFF2-40B4-BE49-F238E27FC236}">
                            <a16:creationId xmlns:a16="http://schemas.microsoft.com/office/drawing/2014/main" id="{67C56BD1-41DB-41DD-BAE0-355E68A0EC3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8" name="Freeform 39">
                        <a:extLst>
                          <a:ext uri="{FF2B5EF4-FFF2-40B4-BE49-F238E27FC236}">
                            <a16:creationId xmlns:a16="http://schemas.microsoft.com/office/drawing/2014/main" id="{EF27A1EC-B366-4C06-86B5-2988CA6C115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9" name="Freeform 40">
                        <a:extLst>
                          <a:ext uri="{FF2B5EF4-FFF2-40B4-BE49-F238E27FC236}">
                            <a16:creationId xmlns:a16="http://schemas.microsoft.com/office/drawing/2014/main" id="{ED5927F1-28E4-42C0-B830-D9C2DAF9D2F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30" name="Freeform 5">
                        <a:extLst>
                          <a:ext uri="{FF2B5EF4-FFF2-40B4-BE49-F238E27FC236}">
                            <a16:creationId xmlns:a16="http://schemas.microsoft.com/office/drawing/2014/main" id="{7231D731-2A50-45EE-8375-2219287D3A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2" name="Group 141">
                    <a:extLst>
                      <a:ext uri="{FF2B5EF4-FFF2-40B4-BE49-F238E27FC236}">
                        <a16:creationId xmlns:a16="http://schemas.microsoft.com/office/drawing/2014/main" id="{42571542-DA89-4B75-8421-03E12DD78ED2}"/>
                      </a:ext>
                    </a:extLst>
                  </p:cNvPr>
                  <p:cNvGrpSpPr/>
                  <p:nvPr/>
                </p:nvGrpSpPr>
                <p:grpSpPr>
                  <a:xfrm>
                    <a:off x="3269362" y="3279968"/>
                    <a:ext cx="128016" cy="128016"/>
                    <a:chOff x="1520304" y="1939550"/>
                    <a:chExt cx="726812" cy="726812"/>
                  </a:xfrm>
                </p:grpSpPr>
                <p:sp>
                  <p:nvSpPr>
                    <p:cNvPr id="717" name="Oval 716">
                      <a:extLst>
                        <a:ext uri="{FF2B5EF4-FFF2-40B4-BE49-F238E27FC236}">
                          <a16:creationId xmlns:a16="http://schemas.microsoft.com/office/drawing/2014/main" id="{C08FFB03-FFC6-4321-BBB4-85D0D2DD1761}"/>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18" name="Group 717">
                      <a:extLst>
                        <a:ext uri="{FF2B5EF4-FFF2-40B4-BE49-F238E27FC236}">
                          <a16:creationId xmlns:a16="http://schemas.microsoft.com/office/drawing/2014/main" id="{83DF39B1-0C06-4905-ADA6-F83D2DDEECF0}"/>
                        </a:ext>
                      </a:extLst>
                    </p:cNvPr>
                    <p:cNvGrpSpPr/>
                    <p:nvPr/>
                  </p:nvGrpSpPr>
                  <p:grpSpPr>
                    <a:xfrm>
                      <a:off x="1627350" y="2071688"/>
                      <a:ext cx="512722" cy="462536"/>
                      <a:chOff x="1302898" y="1640683"/>
                      <a:chExt cx="1201027" cy="1083468"/>
                    </a:xfrm>
                  </p:grpSpPr>
                  <p:sp>
                    <p:nvSpPr>
                      <p:cNvPr id="719" name="Freeform 34">
                        <a:extLst>
                          <a:ext uri="{FF2B5EF4-FFF2-40B4-BE49-F238E27FC236}">
                            <a16:creationId xmlns:a16="http://schemas.microsoft.com/office/drawing/2014/main" id="{4D7FAF3F-9EDE-454D-A02C-ADE93AD7CE8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0" name="Freeform 37">
                        <a:extLst>
                          <a:ext uri="{FF2B5EF4-FFF2-40B4-BE49-F238E27FC236}">
                            <a16:creationId xmlns:a16="http://schemas.microsoft.com/office/drawing/2014/main" id="{6CD509BE-3878-4C99-9916-D853AAB0EF0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1" name="Freeform 39">
                        <a:extLst>
                          <a:ext uri="{FF2B5EF4-FFF2-40B4-BE49-F238E27FC236}">
                            <a16:creationId xmlns:a16="http://schemas.microsoft.com/office/drawing/2014/main" id="{DFF75D34-E050-46BB-AFBE-1E6B86BB501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2" name="Freeform 40">
                        <a:extLst>
                          <a:ext uri="{FF2B5EF4-FFF2-40B4-BE49-F238E27FC236}">
                            <a16:creationId xmlns:a16="http://schemas.microsoft.com/office/drawing/2014/main" id="{EFEA6CF0-8937-424E-94A8-903F54548DF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23" name="Freeform 5">
                        <a:extLst>
                          <a:ext uri="{FF2B5EF4-FFF2-40B4-BE49-F238E27FC236}">
                            <a16:creationId xmlns:a16="http://schemas.microsoft.com/office/drawing/2014/main" id="{DBB50B8D-BE76-4ED9-B5B0-0229661694D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3" name="Group 142">
                    <a:extLst>
                      <a:ext uri="{FF2B5EF4-FFF2-40B4-BE49-F238E27FC236}">
                        <a16:creationId xmlns:a16="http://schemas.microsoft.com/office/drawing/2014/main" id="{8AEE6CDB-D3DF-4B8C-9577-926811D51DBF}"/>
                      </a:ext>
                    </a:extLst>
                  </p:cNvPr>
                  <p:cNvGrpSpPr/>
                  <p:nvPr/>
                </p:nvGrpSpPr>
                <p:grpSpPr>
                  <a:xfrm>
                    <a:off x="3333060" y="3373249"/>
                    <a:ext cx="128016" cy="128016"/>
                    <a:chOff x="6617763" y="1494678"/>
                    <a:chExt cx="188006" cy="188004"/>
                  </a:xfrm>
                </p:grpSpPr>
                <p:sp>
                  <p:nvSpPr>
                    <p:cNvPr id="715" name="Oval 714">
                      <a:extLst>
                        <a:ext uri="{FF2B5EF4-FFF2-40B4-BE49-F238E27FC236}">
                          <a16:creationId xmlns:a16="http://schemas.microsoft.com/office/drawing/2014/main" id="{F2B65F4F-4777-4AF8-8928-E5267BF91BD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716" name="Freeform 10">
                      <a:extLst>
                        <a:ext uri="{FF2B5EF4-FFF2-40B4-BE49-F238E27FC236}">
                          <a16:creationId xmlns:a16="http://schemas.microsoft.com/office/drawing/2014/main" id="{47E76F5C-BFAA-4C45-A91A-CEFCC94C8B4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659C838B-4DB8-4E9C-A20C-E4F171F18D13}"/>
                      </a:ext>
                    </a:extLst>
                  </p:cNvPr>
                  <p:cNvGrpSpPr/>
                  <p:nvPr/>
                </p:nvGrpSpPr>
                <p:grpSpPr>
                  <a:xfrm>
                    <a:off x="2766086" y="3560656"/>
                    <a:ext cx="128016" cy="128016"/>
                    <a:chOff x="1520304" y="1939550"/>
                    <a:chExt cx="726812" cy="726812"/>
                  </a:xfrm>
                </p:grpSpPr>
                <p:sp>
                  <p:nvSpPr>
                    <p:cNvPr id="708" name="Oval 707">
                      <a:extLst>
                        <a:ext uri="{FF2B5EF4-FFF2-40B4-BE49-F238E27FC236}">
                          <a16:creationId xmlns:a16="http://schemas.microsoft.com/office/drawing/2014/main" id="{0D776C4E-7B2C-4F0C-A66E-5EF10114B4B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09" name="Group 708">
                      <a:extLst>
                        <a:ext uri="{FF2B5EF4-FFF2-40B4-BE49-F238E27FC236}">
                          <a16:creationId xmlns:a16="http://schemas.microsoft.com/office/drawing/2014/main" id="{76780135-1FE8-4D98-9F61-933D4361ED76}"/>
                        </a:ext>
                      </a:extLst>
                    </p:cNvPr>
                    <p:cNvGrpSpPr/>
                    <p:nvPr/>
                  </p:nvGrpSpPr>
                  <p:grpSpPr>
                    <a:xfrm>
                      <a:off x="1627350" y="2071688"/>
                      <a:ext cx="512722" cy="462536"/>
                      <a:chOff x="1302898" y="1640683"/>
                      <a:chExt cx="1201027" cy="1083468"/>
                    </a:xfrm>
                  </p:grpSpPr>
                  <p:sp>
                    <p:nvSpPr>
                      <p:cNvPr id="710" name="Freeform 34">
                        <a:extLst>
                          <a:ext uri="{FF2B5EF4-FFF2-40B4-BE49-F238E27FC236}">
                            <a16:creationId xmlns:a16="http://schemas.microsoft.com/office/drawing/2014/main" id="{87D90FC9-0984-467D-AE33-0258DE59611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1" name="Freeform 37">
                        <a:extLst>
                          <a:ext uri="{FF2B5EF4-FFF2-40B4-BE49-F238E27FC236}">
                            <a16:creationId xmlns:a16="http://schemas.microsoft.com/office/drawing/2014/main" id="{ADEF2715-932E-436D-B03A-C13425679FD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2" name="Freeform 39">
                        <a:extLst>
                          <a:ext uri="{FF2B5EF4-FFF2-40B4-BE49-F238E27FC236}">
                            <a16:creationId xmlns:a16="http://schemas.microsoft.com/office/drawing/2014/main" id="{2344620C-FA4D-4C82-B8DE-CA74C6E3421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3" name="Freeform 40">
                        <a:extLst>
                          <a:ext uri="{FF2B5EF4-FFF2-40B4-BE49-F238E27FC236}">
                            <a16:creationId xmlns:a16="http://schemas.microsoft.com/office/drawing/2014/main" id="{AFA64CAB-82DE-495A-8365-24F54FE8890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14" name="Freeform 5">
                        <a:extLst>
                          <a:ext uri="{FF2B5EF4-FFF2-40B4-BE49-F238E27FC236}">
                            <a16:creationId xmlns:a16="http://schemas.microsoft.com/office/drawing/2014/main" id="{976E52CB-EBE7-40EE-BE0C-F4E2F76D67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5" name="Group 144">
                    <a:extLst>
                      <a:ext uri="{FF2B5EF4-FFF2-40B4-BE49-F238E27FC236}">
                        <a16:creationId xmlns:a16="http://schemas.microsoft.com/office/drawing/2014/main" id="{E82E0CEB-A8FF-4039-B14F-99C1F02B6C93}"/>
                      </a:ext>
                    </a:extLst>
                  </p:cNvPr>
                  <p:cNvGrpSpPr/>
                  <p:nvPr/>
                </p:nvGrpSpPr>
                <p:grpSpPr>
                  <a:xfrm>
                    <a:off x="2720799" y="3588285"/>
                    <a:ext cx="128016" cy="128016"/>
                    <a:chOff x="1520304" y="1939550"/>
                    <a:chExt cx="726812" cy="726812"/>
                  </a:xfrm>
                </p:grpSpPr>
                <p:sp>
                  <p:nvSpPr>
                    <p:cNvPr id="701" name="Oval 700">
                      <a:extLst>
                        <a:ext uri="{FF2B5EF4-FFF2-40B4-BE49-F238E27FC236}">
                          <a16:creationId xmlns:a16="http://schemas.microsoft.com/office/drawing/2014/main" id="{D5AC437E-1B2D-4007-83DB-2AAFC7E6DB7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702" name="Group 701">
                      <a:extLst>
                        <a:ext uri="{FF2B5EF4-FFF2-40B4-BE49-F238E27FC236}">
                          <a16:creationId xmlns:a16="http://schemas.microsoft.com/office/drawing/2014/main" id="{33E76E1D-42B2-4D74-92FB-5EC6DA4E98C9}"/>
                        </a:ext>
                      </a:extLst>
                    </p:cNvPr>
                    <p:cNvGrpSpPr/>
                    <p:nvPr/>
                  </p:nvGrpSpPr>
                  <p:grpSpPr>
                    <a:xfrm>
                      <a:off x="1627350" y="2071688"/>
                      <a:ext cx="512722" cy="462536"/>
                      <a:chOff x="1302898" y="1640683"/>
                      <a:chExt cx="1201027" cy="1083468"/>
                    </a:xfrm>
                  </p:grpSpPr>
                  <p:sp>
                    <p:nvSpPr>
                      <p:cNvPr id="703" name="Freeform 34">
                        <a:extLst>
                          <a:ext uri="{FF2B5EF4-FFF2-40B4-BE49-F238E27FC236}">
                            <a16:creationId xmlns:a16="http://schemas.microsoft.com/office/drawing/2014/main" id="{76A75C26-0BD7-400A-ACBE-B438660477C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4" name="Freeform 37">
                        <a:extLst>
                          <a:ext uri="{FF2B5EF4-FFF2-40B4-BE49-F238E27FC236}">
                            <a16:creationId xmlns:a16="http://schemas.microsoft.com/office/drawing/2014/main" id="{AA2C7E41-7BC7-46F3-B2B6-FB7B895F24B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5" name="Freeform 39">
                        <a:extLst>
                          <a:ext uri="{FF2B5EF4-FFF2-40B4-BE49-F238E27FC236}">
                            <a16:creationId xmlns:a16="http://schemas.microsoft.com/office/drawing/2014/main" id="{2927F2B1-C9DD-40CA-81AE-83B8F4EDD4E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6" name="Freeform 40">
                        <a:extLst>
                          <a:ext uri="{FF2B5EF4-FFF2-40B4-BE49-F238E27FC236}">
                            <a16:creationId xmlns:a16="http://schemas.microsoft.com/office/drawing/2014/main" id="{5005C337-BBBC-4A5A-B5D9-833A3780CD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7" name="Freeform 5">
                        <a:extLst>
                          <a:ext uri="{FF2B5EF4-FFF2-40B4-BE49-F238E27FC236}">
                            <a16:creationId xmlns:a16="http://schemas.microsoft.com/office/drawing/2014/main" id="{6428B0BC-2A9F-4CBB-A689-D0A8865B7E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670287A4-F3E1-4477-8522-E049738CD9AE}"/>
                      </a:ext>
                    </a:extLst>
                  </p:cNvPr>
                  <p:cNvGrpSpPr/>
                  <p:nvPr/>
                </p:nvGrpSpPr>
                <p:grpSpPr>
                  <a:xfrm>
                    <a:off x="3916060" y="5577983"/>
                    <a:ext cx="128016" cy="128016"/>
                    <a:chOff x="1520304" y="1939550"/>
                    <a:chExt cx="726812" cy="726812"/>
                  </a:xfrm>
                </p:grpSpPr>
                <p:sp>
                  <p:nvSpPr>
                    <p:cNvPr id="694" name="Oval 693">
                      <a:extLst>
                        <a:ext uri="{FF2B5EF4-FFF2-40B4-BE49-F238E27FC236}">
                          <a16:creationId xmlns:a16="http://schemas.microsoft.com/office/drawing/2014/main" id="{BF68BBE7-AD4C-4EB1-9253-D10EEECF97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95" name="Group 694">
                      <a:extLst>
                        <a:ext uri="{FF2B5EF4-FFF2-40B4-BE49-F238E27FC236}">
                          <a16:creationId xmlns:a16="http://schemas.microsoft.com/office/drawing/2014/main" id="{6AB4DCF0-5A45-479E-8FF6-F15F8A789CB1}"/>
                        </a:ext>
                      </a:extLst>
                    </p:cNvPr>
                    <p:cNvGrpSpPr/>
                    <p:nvPr/>
                  </p:nvGrpSpPr>
                  <p:grpSpPr>
                    <a:xfrm>
                      <a:off x="1627350" y="2071688"/>
                      <a:ext cx="512722" cy="462536"/>
                      <a:chOff x="1302898" y="1640683"/>
                      <a:chExt cx="1201027" cy="1083468"/>
                    </a:xfrm>
                  </p:grpSpPr>
                  <p:sp>
                    <p:nvSpPr>
                      <p:cNvPr id="696" name="Freeform 34">
                        <a:extLst>
                          <a:ext uri="{FF2B5EF4-FFF2-40B4-BE49-F238E27FC236}">
                            <a16:creationId xmlns:a16="http://schemas.microsoft.com/office/drawing/2014/main" id="{9D38861B-BD85-4DF5-A97D-2560FF14C17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7" name="Freeform 37">
                        <a:extLst>
                          <a:ext uri="{FF2B5EF4-FFF2-40B4-BE49-F238E27FC236}">
                            <a16:creationId xmlns:a16="http://schemas.microsoft.com/office/drawing/2014/main" id="{63041732-E869-4AC0-B3FE-9CB614A1828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8" name="Freeform 39">
                        <a:extLst>
                          <a:ext uri="{FF2B5EF4-FFF2-40B4-BE49-F238E27FC236}">
                            <a16:creationId xmlns:a16="http://schemas.microsoft.com/office/drawing/2014/main" id="{BBAF9AE4-F7E7-48B5-95CB-2E217855242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99" name="Freeform 40">
                        <a:extLst>
                          <a:ext uri="{FF2B5EF4-FFF2-40B4-BE49-F238E27FC236}">
                            <a16:creationId xmlns:a16="http://schemas.microsoft.com/office/drawing/2014/main" id="{387643B2-549F-4034-8474-EA82DA83663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700" name="Freeform 5">
                        <a:extLst>
                          <a:ext uri="{FF2B5EF4-FFF2-40B4-BE49-F238E27FC236}">
                            <a16:creationId xmlns:a16="http://schemas.microsoft.com/office/drawing/2014/main" id="{B71ECE24-59C2-4727-8596-527141AAE13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47" name="Group 146">
                    <a:extLst>
                      <a:ext uri="{FF2B5EF4-FFF2-40B4-BE49-F238E27FC236}">
                        <a16:creationId xmlns:a16="http://schemas.microsoft.com/office/drawing/2014/main" id="{223F5EB1-E60D-4203-92C0-B3151CBDD93D}"/>
                      </a:ext>
                    </a:extLst>
                  </p:cNvPr>
                  <p:cNvGrpSpPr/>
                  <p:nvPr/>
                </p:nvGrpSpPr>
                <p:grpSpPr>
                  <a:xfrm>
                    <a:off x="3547079" y="5948616"/>
                    <a:ext cx="128016" cy="128016"/>
                    <a:chOff x="6617763" y="1494678"/>
                    <a:chExt cx="188006" cy="188004"/>
                  </a:xfrm>
                </p:grpSpPr>
                <p:sp>
                  <p:nvSpPr>
                    <p:cNvPr id="692" name="Oval 691">
                      <a:extLst>
                        <a:ext uri="{FF2B5EF4-FFF2-40B4-BE49-F238E27FC236}">
                          <a16:creationId xmlns:a16="http://schemas.microsoft.com/office/drawing/2014/main" id="{7EF53CC4-8BE1-485A-950B-244D37E59D3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93" name="Freeform 10">
                      <a:extLst>
                        <a:ext uri="{FF2B5EF4-FFF2-40B4-BE49-F238E27FC236}">
                          <a16:creationId xmlns:a16="http://schemas.microsoft.com/office/drawing/2014/main" id="{B8982B34-E51C-4A16-A593-8564A2499A4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8" name="Group 147">
                    <a:extLst>
                      <a:ext uri="{FF2B5EF4-FFF2-40B4-BE49-F238E27FC236}">
                        <a16:creationId xmlns:a16="http://schemas.microsoft.com/office/drawing/2014/main" id="{496760CC-B9E3-48D1-BAF8-893A907E242C}"/>
                      </a:ext>
                    </a:extLst>
                  </p:cNvPr>
                  <p:cNvGrpSpPr/>
                  <p:nvPr/>
                </p:nvGrpSpPr>
                <p:grpSpPr>
                  <a:xfrm>
                    <a:off x="4296463" y="5522724"/>
                    <a:ext cx="128016" cy="128016"/>
                    <a:chOff x="6617763" y="1494678"/>
                    <a:chExt cx="188006" cy="188004"/>
                  </a:xfrm>
                </p:grpSpPr>
                <p:sp>
                  <p:nvSpPr>
                    <p:cNvPr id="690" name="Oval 689">
                      <a:extLst>
                        <a:ext uri="{FF2B5EF4-FFF2-40B4-BE49-F238E27FC236}">
                          <a16:creationId xmlns:a16="http://schemas.microsoft.com/office/drawing/2014/main" id="{39ADC56E-25BC-4057-BDDE-26FB6728984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91" name="Freeform 10">
                      <a:extLst>
                        <a:ext uri="{FF2B5EF4-FFF2-40B4-BE49-F238E27FC236}">
                          <a16:creationId xmlns:a16="http://schemas.microsoft.com/office/drawing/2014/main" id="{E56C9D36-FCF4-4ABC-A0A4-412CB6B3CF5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9" name="Group 148">
                    <a:extLst>
                      <a:ext uri="{FF2B5EF4-FFF2-40B4-BE49-F238E27FC236}">
                        <a16:creationId xmlns:a16="http://schemas.microsoft.com/office/drawing/2014/main" id="{88183490-7DF7-4697-A0B4-FE0DCB95D1F6}"/>
                      </a:ext>
                    </a:extLst>
                  </p:cNvPr>
                  <p:cNvGrpSpPr/>
                  <p:nvPr/>
                </p:nvGrpSpPr>
                <p:grpSpPr>
                  <a:xfrm>
                    <a:off x="4425893" y="5507189"/>
                    <a:ext cx="128016" cy="128016"/>
                    <a:chOff x="6617763" y="1494678"/>
                    <a:chExt cx="188006" cy="188004"/>
                  </a:xfrm>
                </p:grpSpPr>
                <p:sp>
                  <p:nvSpPr>
                    <p:cNvPr id="688" name="Oval 687">
                      <a:extLst>
                        <a:ext uri="{FF2B5EF4-FFF2-40B4-BE49-F238E27FC236}">
                          <a16:creationId xmlns:a16="http://schemas.microsoft.com/office/drawing/2014/main" id="{71B3B791-E597-4353-950D-F13D47A901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89" name="Freeform 10">
                      <a:extLst>
                        <a:ext uri="{FF2B5EF4-FFF2-40B4-BE49-F238E27FC236}">
                          <a16:creationId xmlns:a16="http://schemas.microsoft.com/office/drawing/2014/main" id="{E6C1A4F3-66B5-466E-8B58-5CF8E8AD379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0" name="Group 149">
                    <a:extLst>
                      <a:ext uri="{FF2B5EF4-FFF2-40B4-BE49-F238E27FC236}">
                        <a16:creationId xmlns:a16="http://schemas.microsoft.com/office/drawing/2014/main" id="{164708AE-1D1A-4CD7-88C3-E33E7A782CEA}"/>
                      </a:ext>
                    </a:extLst>
                  </p:cNvPr>
                  <p:cNvGrpSpPr/>
                  <p:nvPr/>
                </p:nvGrpSpPr>
                <p:grpSpPr>
                  <a:xfrm>
                    <a:off x="4552535" y="4890648"/>
                    <a:ext cx="128016" cy="128016"/>
                    <a:chOff x="6617763" y="1494678"/>
                    <a:chExt cx="188006" cy="188004"/>
                  </a:xfrm>
                </p:grpSpPr>
                <p:sp>
                  <p:nvSpPr>
                    <p:cNvPr id="686" name="Oval 685">
                      <a:extLst>
                        <a:ext uri="{FF2B5EF4-FFF2-40B4-BE49-F238E27FC236}">
                          <a16:creationId xmlns:a16="http://schemas.microsoft.com/office/drawing/2014/main" id="{E009A27D-C518-46EB-8EC1-162E5EB46A7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87" name="Freeform 10">
                      <a:extLst>
                        <a:ext uri="{FF2B5EF4-FFF2-40B4-BE49-F238E27FC236}">
                          <a16:creationId xmlns:a16="http://schemas.microsoft.com/office/drawing/2014/main" id="{FFB688FD-7702-402E-8247-EF5C270F5FC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51" name="Group 150">
                    <a:extLst>
                      <a:ext uri="{FF2B5EF4-FFF2-40B4-BE49-F238E27FC236}">
                        <a16:creationId xmlns:a16="http://schemas.microsoft.com/office/drawing/2014/main" id="{1C1030FD-7AAF-49EA-A3C9-01054E7697E1}"/>
                      </a:ext>
                    </a:extLst>
                  </p:cNvPr>
                  <p:cNvGrpSpPr/>
                  <p:nvPr/>
                </p:nvGrpSpPr>
                <p:grpSpPr>
                  <a:xfrm>
                    <a:off x="811374" y="4005550"/>
                    <a:ext cx="128016" cy="128016"/>
                    <a:chOff x="1520304" y="1939550"/>
                    <a:chExt cx="726812" cy="726812"/>
                  </a:xfrm>
                </p:grpSpPr>
                <p:sp>
                  <p:nvSpPr>
                    <p:cNvPr id="679" name="Oval 678">
                      <a:extLst>
                        <a:ext uri="{FF2B5EF4-FFF2-40B4-BE49-F238E27FC236}">
                          <a16:creationId xmlns:a16="http://schemas.microsoft.com/office/drawing/2014/main" id="{1AF420B1-96E8-4E4A-954E-5290255381D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80" name="Group 679">
                      <a:extLst>
                        <a:ext uri="{FF2B5EF4-FFF2-40B4-BE49-F238E27FC236}">
                          <a16:creationId xmlns:a16="http://schemas.microsoft.com/office/drawing/2014/main" id="{73FA40BA-4B5F-4726-B200-4CE1B7EA5556}"/>
                        </a:ext>
                      </a:extLst>
                    </p:cNvPr>
                    <p:cNvGrpSpPr/>
                    <p:nvPr/>
                  </p:nvGrpSpPr>
                  <p:grpSpPr>
                    <a:xfrm>
                      <a:off x="1627350" y="2071688"/>
                      <a:ext cx="512722" cy="462536"/>
                      <a:chOff x="1302898" y="1640683"/>
                      <a:chExt cx="1201027" cy="1083468"/>
                    </a:xfrm>
                  </p:grpSpPr>
                  <p:sp>
                    <p:nvSpPr>
                      <p:cNvPr id="681" name="Freeform 34">
                        <a:extLst>
                          <a:ext uri="{FF2B5EF4-FFF2-40B4-BE49-F238E27FC236}">
                            <a16:creationId xmlns:a16="http://schemas.microsoft.com/office/drawing/2014/main" id="{3554865B-133C-4F8B-9FB3-575D13D3D72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2" name="Freeform 37">
                        <a:extLst>
                          <a:ext uri="{FF2B5EF4-FFF2-40B4-BE49-F238E27FC236}">
                            <a16:creationId xmlns:a16="http://schemas.microsoft.com/office/drawing/2014/main" id="{5E326443-42A3-412F-90B1-F38DCAA9DE8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3" name="Freeform 39">
                        <a:extLst>
                          <a:ext uri="{FF2B5EF4-FFF2-40B4-BE49-F238E27FC236}">
                            <a16:creationId xmlns:a16="http://schemas.microsoft.com/office/drawing/2014/main" id="{F9373E3D-0FAF-4DBC-805B-CCF38877320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4" name="Freeform 40">
                        <a:extLst>
                          <a:ext uri="{FF2B5EF4-FFF2-40B4-BE49-F238E27FC236}">
                            <a16:creationId xmlns:a16="http://schemas.microsoft.com/office/drawing/2014/main" id="{76070A74-3BFF-4B50-AC79-0AFDDCF0044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85" name="Freeform 5">
                        <a:extLst>
                          <a:ext uri="{FF2B5EF4-FFF2-40B4-BE49-F238E27FC236}">
                            <a16:creationId xmlns:a16="http://schemas.microsoft.com/office/drawing/2014/main" id="{A349592C-2F1B-49B0-B3D1-A6F8856E2F3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2" name="Group 151">
                    <a:extLst>
                      <a:ext uri="{FF2B5EF4-FFF2-40B4-BE49-F238E27FC236}">
                        <a16:creationId xmlns:a16="http://schemas.microsoft.com/office/drawing/2014/main" id="{2DEBABF7-C644-42EC-9C30-2F33868C513D}"/>
                      </a:ext>
                    </a:extLst>
                  </p:cNvPr>
                  <p:cNvGrpSpPr/>
                  <p:nvPr/>
                </p:nvGrpSpPr>
                <p:grpSpPr>
                  <a:xfrm>
                    <a:off x="3226557" y="3874799"/>
                    <a:ext cx="128016" cy="128016"/>
                    <a:chOff x="1520304" y="1939550"/>
                    <a:chExt cx="726812" cy="726812"/>
                  </a:xfrm>
                </p:grpSpPr>
                <p:sp>
                  <p:nvSpPr>
                    <p:cNvPr id="672" name="Oval 671">
                      <a:extLst>
                        <a:ext uri="{FF2B5EF4-FFF2-40B4-BE49-F238E27FC236}">
                          <a16:creationId xmlns:a16="http://schemas.microsoft.com/office/drawing/2014/main" id="{EF36B68B-1E5B-44A6-BADF-1AA286E96E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73" name="Group 672">
                      <a:extLst>
                        <a:ext uri="{FF2B5EF4-FFF2-40B4-BE49-F238E27FC236}">
                          <a16:creationId xmlns:a16="http://schemas.microsoft.com/office/drawing/2014/main" id="{2829D4FB-829E-4501-959C-D22DB54A9308}"/>
                        </a:ext>
                      </a:extLst>
                    </p:cNvPr>
                    <p:cNvGrpSpPr/>
                    <p:nvPr/>
                  </p:nvGrpSpPr>
                  <p:grpSpPr>
                    <a:xfrm>
                      <a:off x="1627350" y="2071688"/>
                      <a:ext cx="512722" cy="462536"/>
                      <a:chOff x="1302898" y="1640683"/>
                      <a:chExt cx="1201027" cy="1083468"/>
                    </a:xfrm>
                  </p:grpSpPr>
                  <p:sp>
                    <p:nvSpPr>
                      <p:cNvPr id="674" name="Freeform 34">
                        <a:extLst>
                          <a:ext uri="{FF2B5EF4-FFF2-40B4-BE49-F238E27FC236}">
                            <a16:creationId xmlns:a16="http://schemas.microsoft.com/office/drawing/2014/main" id="{5974BA45-F071-45F6-BAEA-E9ED12016B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5" name="Freeform 37">
                        <a:extLst>
                          <a:ext uri="{FF2B5EF4-FFF2-40B4-BE49-F238E27FC236}">
                            <a16:creationId xmlns:a16="http://schemas.microsoft.com/office/drawing/2014/main" id="{5925E010-0AA2-4B60-9003-39C11683514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6" name="Freeform 39">
                        <a:extLst>
                          <a:ext uri="{FF2B5EF4-FFF2-40B4-BE49-F238E27FC236}">
                            <a16:creationId xmlns:a16="http://schemas.microsoft.com/office/drawing/2014/main" id="{A0D950FA-6114-42EE-9E0D-D854C4B056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7" name="Freeform 40">
                        <a:extLst>
                          <a:ext uri="{FF2B5EF4-FFF2-40B4-BE49-F238E27FC236}">
                            <a16:creationId xmlns:a16="http://schemas.microsoft.com/office/drawing/2014/main" id="{71D7E5F4-59CA-41BB-B05D-C26E3A364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8" name="Freeform 5">
                        <a:extLst>
                          <a:ext uri="{FF2B5EF4-FFF2-40B4-BE49-F238E27FC236}">
                            <a16:creationId xmlns:a16="http://schemas.microsoft.com/office/drawing/2014/main" id="{DF18D31A-7EC9-4F86-BEB4-8FB2543C642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3" name="Group 152">
                    <a:extLst>
                      <a:ext uri="{FF2B5EF4-FFF2-40B4-BE49-F238E27FC236}">
                        <a16:creationId xmlns:a16="http://schemas.microsoft.com/office/drawing/2014/main" id="{A8BEFDD8-C916-4A56-BF99-B274BE548D35}"/>
                      </a:ext>
                    </a:extLst>
                  </p:cNvPr>
                  <p:cNvGrpSpPr/>
                  <p:nvPr/>
                </p:nvGrpSpPr>
                <p:grpSpPr>
                  <a:xfrm>
                    <a:off x="2604858" y="4017573"/>
                    <a:ext cx="128016" cy="128016"/>
                    <a:chOff x="1520304" y="1939550"/>
                    <a:chExt cx="726812" cy="726812"/>
                  </a:xfrm>
                </p:grpSpPr>
                <p:sp>
                  <p:nvSpPr>
                    <p:cNvPr id="665" name="Oval 664">
                      <a:extLst>
                        <a:ext uri="{FF2B5EF4-FFF2-40B4-BE49-F238E27FC236}">
                          <a16:creationId xmlns:a16="http://schemas.microsoft.com/office/drawing/2014/main" id="{BECAA0E7-08A1-4EB7-9401-798D6C30FBD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66" name="Group 665">
                      <a:extLst>
                        <a:ext uri="{FF2B5EF4-FFF2-40B4-BE49-F238E27FC236}">
                          <a16:creationId xmlns:a16="http://schemas.microsoft.com/office/drawing/2014/main" id="{A8CC7ED6-C573-4787-ADE5-C750C9DD377C}"/>
                        </a:ext>
                      </a:extLst>
                    </p:cNvPr>
                    <p:cNvGrpSpPr/>
                    <p:nvPr/>
                  </p:nvGrpSpPr>
                  <p:grpSpPr>
                    <a:xfrm>
                      <a:off x="1627350" y="2071688"/>
                      <a:ext cx="512722" cy="462536"/>
                      <a:chOff x="1302898" y="1640683"/>
                      <a:chExt cx="1201027" cy="1083468"/>
                    </a:xfrm>
                  </p:grpSpPr>
                  <p:sp>
                    <p:nvSpPr>
                      <p:cNvPr id="667" name="Freeform 34">
                        <a:extLst>
                          <a:ext uri="{FF2B5EF4-FFF2-40B4-BE49-F238E27FC236}">
                            <a16:creationId xmlns:a16="http://schemas.microsoft.com/office/drawing/2014/main" id="{15E7C8ED-A86B-404D-9D5A-DFD15BAA735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8" name="Freeform 37">
                        <a:extLst>
                          <a:ext uri="{FF2B5EF4-FFF2-40B4-BE49-F238E27FC236}">
                            <a16:creationId xmlns:a16="http://schemas.microsoft.com/office/drawing/2014/main" id="{8A510458-423C-4FA6-9451-8996B21E08B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9" name="Freeform 39">
                        <a:extLst>
                          <a:ext uri="{FF2B5EF4-FFF2-40B4-BE49-F238E27FC236}">
                            <a16:creationId xmlns:a16="http://schemas.microsoft.com/office/drawing/2014/main" id="{1B6CE8E7-8B9A-4497-B909-647A14DD972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0" name="Freeform 40">
                        <a:extLst>
                          <a:ext uri="{FF2B5EF4-FFF2-40B4-BE49-F238E27FC236}">
                            <a16:creationId xmlns:a16="http://schemas.microsoft.com/office/drawing/2014/main" id="{7504F1AD-94A6-4080-B1CB-FA2F38CFCF42}"/>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71" name="Freeform 5">
                        <a:extLst>
                          <a:ext uri="{FF2B5EF4-FFF2-40B4-BE49-F238E27FC236}">
                            <a16:creationId xmlns:a16="http://schemas.microsoft.com/office/drawing/2014/main" id="{917AE7B0-EE9C-4FE7-967E-D7601EBE79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4" name="Group 153">
                    <a:extLst>
                      <a:ext uri="{FF2B5EF4-FFF2-40B4-BE49-F238E27FC236}">
                        <a16:creationId xmlns:a16="http://schemas.microsoft.com/office/drawing/2014/main" id="{1559A3A2-CD0F-4CE6-9F9D-813B47038D43}"/>
                      </a:ext>
                    </a:extLst>
                  </p:cNvPr>
                  <p:cNvGrpSpPr/>
                  <p:nvPr/>
                </p:nvGrpSpPr>
                <p:grpSpPr>
                  <a:xfrm>
                    <a:off x="2509072" y="3602738"/>
                    <a:ext cx="128016" cy="128016"/>
                    <a:chOff x="1520304" y="1939550"/>
                    <a:chExt cx="726812" cy="726812"/>
                  </a:xfrm>
                </p:grpSpPr>
                <p:sp>
                  <p:nvSpPr>
                    <p:cNvPr id="658" name="Oval 657">
                      <a:extLst>
                        <a:ext uri="{FF2B5EF4-FFF2-40B4-BE49-F238E27FC236}">
                          <a16:creationId xmlns:a16="http://schemas.microsoft.com/office/drawing/2014/main" id="{B90B8261-991B-45DA-B4C5-AD906F6A15B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59" name="Group 658">
                      <a:extLst>
                        <a:ext uri="{FF2B5EF4-FFF2-40B4-BE49-F238E27FC236}">
                          <a16:creationId xmlns:a16="http://schemas.microsoft.com/office/drawing/2014/main" id="{F5A250C6-18A3-453C-ADF8-328CD482189A}"/>
                        </a:ext>
                      </a:extLst>
                    </p:cNvPr>
                    <p:cNvGrpSpPr/>
                    <p:nvPr/>
                  </p:nvGrpSpPr>
                  <p:grpSpPr>
                    <a:xfrm>
                      <a:off x="1627350" y="2071688"/>
                      <a:ext cx="512722" cy="462536"/>
                      <a:chOff x="1302898" y="1640683"/>
                      <a:chExt cx="1201027" cy="1083468"/>
                    </a:xfrm>
                  </p:grpSpPr>
                  <p:sp>
                    <p:nvSpPr>
                      <p:cNvPr id="660" name="Freeform 34">
                        <a:extLst>
                          <a:ext uri="{FF2B5EF4-FFF2-40B4-BE49-F238E27FC236}">
                            <a16:creationId xmlns:a16="http://schemas.microsoft.com/office/drawing/2014/main" id="{0EAE1484-3ECD-44C7-A207-0FB3D03A739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1" name="Freeform 37">
                        <a:extLst>
                          <a:ext uri="{FF2B5EF4-FFF2-40B4-BE49-F238E27FC236}">
                            <a16:creationId xmlns:a16="http://schemas.microsoft.com/office/drawing/2014/main" id="{B610B197-D194-4A12-9E28-572AF5EF9BE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2" name="Freeform 39">
                        <a:extLst>
                          <a:ext uri="{FF2B5EF4-FFF2-40B4-BE49-F238E27FC236}">
                            <a16:creationId xmlns:a16="http://schemas.microsoft.com/office/drawing/2014/main" id="{1AAEAED0-1202-48CD-90B1-09F279CF2AA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3" name="Freeform 40">
                        <a:extLst>
                          <a:ext uri="{FF2B5EF4-FFF2-40B4-BE49-F238E27FC236}">
                            <a16:creationId xmlns:a16="http://schemas.microsoft.com/office/drawing/2014/main" id="{22257315-E1D1-4BA8-8FA6-3107913C8B9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64" name="Freeform 5">
                        <a:extLst>
                          <a:ext uri="{FF2B5EF4-FFF2-40B4-BE49-F238E27FC236}">
                            <a16:creationId xmlns:a16="http://schemas.microsoft.com/office/drawing/2014/main" id="{B68F9061-F447-4F50-9A6A-3AE6FEE5CAD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3BBBC709-6E54-4ADD-982B-B4C992F57458}"/>
                      </a:ext>
                    </a:extLst>
                  </p:cNvPr>
                  <p:cNvGrpSpPr/>
                  <p:nvPr/>
                </p:nvGrpSpPr>
                <p:grpSpPr>
                  <a:xfrm>
                    <a:off x="2352690" y="3546397"/>
                    <a:ext cx="128016" cy="128016"/>
                    <a:chOff x="1520304" y="1939550"/>
                    <a:chExt cx="726812" cy="726812"/>
                  </a:xfrm>
                </p:grpSpPr>
                <p:sp>
                  <p:nvSpPr>
                    <p:cNvPr id="651" name="Oval 650">
                      <a:extLst>
                        <a:ext uri="{FF2B5EF4-FFF2-40B4-BE49-F238E27FC236}">
                          <a16:creationId xmlns:a16="http://schemas.microsoft.com/office/drawing/2014/main" id="{18D8D77B-43C0-46DB-8CA3-4F56934167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52" name="Group 651">
                      <a:extLst>
                        <a:ext uri="{FF2B5EF4-FFF2-40B4-BE49-F238E27FC236}">
                          <a16:creationId xmlns:a16="http://schemas.microsoft.com/office/drawing/2014/main" id="{3C80E4DB-D0E5-4C04-9E1E-11BEBDDD111C}"/>
                        </a:ext>
                      </a:extLst>
                    </p:cNvPr>
                    <p:cNvGrpSpPr/>
                    <p:nvPr/>
                  </p:nvGrpSpPr>
                  <p:grpSpPr>
                    <a:xfrm>
                      <a:off x="1627350" y="2071688"/>
                      <a:ext cx="512722" cy="462536"/>
                      <a:chOff x="1302898" y="1640683"/>
                      <a:chExt cx="1201027" cy="1083468"/>
                    </a:xfrm>
                  </p:grpSpPr>
                  <p:sp>
                    <p:nvSpPr>
                      <p:cNvPr id="653" name="Freeform 34">
                        <a:extLst>
                          <a:ext uri="{FF2B5EF4-FFF2-40B4-BE49-F238E27FC236}">
                            <a16:creationId xmlns:a16="http://schemas.microsoft.com/office/drawing/2014/main" id="{95202090-5053-4889-B6DC-C944FAF6CCC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4" name="Freeform 37">
                        <a:extLst>
                          <a:ext uri="{FF2B5EF4-FFF2-40B4-BE49-F238E27FC236}">
                            <a16:creationId xmlns:a16="http://schemas.microsoft.com/office/drawing/2014/main" id="{73610ECA-685C-419F-A325-3CBA763EA83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5" name="Freeform 39">
                        <a:extLst>
                          <a:ext uri="{FF2B5EF4-FFF2-40B4-BE49-F238E27FC236}">
                            <a16:creationId xmlns:a16="http://schemas.microsoft.com/office/drawing/2014/main" id="{06AC0F68-B5FE-4E9C-A7C1-711AE06F500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6" name="Freeform 40">
                        <a:extLst>
                          <a:ext uri="{FF2B5EF4-FFF2-40B4-BE49-F238E27FC236}">
                            <a16:creationId xmlns:a16="http://schemas.microsoft.com/office/drawing/2014/main" id="{06BFA05A-2F73-48BE-B31F-0CB02F69100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7" name="Freeform 5">
                        <a:extLst>
                          <a:ext uri="{FF2B5EF4-FFF2-40B4-BE49-F238E27FC236}">
                            <a16:creationId xmlns:a16="http://schemas.microsoft.com/office/drawing/2014/main" id="{500449F6-A2FE-4AF2-AA72-ACEA14DE72C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0C714B8-D008-4591-B284-1D72136B4EF7}"/>
                      </a:ext>
                    </a:extLst>
                  </p:cNvPr>
                  <p:cNvGrpSpPr/>
                  <p:nvPr/>
                </p:nvGrpSpPr>
                <p:grpSpPr>
                  <a:xfrm>
                    <a:off x="2201880" y="3414979"/>
                    <a:ext cx="128016" cy="128016"/>
                    <a:chOff x="1520304" y="1939550"/>
                    <a:chExt cx="726812" cy="726812"/>
                  </a:xfrm>
                </p:grpSpPr>
                <p:sp>
                  <p:nvSpPr>
                    <p:cNvPr id="644" name="Oval 643">
                      <a:extLst>
                        <a:ext uri="{FF2B5EF4-FFF2-40B4-BE49-F238E27FC236}">
                          <a16:creationId xmlns:a16="http://schemas.microsoft.com/office/drawing/2014/main" id="{E60043E3-FCB4-4AFF-918D-10715CE13C1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45" name="Group 644">
                      <a:extLst>
                        <a:ext uri="{FF2B5EF4-FFF2-40B4-BE49-F238E27FC236}">
                          <a16:creationId xmlns:a16="http://schemas.microsoft.com/office/drawing/2014/main" id="{2A2FC698-6CDB-4BF6-8815-932F495FC8C5}"/>
                        </a:ext>
                      </a:extLst>
                    </p:cNvPr>
                    <p:cNvGrpSpPr/>
                    <p:nvPr/>
                  </p:nvGrpSpPr>
                  <p:grpSpPr>
                    <a:xfrm>
                      <a:off x="1627350" y="2071688"/>
                      <a:ext cx="512722" cy="462536"/>
                      <a:chOff x="1302898" y="1640683"/>
                      <a:chExt cx="1201027" cy="1083468"/>
                    </a:xfrm>
                  </p:grpSpPr>
                  <p:sp>
                    <p:nvSpPr>
                      <p:cNvPr id="646" name="Freeform 34">
                        <a:extLst>
                          <a:ext uri="{FF2B5EF4-FFF2-40B4-BE49-F238E27FC236}">
                            <a16:creationId xmlns:a16="http://schemas.microsoft.com/office/drawing/2014/main" id="{D93BD438-D39E-4861-9A28-1630D718ECE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7" name="Freeform 37">
                        <a:extLst>
                          <a:ext uri="{FF2B5EF4-FFF2-40B4-BE49-F238E27FC236}">
                            <a16:creationId xmlns:a16="http://schemas.microsoft.com/office/drawing/2014/main" id="{33F5B410-F530-4C32-965C-53A3F10D3A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8" name="Freeform 39">
                        <a:extLst>
                          <a:ext uri="{FF2B5EF4-FFF2-40B4-BE49-F238E27FC236}">
                            <a16:creationId xmlns:a16="http://schemas.microsoft.com/office/drawing/2014/main" id="{899C61F0-F553-4A1F-93B8-4D0CAA1D4E9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9" name="Freeform 40">
                        <a:extLst>
                          <a:ext uri="{FF2B5EF4-FFF2-40B4-BE49-F238E27FC236}">
                            <a16:creationId xmlns:a16="http://schemas.microsoft.com/office/drawing/2014/main" id="{608DCCE6-83AA-45C8-B431-CD422F757DC7}"/>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50" name="Freeform 5">
                        <a:extLst>
                          <a:ext uri="{FF2B5EF4-FFF2-40B4-BE49-F238E27FC236}">
                            <a16:creationId xmlns:a16="http://schemas.microsoft.com/office/drawing/2014/main" id="{178E613E-7FD5-4357-AFCF-E4AB6E3CA0A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7" name="Group 156">
                    <a:extLst>
                      <a:ext uri="{FF2B5EF4-FFF2-40B4-BE49-F238E27FC236}">
                        <a16:creationId xmlns:a16="http://schemas.microsoft.com/office/drawing/2014/main" id="{906D0B9C-1C1F-4E60-9B99-AFB8ED278752}"/>
                      </a:ext>
                    </a:extLst>
                  </p:cNvPr>
                  <p:cNvGrpSpPr/>
                  <p:nvPr/>
                </p:nvGrpSpPr>
                <p:grpSpPr>
                  <a:xfrm>
                    <a:off x="2104493" y="3534947"/>
                    <a:ext cx="128016" cy="128016"/>
                    <a:chOff x="1520304" y="1939550"/>
                    <a:chExt cx="726812" cy="726812"/>
                  </a:xfrm>
                </p:grpSpPr>
                <p:sp>
                  <p:nvSpPr>
                    <p:cNvPr id="637" name="Oval 636">
                      <a:extLst>
                        <a:ext uri="{FF2B5EF4-FFF2-40B4-BE49-F238E27FC236}">
                          <a16:creationId xmlns:a16="http://schemas.microsoft.com/office/drawing/2014/main" id="{EAB10CEB-B5F0-4102-91A7-1555EAAC827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38" name="Group 637">
                      <a:extLst>
                        <a:ext uri="{FF2B5EF4-FFF2-40B4-BE49-F238E27FC236}">
                          <a16:creationId xmlns:a16="http://schemas.microsoft.com/office/drawing/2014/main" id="{20C70727-3527-4D38-820F-D424FC52E0A5}"/>
                        </a:ext>
                      </a:extLst>
                    </p:cNvPr>
                    <p:cNvGrpSpPr/>
                    <p:nvPr/>
                  </p:nvGrpSpPr>
                  <p:grpSpPr>
                    <a:xfrm>
                      <a:off x="1627350" y="2071688"/>
                      <a:ext cx="512722" cy="462536"/>
                      <a:chOff x="1302898" y="1640683"/>
                      <a:chExt cx="1201027" cy="1083468"/>
                    </a:xfrm>
                  </p:grpSpPr>
                  <p:sp>
                    <p:nvSpPr>
                      <p:cNvPr id="639" name="Freeform 34">
                        <a:extLst>
                          <a:ext uri="{FF2B5EF4-FFF2-40B4-BE49-F238E27FC236}">
                            <a16:creationId xmlns:a16="http://schemas.microsoft.com/office/drawing/2014/main" id="{984DD387-36AF-4643-87E1-715D0494377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0" name="Freeform 37">
                        <a:extLst>
                          <a:ext uri="{FF2B5EF4-FFF2-40B4-BE49-F238E27FC236}">
                            <a16:creationId xmlns:a16="http://schemas.microsoft.com/office/drawing/2014/main" id="{40FDB8B2-8938-4654-BD90-A138175C8E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1" name="Freeform 39">
                        <a:extLst>
                          <a:ext uri="{FF2B5EF4-FFF2-40B4-BE49-F238E27FC236}">
                            <a16:creationId xmlns:a16="http://schemas.microsoft.com/office/drawing/2014/main" id="{3DFE1ED3-D9E7-4602-9FB8-A0FAB8562E4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2" name="Freeform 40">
                        <a:extLst>
                          <a:ext uri="{FF2B5EF4-FFF2-40B4-BE49-F238E27FC236}">
                            <a16:creationId xmlns:a16="http://schemas.microsoft.com/office/drawing/2014/main" id="{7E11F8A2-2D94-411F-82D8-3259D83239C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43" name="Freeform 5">
                        <a:extLst>
                          <a:ext uri="{FF2B5EF4-FFF2-40B4-BE49-F238E27FC236}">
                            <a16:creationId xmlns:a16="http://schemas.microsoft.com/office/drawing/2014/main" id="{65D9EA2E-C285-447E-905F-92B843B5C11E}"/>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8" name="Group 157">
                    <a:extLst>
                      <a:ext uri="{FF2B5EF4-FFF2-40B4-BE49-F238E27FC236}">
                        <a16:creationId xmlns:a16="http://schemas.microsoft.com/office/drawing/2014/main" id="{D95A7EFB-7315-43CC-9651-5EBAECAAC3F5}"/>
                      </a:ext>
                    </a:extLst>
                  </p:cNvPr>
                  <p:cNvGrpSpPr/>
                  <p:nvPr/>
                </p:nvGrpSpPr>
                <p:grpSpPr>
                  <a:xfrm>
                    <a:off x="2003442" y="3338194"/>
                    <a:ext cx="128016" cy="128016"/>
                    <a:chOff x="1520304" y="1939550"/>
                    <a:chExt cx="726812" cy="726812"/>
                  </a:xfrm>
                </p:grpSpPr>
                <p:sp>
                  <p:nvSpPr>
                    <p:cNvPr id="630" name="Oval 629">
                      <a:extLst>
                        <a:ext uri="{FF2B5EF4-FFF2-40B4-BE49-F238E27FC236}">
                          <a16:creationId xmlns:a16="http://schemas.microsoft.com/office/drawing/2014/main" id="{4D267B14-1CA4-4452-A0E7-DB0964863DB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31" name="Group 630">
                      <a:extLst>
                        <a:ext uri="{FF2B5EF4-FFF2-40B4-BE49-F238E27FC236}">
                          <a16:creationId xmlns:a16="http://schemas.microsoft.com/office/drawing/2014/main" id="{5D1D193B-6DD4-4C85-96E6-5EC4A22F55FD}"/>
                        </a:ext>
                      </a:extLst>
                    </p:cNvPr>
                    <p:cNvGrpSpPr/>
                    <p:nvPr/>
                  </p:nvGrpSpPr>
                  <p:grpSpPr>
                    <a:xfrm>
                      <a:off x="1627350" y="2071688"/>
                      <a:ext cx="512722" cy="462536"/>
                      <a:chOff x="1302898" y="1640683"/>
                      <a:chExt cx="1201027" cy="1083468"/>
                    </a:xfrm>
                  </p:grpSpPr>
                  <p:sp>
                    <p:nvSpPr>
                      <p:cNvPr id="632" name="Freeform 34">
                        <a:extLst>
                          <a:ext uri="{FF2B5EF4-FFF2-40B4-BE49-F238E27FC236}">
                            <a16:creationId xmlns:a16="http://schemas.microsoft.com/office/drawing/2014/main" id="{2C506D11-9B0F-4CF2-8346-FDE13A44B2E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3" name="Freeform 37">
                        <a:extLst>
                          <a:ext uri="{FF2B5EF4-FFF2-40B4-BE49-F238E27FC236}">
                            <a16:creationId xmlns:a16="http://schemas.microsoft.com/office/drawing/2014/main" id="{2426C977-AA4B-4DC1-84FF-77F738A725F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4" name="Freeform 39">
                        <a:extLst>
                          <a:ext uri="{FF2B5EF4-FFF2-40B4-BE49-F238E27FC236}">
                            <a16:creationId xmlns:a16="http://schemas.microsoft.com/office/drawing/2014/main" id="{47BCEEB0-BED0-4E0E-90FD-9D2D8870C9B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5" name="Freeform 40">
                        <a:extLst>
                          <a:ext uri="{FF2B5EF4-FFF2-40B4-BE49-F238E27FC236}">
                            <a16:creationId xmlns:a16="http://schemas.microsoft.com/office/drawing/2014/main" id="{F79D3ADD-06B1-4478-87BA-AF500C7D0F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36" name="Freeform 5">
                        <a:extLst>
                          <a:ext uri="{FF2B5EF4-FFF2-40B4-BE49-F238E27FC236}">
                            <a16:creationId xmlns:a16="http://schemas.microsoft.com/office/drawing/2014/main" id="{2DC9C490-1B9D-488A-8A0E-26B539AEB8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A140ACC3-A453-4BD9-A673-30F86F1FD03A}"/>
                      </a:ext>
                    </a:extLst>
                  </p:cNvPr>
                  <p:cNvGrpSpPr/>
                  <p:nvPr/>
                </p:nvGrpSpPr>
                <p:grpSpPr>
                  <a:xfrm>
                    <a:off x="2817464" y="3664985"/>
                    <a:ext cx="128016" cy="128016"/>
                    <a:chOff x="1520304" y="1939550"/>
                    <a:chExt cx="726812" cy="726812"/>
                  </a:xfrm>
                </p:grpSpPr>
                <p:sp>
                  <p:nvSpPr>
                    <p:cNvPr id="623" name="Oval 622">
                      <a:extLst>
                        <a:ext uri="{FF2B5EF4-FFF2-40B4-BE49-F238E27FC236}">
                          <a16:creationId xmlns:a16="http://schemas.microsoft.com/office/drawing/2014/main" id="{54EA66E7-110B-44D5-884C-ECA8AE7EE2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24" name="Group 623">
                      <a:extLst>
                        <a:ext uri="{FF2B5EF4-FFF2-40B4-BE49-F238E27FC236}">
                          <a16:creationId xmlns:a16="http://schemas.microsoft.com/office/drawing/2014/main" id="{D85789DB-FE4D-4677-A1FB-C99731FC3F94}"/>
                        </a:ext>
                      </a:extLst>
                    </p:cNvPr>
                    <p:cNvGrpSpPr/>
                    <p:nvPr/>
                  </p:nvGrpSpPr>
                  <p:grpSpPr>
                    <a:xfrm>
                      <a:off x="1627350" y="2071688"/>
                      <a:ext cx="512722" cy="462536"/>
                      <a:chOff x="1302898" y="1640683"/>
                      <a:chExt cx="1201027" cy="1083468"/>
                    </a:xfrm>
                  </p:grpSpPr>
                  <p:sp>
                    <p:nvSpPr>
                      <p:cNvPr id="625" name="Freeform 34">
                        <a:extLst>
                          <a:ext uri="{FF2B5EF4-FFF2-40B4-BE49-F238E27FC236}">
                            <a16:creationId xmlns:a16="http://schemas.microsoft.com/office/drawing/2014/main" id="{132872DD-F1E2-4968-8A77-B6070360F76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6" name="Freeform 37">
                        <a:extLst>
                          <a:ext uri="{FF2B5EF4-FFF2-40B4-BE49-F238E27FC236}">
                            <a16:creationId xmlns:a16="http://schemas.microsoft.com/office/drawing/2014/main" id="{81079EE2-30E9-4D55-ABA3-9E569531D02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7" name="Freeform 39">
                        <a:extLst>
                          <a:ext uri="{FF2B5EF4-FFF2-40B4-BE49-F238E27FC236}">
                            <a16:creationId xmlns:a16="http://schemas.microsoft.com/office/drawing/2014/main" id="{EDAE1460-F4F0-49D1-A6C2-D2864331803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8" name="Freeform 40">
                        <a:extLst>
                          <a:ext uri="{FF2B5EF4-FFF2-40B4-BE49-F238E27FC236}">
                            <a16:creationId xmlns:a16="http://schemas.microsoft.com/office/drawing/2014/main" id="{790D8D9C-E5EC-4BD6-B7DD-459DADAD98E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29" name="Freeform 5">
                        <a:extLst>
                          <a:ext uri="{FF2B5EF4-FFF2-40B4-BE49-F238E27FC236}">
                            <a16:creationId xmlns:a16="http://schemas.microsoft.com/office/drawing/2014/main" id="{D6956BCD-8F32-4B7D-B23B-4D74B226A21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0" name="Group 159">
                    <a:extLst>
                      <a:ext uri="{FF2B5EF4-FFF2-40B4-BE49-F238E27FC236}">
                        <a16:creationId xmlns:a16="http://schemas.microsoft.com/office/drawing/2014/main" id="{6CB3F229-BCCA-459F-8873-91C207FEBC31}"/>
                      </a:ext>
                    </a:extLst>
                  </p:cNvPr>
                  <p:cNvGrpSpPr/>
                  <p:nvPr/>
                </p:nvGrpSpPr>
                <p:grpSpPr>
                  <a:xfrm>
                    <a:off x="2732387" y="3720244"/>
                    <a:ext cx="128016" cy="128016"/>
                    <a:chOff x="6617763" y="1494678"/>
                    <a:chExt cx="188006" cy="188004"/>
                  </a:xfrm>
                </p:grpSpPr>
                <p:sp>
                  <p:nvSpPr>
                    <p:cNvPr id="621" name="Oval 620">
                      <a:extLst>
                        <a:ext uri="{FF2B5EF4-FFF2-40B4-BE49-F238E27FC236}">
                          <a16:creationId xmlns:a16="http://schemas.microsoft.com/office/drawing/2014/main" id="{43A141E3-E0FE-4349-B3C3-B07CB2584A3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22" name="Freeform 10">
                      <a:extLst>
                        <a:ext uri="{FF2B5EF4-FFF2-40B4-BE49-F238E27FC236}">
                          <a16:creationId xmlns:a16="http://schemas.microsoft.com/office/drawing/2014/main" id="{DDEE667F-F9E1-4EA8-9BB9-40BD27AFD48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1" name="Group 160">
                    <a:extLst>
                      <a:ext uri="{FF2B5EF4-FFF2-40B4-BE49-F238E27FC236}">
                        <a16:creationId xmlns:a16="http://schemas.microsoft.com/office/drawing/2014/main" id="{0FE8E90F-3284-421F-8F95-373B7725842D}"/>
                      </a:ext>
                    </a:extLst>
                  </p:cNvPr>
                  <p:cNvGrpSpPr/>
                  <p:nvPr/>
                </p:nvGrpSpPr>
                <p:grpSpPr>
                  <a:xfrm>
                    <a:off x="2008100" y="3359241"/>
                    <a:ext cx="128016" cy="128016"/>
                    <a:chOff x="6617763" y="1494678"/>
                    <a:chExt cx="188006" cy="188004"/>
                  </a:xfrm>
                </p:grpSpPr>
                <p:sp>
                  <p:nvSpPr>
                    <p:cNvPr id="619" name="Oval 618">
                      <a:extLst>
                        <a:ext uri="{FF2B5EF4-FFF2-40B4-BE49-F238E27FC236}">
                          <a16:creationId xmlns:a16="http://schemas.microsoft.com/office/drawing/2014/main" id="{461E9F35-BC17-49EA-8D03-D00901FD2A29}"/>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20" name="Freeform 10">
                      <a:extLst>
                        <a:ext uri="{FF2B5EF4-FFF2-40B4-BE49-F238E27FC236}">
                          <a16:creationId xmlns:a16="http://schemas.microsoft.com/office/drawing/2014/main" id="{9BEBAC63-6727-463C-BF8D-C960BF6BC8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2" name="Group 161">
                    <a:extLst>
                      <a:ext uri="{FF2B5EF4-FFF2-40B4-BE49-F238E27FC236}">
                        <a16:creationId xmlns:a16="http://schemas.microsoft.com/office/drawing/2014/main" id="{8B6E4EE6-58AE-46A6-8593-E4FD765B09B1}"/>
                      </a:ext>
                    </a:extLst>
                  </p:cNvPr>
                  <p:cNvGrpSpPr/>
                  <p:nvPr/>
                </p:nvGrpSpPr>
                <p:grpSpPr>
                  <a:xfrm>
                    <a:off x="3098555" y="3597686"/>
                    <a:ext cx="128016" cy="128016"/>
                    <a:chOff x="1520304" y="1939550"/>
                    <a:chExt cx="726812" cy="726812"/>
                  </a:xfrm>
                </p:grpSpPr>
                <p:sp>
                  <p:nvSpPr>
                    <p:cNvPr id="612" name="Oval 611">
                      <a:extLst>
                        <a:ext uri="{FF2B5EF4-FFF2-40B4-BE49-F238E27FC236}">
                          <a16:creationId xmlns:a16="http://schemas.microsoft.com/office/drawing/2014/main" id="{01C896E3-98A3-405A-BF66-A4845D7B5C5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13" name="Group 612">
                      <a:extLst>
                        <a:ext uri="{FF2B5EF4-FFF2-40B4-BE49-F238E27FC236}">
                          <a16:creationId xmlns:a16="http://schemas.microsoft.com/office/drawing/2014/main" id="{E22DAE07-2E12-42D8-BAD2-9FEBEF0B6FA4}"/>
                        </a:ext>
                      </a:extLst>
                    </p:cNvPr>
                    <p:cNvGrpSpPr/>
                    <p:nvPr/>
                  </p:nvGrpSpPr>
                  <p:grpSpPr>
                    <a:xfrm>
                      <a:off x="1627350" y="2071688"/>
                      <a:ext cx="512722" cy="462536"/>
                      <a:chOff x="1302898" y="1640683"/>
                      <a:chExt cx="1201027" cy="1083468"/>
                    </a:xfrm>
                  </p:grpSpPr>
                  <p:sp>
                    <p:nvSpPr>
                      <p:cNvPr id="614" name="Freeform 34">
                        <a:extLst>
                          <a:ext uri="{FF2B5EF4-FFF2-40B4-BE49-F238E27FC236}">
                            <a16:creationId xmlns:a16="http://schemas.microsoft.com/office/drawing/2014/main" id="{3D33588E-E055-400F-9E44-3A337BDAFC1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5" name="Freeform 37">
                        <a:extLst>
                          <a:ext uri="{FF2B5EF4-FFF2-40B4-BE49-F238E27FC236}">
                            <a16:creationId xmlns:a16="http://schemas.microsoft.com/office/drawing/2014/main" id="{39F340D2-5424-42B4-9745-5044A75478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6" name="Freeform 39">
                        <a:extLst>
                          <a:ext uri="{FF2B5EF4-FFF2-40B4-BE49-F238E27FC236}">
                            <a16:creationId xmlns:a16="http://schemas.microsoft.com/office/drawing/2014/main" id="{A7C34A84-32B5-44B5-BC67-8B9BC6CDDC6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7" name="Freeform 40">
                        <a:extLst>
                          <a:ext uri="{FF2B5EF4-FFF2-40B4-BE49-F238E27FC236}">
                            <a16:creationId xmlns:a16="http://schemas.microsoft.com/office/drawing/2014/main" id="{8E927B8E-D439-4479-86BA-CF34AFFEC06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8" name="Freeform 5">
                        <a:extLst>
                          <a:ext uri="{FF2B5EF4-FFF2-40B4-BE49-F238E27FC236}">
                            <a16:creationId xmlns:a16="http://schemas.microsoft.com/office/drawing/2014/main" id="{685F7FA1-DDE4-4848-8A02-A005FA3C3BD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3" name="Group 162">
                    <a:extLst>
                      <a:ext uri="{FF2B5EF4-FFF2-40B4-BE49-F238E27FC236}">
                        <a16:creationId xmlns:a16="http://schemas.microsoft.com/office/drawing/2014/main" id="{E64DA297-C92C-4B0D-BE61-B47E56E0EDBF}"/>
                      </a:ext>
                    </a:extLst>
                  </p:cNvPr>
                  <p:cNvGrpSpPr/>
                  <p:nvPr/>
                </p:nvGrpSpPr>
                <p:grpSpPr>
                  <a:xfrm>
                    <a:off x="2449931" y="3334672"/>
                    <a:ext cx="128016" cy="128016"/>
                    <a:chOff x="1520304" y="1939550"/>
                    <a:chExt cx="726812" cy="726812"/>
                  </a:xfrm>
                </p:grpSpPr>
                <p:sp>
                  <p:nvSpPr>
                    <p:cNvPr id="605" name="Oval 604">
                      <a:extLst>
                        <a:ext uri="{FF2B5EF4-FFF2-40B4-BE49-F238E27FC236}">
                          <a16:creationId xmlns:a16="http://schemas.microsoft.com/office/drawing/2014/main" id="{E115B94C-5BE1-4DA5-B171-2699779A075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606" name="Group 605">
                      <a:extLst>
                        <a:ext uri="{FF2B5EF4-FFF2-40B4-BE49-F238E27FC236}">
                          <a16:creationId xmlns:a16="http://schemas.microsoft.com/office/drawing/2014/main" id="{F4F90E81-AA9C-4C2C-8A52-1BC51062E3C9}"/>
                        </a:ext>
                      </a:extLst>
                    </p:cNvPr>
                    <p:cNvGrpSpPr/>
                    <p:nvPr/>
                  </p:nvGrpSpPr>
                  <p:grpSpPr>
                    <a:xfrm>
                      <a:off x="1627350" y="2071688"/>
                      <a:ext cx="512722" cy="462536"/>
                      <a:chOff x="1302898" y="1640683"/>
                      <a:chExt cx="1201027" cy="1083468"/>
                    </a:xfrm>
                  </p:grpSpPr>
                  <p:sp>
                    <p:nvSpPr>
                      <p:cNvPr id="607" name="Freeform 34">
                        <a:extLst>
                          <a:ext uri="{FF2B5EF4-FFF2-40B4-BE49-F238E27FC236}">
                            <a16:creationId xmlns:a16="http://schemas.microsoft.com/office/drawing/2014/main" id="{C4DF0852-8DB8-44A4-9AD7-B5076A20841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8" name="Freeform 37">
                        <a:extLst>
                          <a:ext uri="{FF2B5EF4-FFF2-40B4-BE49-F238E27FC236}">
                            <a16:creationId xmlns:a16="http://schemas.microsoft.com/office/drawing/2014/main" id="{160D0308-EB0E-4911-B1D0-5B747E61289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9" name="Freeform 39">
                        <a:extLst>
                          <a:ext uri="{FF2B5EF4-FFF2-40B4-BE49-F238E27FC236}">
                            <a16:creationId xmlns:a16="http://schemas.microsoft.com/office/drawing/2014/main" id="{5291A59D-2B2F-4629-9526-7C5B0145FDD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0" name="Freeform 40">
                        <a:extLst>
                          <a:ext uri="{FF2B5EF4-FFF2-40B4-BE49-F238E27FC236}">
                            <a16:creationId xmlns:a16="http://schemas.microsoft.com/office/drawing/2014/main" id="{4B699855-34CC-4C95-8998-5515E42C4F0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11" name="Freeform 5">
                        <a:extLst>
                          <a:ext uri="{FF2B5EF4-FFF2-40B4-BE49-F238E27FC236}">
                            <a16:creationId xmlns:a16="http://schemas.microsoft.com/office/drawing/2014/main" id="{D093A611-3A37-4CDF-A4AD-9497199D84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4" name="Group 163">
                    <a:extLst>
                      <a:ext uri="{FF2B5EF4-FFF2-40B4-BE49-F238E27FC236}">
                        <a16:creationId xmlns:a16="http://schemas.microsoft.com/office/drawing/2014/main" id="{C5E995E7-F0E8-4671-8BC0-DE452984F0A5}"/>
                      </a:ext>
                    </a:extLst>
                  </p:cNvPr>
                  <p:cNvGrpSpPr/>
                  <p:nvPr/>
                </p:nvGrpSpPr>
                <p:grpSpPr>
                  <a:xfrm>
                    <a:off x="2452750" y="3300492"/>
                    <a:ext cx="128016" cy="128016"/>
                    <a:chOff x="6617763" y="1494678"/>
                    <a:chExt cx="188006" cy="188004"/>
                  </a:xfrm>
                </p:grpSpPr>
                <p:sp>
                  <p:nvSpPr>
                    <p:cNvPr id="603" name="Oval 602">
                      <a:extLst>
                        <a:ext uri="{FF2B5EF4-FFF2-40B4-BE49-F238E27FC236}">
                          <a16:creationId xmlns:a16="http://schemas.microsoft.com/office/drawing/2014/main" id="{DFE9CCC7-DDE4-4C9A-BDA3-D16C80C04EE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04" name="Freeform 10">
                      <a:extLst>
                        <a:ext uri="{FF2B5EF4-FFF2-40B4-BE49-F238E27FC236}">
                          <a16:creationId xmlns:a16="http://schemas.microsoft.com/office/drawing/2014/main" id="{BE01A981-DB5D-47FD-B345-CADD9E6C6A9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5" name="Group 164">
                    <a:extLst>
                      <a:ext uri="{FF2B5EF4-FFF2-40B4-BE49-F238E27FC236}">
                        <a16:creationId xmlns:a16="http://schemas.microsoft.com/office/drawing/2014/main" id="{B41A40EF-3F11-402B-A194-82C2E9FEF9E1}"/>
                      </a:ext>
                    </a:extLst>
                  </p:cNvPr>
                  <p:cNvGrpSpPr/>
                  <p:nvPr/>
                </p:nvGrpSpPr>
                <p:grpSpPr>
                  <a:xfrm>
                    <a:off x="2818125" y="3258368"/>
                    <a:ext cx="128016" cy="128016"/>
                    <a:chOff x="6617763" y="1494678"/>
                    <a:chExt cx="188006" cy="188004"/>
                  </a:xfrm>
                </p:grpSpPr>
                <p:sp>
                  <p:nvSpPr>
                    <p:cNvPr id="601" name="Oval 600">
                      <a:extLst>
                        <a:ext uri="{FF2B5EF4-FFF2-40B4-BE49-F238E27FC236}">
                          <a16:creationId xmlns:a16="http://schemas.microsoft.com/office/drawing/2014/main" id="{927F5730-D222-4ED2-8DD1-D5A9364B8A1F}"/>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602" name="Freeform 10">
                      <a:extLst>
                        <a:ext uri="{FF2B5EF4-FFF2-40B4-BE49-F238E27FC236}">
                          <a16:creationId xmlns:a16="http://schemas.microsoft.com/office/drawing/2014/main" id="{1105B72E-D68A-4FFB-B62B-7EE764C560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6" name="Group 165">
                    <a:extLst>
                      <a:ext uri="{FF2B5EF4-FFF2-40B4-BE49-F238E27FC236}">
                        <a16:creationId xmlns:a16="http://schemas.microsoft.com/office/drawing/2014/main" id="{411CECC9-6F30-4D6F-BFC8-79044F8C60BF}"/>
                      </a:ext>
                    </a:extLst>
                  </p:cNvPr>
                  <p:cNvGrpSpPr/>
                  <p:nvPr/>
                </p:nvGrpSpPr>
                <p:grpSpPr>
                  <a:xfrm>
                    <a:off x="3016135" y="3243436"/>
                    <a:ext cx="128016" cy="128016"/>
                    <a:chOff x="1520304" y="1939550"/>
                    <a:chExt cx="726812" cy="726812"/>
                  </a:xfrm>
                </p:grpSpPr>
                <p:sp>
                  <p:nvSpPr>
                    <p:cNvPr id="594" name="Oval 593">
                      <a:extLst>
                        <a:ext uri="{FF2B5EF4-FFF2-40B4-BE49-F238E27FC236}">
                          <a16:creationId xmlns:a16="http://schemas.microsoft.com/office/drawing/2014/main" id="{9A5981AB-46EE-4C23-A2DA-D25BC7A1AB4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95" name="Group 594">
                      <a:extLst>
                        <a:ext uri="{FF2B5EF4-FFF2-40B4-BE49-F238E27FC236}">
                          <a16:creationId xmlns:a16="http://schemas.microsoft.com/office/drawing/2014/main" id="{0FBEF536-B1DE-4BC1-92AB-0C75AD761878}"/>
                        </a:ext>
                      </a:extLst>
                    </p:cNvPr>
                    <p:cNvGrpSpPr/>
                    <p:nvPr/>
                  </p:nvGrpSpPr>
                  <p:grpSpPr>
                    <a:xfrm>
                      <a:off x="1627350" y="2071688"/>
                      <a:ext cx="512722" cy="462536"/>
                      <a:chOff x="1302898" y="1640683"/>
                      <a:chExt cx="1201027" cy="1083468"/>
                    </a:xfrm>
                  </p:grpSpPr>
                  <p:sp>
                    <p:nvSpPr>
                      <p:cNvPr id="596" name="Freeform 34">
                        <a:extLst>
                          <a:ext uri="{FF2B5EF4-FFF2-40B4-BE49-F238E27FC236}">
                            <a16:creationId xmlns:a16="http://schemas.microsoft.com/office/drawing/2014/main" id="{8DDA8B74-2E51-4DBE-B695-E2292DB6EBA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7" name="Freeform 37">
                        <a:extLst>
                          <a:ext uri="{FF2B5EF4-FFF2-40B4-BE49-F238E27FC236}">
                            <a16:creationId xmlns:a16="http://schemas.microsoft.com/office/drawing/2014/main" id="{E06FDB1C-28D3-40A8-AFB9-4C02F24C5AC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8" name="Freeform 39">
                        <a:extLst>
                          <a:ext uri="{FF2B5EF4-FFF2-40B4-BE49-F238E27FC236}">
                            <a16:creationId xmlns:a16="http://schemas.microsoft.com/office/drawing/2014/main" id="{F489FE62-FB08-4DD9-A21C-505DD232A44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9" name="Freeform 40">
                        <a:extLst>
                          <a:ext uri="{FF2B5EF4-FFF2-40B4-BE49-F238E27FC236}">
                            <a16:creationId xmlns:a16="http://schemas.microsoft.com/office/drawing/2014/main" id="{629C08F0-1EB4-4025-BB0B-70B47211E65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600" name="Freeform 5">
                        <a:extLst>
                          <a:ext uri="{FF2B5EF4-FFF2-40B4-BE49-F238E27FC236}">
                            <a16:creationId xmlns:a16="http://schemas.microsoft.com/office/drawing/2014/main" id="{F9045A37-DE54-4D26-B310-D4E8D40886A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7" name="Group 166">
                    <a:extLst>
                      <a:ext uri="{FF2B5EF4-FFF2-40B4-BE49-F238E27FC236}">
                        <a16:creationId xmlns:a16="http://schemas.microsoft.com/office/drawing/2014/main" id="{E5673F21-2381-4444-9D7E-8ADE2E194851}"/>
                      </a:ext>
                    </a:extLst>
                  </p:cNvPr>
                  <p:cNvGrpSpPr/>
                  <p:nvPr/>
                </p:nvGrpSpPr>
                <p:grpSpPr>
                  <a:xfrm>
                    <a:off x="3001301" y="3228636"/>
                    <a:ext cx="128016" cy="128016"/>
                    <a:chOff x="6617763" y="1494678"/>
                    <a:chExt cx="188006" cy="188004"/>
                  </a:xfrm>
                </p:grpSpPr>
                <p:sp>
                  <p:nvSpPr>
                    <p:cNvPr id="592" name="Oval 591">
                      <a:extLst>
                        <a:ext uri="{FF2B5EF4-FFF2-40B4-BE49-F238E27FC236}">
                          <a16:creationId xmlns:a16="http://schemas.microsoft.com/office/drawing/2014/main" id="{34882488-6B86-458C-B827-A0761BC07AE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93" name="Freeform 10">
                      <a:extLst>
                        <a:ext uri="{FF2B5EF4-FFF2-40B4-BE49-F238E27FC236}">
                          <a16:creationId xmlns:a16="http://schemas.microsoft.com/office/drawing/2014/main" id="{CAB126AB-5162-4B18-8B56-50D67D0C61C3}"/>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68" name="Group 167">
                    <a:extLst>
                      <a:ext uri="{FF2B5EF4-FFF2-40B4-BE49-F238E27FC236}">
                        <a16:creationId xmlns:a16="http://schemas.microsoft.com/office/drawing/2014/main" id="{3940343A-E080-49B3-8905-D0F75BADD419}"/>
                      </a:ext>
                    </a:extLst>
                  </p:cNvPr>
                  <p:cNvGrpSpPr/>
                  <p:nvPr/>
                </p:nvGrpSpPr>
                <p:grpSpPr>
                  <a:xfrm>
                    <a:off x="3526736" y="3231225"/>
                    <a:ext cx="128016" cy="128016"/>
                    <a:chOff x="1520304" y="1939550"/>
                    <a:chExt cx="726812" cy="726812"/>
                  </a:xfrm>
                </p:grpSpPr>
                <p:sp>
                  <p:nvSpPr>
                    <p:cNvPr id="585" name="Oval 584">
                      <a:extLst>
                        <a:ext uri="{FF2B5EF4-FFF2-40B4-BE49-F238E27FC236}">
                          <a16:creationId xmlns:a16="http://schemas.microsoft.com/office/drawing/2014/main" id="{46BF2CAB-71A8-412B-BE8C-1FB6A58BF68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86" name="Group 585">
                      <a:extLst>
                        <a:ext uri="{FF2B5EF4-FFF2-40B4-BE49-F238E27FC236}">
                          <a16:creationId xmlns:a16="http://schemas.microsoft.com/office/drawing/2014/main" id="{7C398E29-7565-426B-A561-490659F5B851}"/>
                        </a:ext>
                      </a:extLst>
                    </p:cNvPr>
                    <p:cNvGrpSpPr/>
                    <p:nvPr/>
                  </p:nvGrpSpPr>
                  <p:grpSpPr>
                    <a:xfrm>
                      <a:off x="1627350" y="2071688"/>
                      <a:ext cx="512722" cy="462536"/>
                      <a:chOff x="1302898" y="1640683"/>
                      <a:chExt cx="1201027" cy="1083468"/>
                    </a:xfrm>
                  </p:grpSpPr>
                  <p:sp>
                    <p:nvSpPr>
                      <p:cNvPr id="587" name="Freeform 34">
                        <a:extLst>
                          <a:ext uri="{FF2B5EF4-FFF2-40B4-BE49-F238E27FC236}">
                            <a16:creationId xmlns:a16="http://schemas.microsoft.com/office/drawing/2014/main" id="{07FE4DD2-C423-47EC-97AE-655210CD28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8" name="Freeform 37">
                        <a:extLst>
                          <a:ext uri="{FF2B5EF4-FFF2-40B4-BE49-F238E27FC236}">
                            <a16:creationId xmlns:a16="http://schemas.microsoft.com/office/drawing/2014/main" id="{14DF5C91-5C56-438B-A180-A0A3F13181C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9" name="Freeform 39">
                        <a:extLst>
                          <a:ext uri="{FF2B5EF4-FFF2-40B4-BE49-F238E27FC236}">
                            <a16:creationId xmlns:a16="http://schemas.microsoft.com/office/drawing/2014/main" id="{AD085992-BEF2-4958-B188-A7641D78B4D6}"/>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0" name="Freeform 40">
                        <a:extLst>
                          <a:ext uri="{FF2B5EF4-FFF2-40B4-BE49-F238E27FC236}">
                            <a16:creationId xmlns:a16="http://schemas.microsoft.com/office/drawing/2014/main" id="{7E919D9F-5AA6-43A9-8D4D-FE81921949C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91" name="Freeform 5">
                        <a:extLst>
                          <a:ext uri="{FF2B5EF4-FFF2-40B4-BE49-F238E27FC236}">
                            <a16:creationId xmlns:a16="http://schemas.microsoft.com/office/drawing/2014/main" id="{EDA13D47-9AFB-4BB7-BC99-17CBB0F796A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69" name="Group 168">
                    <a:extLst>
                      <a:ext uri="{FF2B5EF4-FFF2-40B4-BE49-F238E27FC236}">
                        <a16:creationId xmlns:a16="http://schemas.microsoft.com/office/drawing/2014/main" id="{A0BD713D-4DA7-4797-8ADB-1DB6B170C5AC}"/>
                      </a:ext>
                    </a:extLst>
                  </p:cNvPr>
                  <p:cNvGrpSpPr/>
                  <p:nvPr/>
                </p:nvGrpSpPr>
                <p:grpSpPr>
                  <a:xfrm>
                    <a:off x="3285210" y="3453320"/>
                    <a:ext cx="128016" cy="128016"/>
                    <a:chOff x="6617763" y="1494678"/>
                    <a:chExt cx="188006" cy="188004"/>
                  </a:xfrm>
                </p:grpSpPr>
                <p:sp>
                  <p:nvSpPr>
                    <p:cNvPr id="583" name="Oval 582">
                      <a:extLst>
                        <a:ext uri="{FF2B5EF4-FFF2-40B4-BE49-F238E27FC236}">
                          <a16:creationId xmlns:a16="http://schemas.microsoft.com/office/drawing/2014/main" id="{49F5A661-83C9-4BB5-9D4C-3521088546BE}"/>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84" name="Freeform 10">
                      <a:extLst>
                        <a:ext uri="{FF2B5EF4-FFF2-40B4-BE49-F238E27FC236}">
                          <a16:creationId xmlns:a16="http://schemas.microsoft.com/office/drawing/2014/main" id="{6CF2F0EE-4917-4EF0-87A2-14ECB7AA8915}"/>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DB690C56-E3C4-4C86-9389-FDC41A66E09A}"/>
                      </a:ext>
                    </a:extLst>
                  </p:cNvPr>
                  <p:cNvGrpSpPr/>
                  <p:nvPr/>
                </p:nvGrpSpPr>
                <p:grpSpPr>
                  <a:xfrm>
                    <a:off x="3339456" y="3168944"/>
                    <a:ext cx="128016" cy="128016"/>
                    <a:chOff x="6617763" y="1494678"/>
                    <a:chExt cx="188006" cy="188004"/>
                  </a:xfrm>
                </p:grpSpPr>
                <p:sp>
                  <p:nvSpPr>
                    <p:cNvPr id="581" name="Oval 580">
                      <a:extLst>
                        <a:ext uri="{FF2B5EF4-FFF2-40B4-BE49-F238E27FC236}">
                          <a16:creationId xmlns:a16="http://schemas.microsoft.com/office/drawing/2014/main" id="{B6F0BAE8-DB21-4A3D-B584-D5BE0295D27A}"/>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82" name="Freeform 10">
                      <a:extLst>
                        <a:ext uri="{FF2B5EF4-FFF2-40B4-BE49-F238E27FC236}">
                          <a16:creationId xmlns:a16="http://schemas.microsoft.com/office/drawing/2014/main" id="{F76300B4-7432-484D-B44E-0B9813F1E402}"/>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1" name="Group 170">
                    <a:extLst>
                      <a:ext uri="{FF2B5EF4-FFF2-40B4-BE49-F238E27FC236}">
                        <a16:creationId xmlns:a16="http://schemas.microsoft.com/office/drawing/2014/main" id="{BB135E03-92D7-41C8-8C76-078BD109A558}"/>
                      </a:ext>
                    </a:extLst>
                  </p:cNvPr>
                  <p:cNvGrpSpPr/>
                  <p:nvPr/>
                </p:nvGrpSpPr>
                <p:grpSpPr>
                  <a:xfrm>
                    <a:off x="3610618" y="3130082"/>
                    <a:ext cx="128016" cy="128016"/>
                    <a:chOff x="1520304" y="1939550"/>
                    <a:chExt cx="726812" cy="726812"/>
                  </a:xfrm>
                </p:grpSpPr>
                <p:sp>
                  <p:nvSpPr>
                    <p:cNvPr id="574" name="Oval 573">
                      <a:extLst>
                        <a:ext uri="{FF2B5EF4-FFF2-40B4-BE49-F238E27FC236}">
                          <a16:creationId xmlns:a16="http://schemas.microsoft.com/office/drawing/2014/main" id="{981267A1-761F-4E49-A4E7-0C842FACD0C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75" name="Group 574">
                      <a:extLst>
                        <a:ext uri="{FF2B5EF4-FFF2-40B4-BE49-F238E27FC236}">
                          <a16:creationId xmlns:a16="http://schemas.microsoft.com/office/drawing/2014/main" id="{3BE4E7AA-CD34-4B2A-BD1D-8BA131277E98}"/>
                        </a:ext>
                      </a:extLst>
                    </p:cNvPr>
                    <p:cNvGrpSpPr/>
                    <p:nvPr/>
                  </p:nvGrpSpPr>
                  <p:grpSpPr>
                    <a:xfrm>
                      <a:off x="1627350" y="2071688"/>
                      <a:ext cx="512722" cy="462536"/>
                      <a:chOff x="1302898" y="1640683"/>
                      <a:chExt cx="1201027" cy="1083468"/>
                    </a:xfrm>
                  </p:grpSpPr>
                  <p:sp>
                    <p:nvSpPr>
                      <p:cNvPr id="576" name="Freeform 34">
                        <a:extLst>
                          <a:ext uri="{FF2B5EF4-FFF2-40B4-BE49-F238E27FC236}">
                            <a16:creationId xmlns:a16="http://schemas.microsoft.com/office/drawing/2014/main" id="{072B5251-2667-4F8A-A7D2-238028DA529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7" name="Freeform 37">
                        <a:extLst>
                          <a:ext uri="{FF2B5EF4-FFF2-40B4-BE49-F238E27FC236}">
                            <a16:creationId xmlns:a16="http://schemas.microsoft.com/office/drawing/2014/main" id="{10F541A6-1029-46BC-9F02-85E68B18E5E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8" name="Freeform 39">
                        <a:extLst>
                          <a:ext uri="{FF2B5EF4-FFF2-40B4-BE49-F238E27FC236}">
                            <a16:creationId xmlns:a16="http://schemas.microsoft.com/office/drawing/2014/main" id="{20FA79F2-77B8-40BC-83F7-0E387DD6DC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9" name="Freeform 40">
                        <a:extLst>
                          <a:ext uri="{FF2B5EF4-FFF2-40B4-BE49-F238E27FC236}">
                            <a16:creationId xmlns:a16="http://schemas.microsoft.com/office/drawing/2014/main" id="{6A37249D-09F4-4811-AD22-9F9403496B1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80" name="Freeform 5">
                        <a:extLst>
                          <a:ext uri="{FF2B5EF4-FFF2-40B4-BE49-F238E27FC236}">
                            <a16:creationId xmlns:a16="http://schemas.microsoft.com/office/drawing/2014/main" id="{C4CAD204-F8C5-49CC-AC5F-A1CEDAA9CB9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2" name="Group 171">
                    <a:extLst>
                      <a:ext uri="{FF2B5EF4-FFF2-40B4-BE49-F238E27FC236}">
                        <a16:creationId xmlns:a16="http://schemas.microsoft.com/office/drawing/2014/main" id="{A7254991-7E7E-49A8-BF06-46F6ED686AFE}"/>
                      </a:ext>
                    </a:extLst>
                  </p:cNvPr>
                  <p:cNvGrpSpPr/>
                  <p:nvPr/>
                </p:nvGrpSpPr>
                <p:grpSpPr>
                  <a:xfrm>
                    <a:off x="3515161" y="3018209"/>
                    <a:ext cx="128016" cy="128016"/>
                    <a:chOff x="1520304" y="1939550"/>
                    <a:chExt cx="726812" cy="726812"/>
                  </a:xfrm>
                </p:grpSpPr>
                <p:sp>
                  <p:nvSpPr>
                    <p:cNvPr id="567" name="Oval 566">
                      <a:extLst>
                        <a:ext uri="{FF2B5EF4-FFF2-40B4-BE49-F238E27FC236}">
                          <a16:creationId xmlns:a16="http://schemas.microsoft.com/office/drawing/2014/main" id="{1FF3178D-A3AD-41F6-91EE-3445EA5E58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68" name="Group 567">
                      <a:extLst>
                        <a:ext uri="{FF2B5EF4-FFF2-40B4-BE49-F238E27FC236}">
                          <a16:creationId xmlns:a16="http://schemas.microsoft.com/office/drawing/2014/main" id="{32FEC1F7-0417-4AF9-86D2-57690F008181}"/>
                        </a:ext>
                      </a:extLst>
                    </p:cNvPr>
                    <p:cNvGrpSpPr/>
                    <p:nvPr/>
                  </p:nvGrpSpPr>
                  <p:grpSpPr>
                    <a:xfrm>
                      <a:off x="1627350" y="2071688"/>
                      <a:ext cx="512722" cy="462536"/>
                      <a:chOff x="1302898" y="1640683"/>
                      <a:chExt cx="1201027" cy="1083468"/>
                    </a:xfrm>
                  </p:grpSpPr>
                  <p:sp>
                    <p:nvSpPr>
                      <p:cNvPr id="569" name="Freeform 34">
                        <a:extLst>
                          <a:ext uri="{FF2B5EF4-FFF2-40B4-BE49-F238E27FC236}">
                            <a16:creationId xmlns:a16="http://schemas.microsoft.com/office/drawing/2014/main" id="{4426A60B-4237-41F0-9C1D-E623FBE1FD7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0" name="Freeform 37">
                        <a:extLst>
                          <a:ext uri="{FF2B5EF4-FFF2-40B4-BE49-F238E27FC236}">
                            <a16:creationId xmlns:a16="http://schemas.microsoft.com/office/drawing/2014/main" id="{0E81378C-95B0-47C3-9D3D-64A0C2164F37}"/>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1" name="Freeform 39">
                        <a:extLst>
                          <a:ext uri="{FF2B5EF4-FFF2-40B4-BE49-F238E27FC236}">
                            <a16:creationId xmlns:a16="http://schemas.microsoft.com/office/drawing/2014/main" id="{7F08A331-F330-4E2A-A96A-2D00B421A78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2" name="Freeform 40">
                        <a:extLst>
                          <a:ext uri="{FF2B5EF4-FFF2-40B4-BE49-F238E27FC236}">
                            <a16:creationId xmlns:a16="http://schemas.microsoft.com/office/drawing/2014/main" id="{140F7504-CAA0-4D93-B2B8-EDB8E42B4F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73" name="Freeform 5">
                        <a:extLst>
                          <a:ext uri="{FF2B5EF4-FFF2-40B4-BE49-F238E27FC236}">
                            <a16:creationId xmlns:a16="http://schemas.microsoft.com/office/drawing/2014/main" id="{16EE0775-521F-4F7F-8CA6-98526672A5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3" name="Group 172">
                    <a:extLst>
                      <a:ext uri="{FF2B5EF4-FFF2-40B4-BE49-F238E27FC236}">
                        <a16:creationId xmlns:a16="http://schemas.microsoft.com/office/drawing/2014/main" id="{B456F4D1-C620-4B53-AE71-C593FD78B36D}"/>
                      </a:ext>
                    </a:extLst>
                  </p:cNvPr>
                  <p:cNvGrpSpPr/>
                  <p:nvPr/>
                </p:nvGrpSpPr>
                <p:grpSpPr>
                  <a:xfrm>
                    <a:off x="3584436" y="2988961"/>
                    <a:ext cx="128016" cy="128016"/>
                    <a:chOff x="6617763" y="1494678"/>
                    <a:chExt cx="188006" cy="188004"/>
                  </a:xfrm>
                </p:grpSpPr>
                <p:sp>
                  <p:nvSpPr>
                    <p:cNvPr id="565" name="Oval 564">
                      <a:extLst>
                        <a:ext uri="{FF2B5EF4-FFF2-40B4-BE49-F238E27FC236}">
                          <a16:creationId xmlns:a16="http://schemas.microsoft.com/office/drawing/2014/main" id="{E85D0A37-3F87-40D2-A675-282F817438A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66" name="Freeform 10">
                      <a:extLst>
                        <a:ext uri="{FF2B5EF4-FFF2-40B4-BE49-F238E27FC236}">
                          <a16:creationId xmlns:a16="http://schemas.microsoft.com/office/drawing/2014/main" id="{0D7A8700-6D76-409B-87E4-6E898F81D0F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4" name="Group 173">
                    <a:extLst>
                      <a:ext uri="{FF2B5EF4-FFF2-40B4-BE49-F238E27FC236}">
                        <a16:creationId xmlns:a16="http://schemas.microsoft.com/office/drawing/2014/main" id="{4C06F545-95EC-4FC6-B9E0-8C4574DA2827}"/>
                      </a:ext>
                    </a:extLst>
                  </p:cNvPr>
                  <p:cNvGrpSpPr/>
                  <p:nvPr/>
                </p:nvGrpSpPr>
                <p:grpSpPr>
                  <a:xfrm>
                    <a:off x="1930285" y="2970174"/>
                    <a:ext cx="128016" cy="128016"/>
                    <a:chOff x="1520304" y="1939550"/>
                    <a:chExt cx="726812" cy="726812"/>
                  </a:xfrm>
                </p:grpSpPr>
                <p:sp>
                  <p:nvSpPr>
                    <p:cNvPr id="558" name="Oval 557">
                      <a:extLst>
                        <a:ext uri="{FF2B5EF4-FFF2-40B4-BE49-F238E27FC236}">
                          <a16:creationId xmlns:a16="http://schemas.microsoft.com/office/drawing/2014/main" id="{A091253E-5D78-48A1-ABAF-D95894F8D5A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59" name="Group 558">
                      <a:extLst>
                        <a:ext uri="{FF2B5EF4-FFF2-40B4-BE49-F238E27FC236}">
                          <a16:creationId xmlns:a16="http://schemas.microsoft.com/office/drawing/2014/main" id="{30D03C1E-DAF2-43A1-BA3E-A36E8E95D2D1}"/>
                        </a:ext>
                      </a:extLst>
                    </p:cNvPr>
                    <p:cNvGrpSpPr/>
                    <p:nvPr/>
                  </p:nvGrpSpPr>
                  <p:grpSpPr>
                    <a:xfrm>
                      <a:off x="1627350" y="2071688"/>
                      <a:ext cx="512722" cy="462536"/>
                      <a:chOff x="1302898" y="1640683"/>
                      <a:chExt cx="1201027" cy="1083468"/>
                    </a:xfrm>
                  </p:grpSpPr>
                  <p:sp>
                    <p:nvSpPr>
                      <p:cNvPr id="560" name="Freeform 34">
                        <a:extLst>
                          <a:ext uri="{FF2B5EF4-FFF2-40B4-BE49-F238E27FC236}">
                            <a16:creationId xmlns:a16="http://schemas.microsoft.com/office/drawing/2014/main" id="{8477BC36-2591-4F2C-9237-909DF6CA2FE0}"/>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1" name="Freeform 37">
                        <a:extLst>
                          <a:ext uri="{FF2B5EF4-FFF2-40B4-BE49-F238E27FC236}">
                            <a16:creationId xmlns:a16="http://schemas.microsoft.com/office/drawing/2014/main" id="{CBA7FE91-0AAE-4031-8069-B05E3B4252CC}"/>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2" name="Freeform 39">
                        <a:extLst>
                          <a:ext uri="{FF2B5EF4-FFF2-40B4-BE49-F238E27FC236}">
                            <a16:creationId xmlns:a16="http://schemas.microsoft.com/office/drawing/2014/main" id="{3AD1D373-CDDA-48D3-A2FA-65ECF04D83D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3" name="Freeform 40">
                        <a:extLst>
                          <a:ext uri="{FF2B5EF4-FFF2-40B4-BE49-F238E27FC236}">
                            <a16:creationId xmlns:a16="http://schemas.microsoft.com/office/drawing/2014/main" id="{5A717DF4-BE86-4964-9796-09D5D7966FE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64" name="Freeform 5">
                        <a:extLst>
                          <a:ext uri="{FF2B5EF4-FFF2-40B4-BE49-F238E27FC236}">
                            <a16:creationId xmlns:a16="http://schemas.microsoft.com/office/drawing/2014/main" id="{23E60C2B-142B-44E7-B7C9-09FE82C93CB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5" name="Group 174">
                    <a:extLst>
                      <a:ext uri="{FF2B5EF4-FFF2-40B4-BE49-F238E27FC236}">
                        <a16:creationId xmlns:a16="http://schemas.microsoft.com/office/drawing/2014/main" id="{8388CFA7-1686-4EE2-AA8C-7F3219966652}"/>
                      </a:ext>
                    </a:extLst>
                  </p:cNvPr>
                  <p:cNvGrpSpPr/>
                  <p:nvPr/>
                </p:nvGrpSpPr>
                <p:grpSpPr>
                  <a:xfrm>
                    <a:off x="1948343" y="2887411"/>
                    <a:ext cx="128016" cy="128016"/>
                    <a:chOff x="1520304" y="1939550"/>
                    <a:chExt cx="726812" cy="726812"/>
                  </a:xfrm>
                </p:grpSpPr>
                <p:sp>
                  <p:nvSpPr>
                    <p:cNvPr id="551" name="Oval 550">
                      <a:extLst>
                        <a:ext uri="{FF2B5EF4-FFF2-40B4-BE49-F238E27FC236}">
                          <a16:creationId xmlns:a16="http://schemas.microsoft.com/office/drawing/2014/main" id="{381DC509-E3CA-449D-83E6-6D5B50504D4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52" name="Group 551">
                      <a:extLst>
                        <a:ext uri="{FF2B5EF4-FFF2-40B4-BE49-F238E27FC236}">
                          <a16:creationId xmlns:a16="http://schemas.microsoft.com/office/drawing/2014/main" id="{078AEE4A-CF7B-467B-8C6F-002E1DD33B8D}"/>
                        </a:ext>
                      </a:extLst>
                    </p:cNvPr>
                    <p:cNvGrpSpPr/>
                    <p:nvPr/>
                  </p:nvGrpSpPr>
                  <p:grpSpPr>
                    <a:xfrm>
                      <a:off x="1627350" y="2071688"/>
                      <a:ext cx="512722" cy="462536"/>
                      <a:chOff x="1302898" y="1640683"/>
                      <a:chExt cx="1201027" cy="1083468"/>
                    </a:xfrm>
                  </p:grpSpPr>
                  <p:sp>
                    <p:nvSpPr>
                      <p:cNvPr id="553" name="Freeform 34">
                        <a:extLst>
                          <a:ext uri="{FF2B5EF4-FFF2-40B4-BE49-F238E27FC236}">
                            <a16:creationId xmlns:a16="http://schemas.microsoft.com/office/drawing/2014/main" id="{C127C846-B886-4428-8239-FE91EB1EE1B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4" name="Freeform 37">
                        <a:extLst>
                          <a:ext uri="{FF2B5EF4-FFF2-40B4-BE49-F238E27FC236}">
                            <a16:creationId xmlns:a16="http://schemas.microsoft.com/office/drawing/2014/main" id="{D768E5AE-0146-44CF-9ED7-B92053C871F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5" name="Freeform 39">
                        <a:extLst>
                          <a:ext uri="{FF2B5EF4-FFF2-40B4-BE49-F238E27FC236}">
                            <a16:creationId xmlns:a16="http://schemas.microsoft.com/office/drawing/2014/main" id="{99697A8E-120C-494F-A763-B30EC225FC3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6" name="Freeform 40">
                        <a:extLst>
                          <a:ext uri="{FF2B5EF4-FFF2-40B4-BE49-F238E27FC236}">
                            <a16:creationId xmlns:a16="http://schemas.microsoft.com/office/drawing/2014/main" id="{883BECC8-6C31-4503-B587-73E2E1511711}"/>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57" name="Freeform 5">
                        <a:extLst>
                          <a:ext uri="{FF2B5EF4-FFF2-40B4-BE49-F238E27FC236}">
                            <a16:creationId xmlns:a16="http://schemas.microsoft.com/office/drawing/2014/main" id="{862FC6D1-286F-4C4C-9C9B-598E484D572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6" name="Group 175">
                    <a:extLst>
                      <a:ext uri="{FF2B5EF4-FFF2-40B4-BE49-F238E27FC236}">
                        <a16:creationId xmlns:a16="http://schemas.microsoft.com/office/drawing/2014/main" id="{02F19947-2938-4F1A-99DB-BFC716920DCD}"/>
                      </a:ext>
                    </a:extLst>
                  </p:cNvPr>
                  <p:cNvGrpSpPr/>
                  <p:nvPr/>
                </p:nvGrpSpPr>
                <p:grpSpPr>
                  <a:xfrm>
                    <a:off x="2060951" y="3025193"/>
                    <a:ext cx="128016" cy="128016"/>
                    <a:chOff x="6617763" y="1494678"/>
                    <a:chExt cx="188006" cy="188004"/>
                  </a:xfrm>
                </p:grpSpPr>
                <p:sp>
                  <p:nvSpPr>
                    <p:cNvPr id="549" name="Oval 548">
                      <a:extLst>
                        <a:ext uri="{FF2B5EF4-FFF2-40B4-BE49-F238E27FC236}">
                          <a16:creationId xmlns:a16="http://schemas.microsoft.com/office/drawing/2014/main" id="{01216117-0B6E-405D-ACBA-58B83282AFB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550" name="Freeform 10">
                      <a:extLst>
                        <a:ext uri="{FF2B5EF4-FFF2-40B4-BE49-F238E27FC236}">
                          <a16:creationId xmlns:a16="http://schemas.microsoft.com/office/drawing/2014/main" id="{44AC7320-92DD-428E-8B36-81684369C5C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77" name="Group 176">
                    <a:extLst>
                      <a:ext uri="{FF2B5EF4-FFF2-40B4-BE49-F238E27FC236}">
                        <a16:creationId xmlns:a16="http://schemas.microsoft.com/office/drawing/2014/main" id="{A6F8C76B-A15A-426D-BE31-26E8437FC051}"/>
                      </a:ext>
                    </a:extLst>
                  </p:cNvPr>
                  <p:cNvGrpSpPr/>
                  <p:nvPr/>
                </p:nvGrpSpPr>
                <p:grpSpPr>
                  <a:xfrm>
                    <a:off x="1077597" y="2322184"/>
                    <a:ext cx="128016" cy="128016"/>
                    <a:chOff x="1520304" y="1939550"/>
                    <a:chExt cx="726812" cy="726812"/>
                  </a:xfrm>
                </p:grpSpPr>
                <p:sp>
                  <p:nvSpPr>
                    <p:cNvPr id="542" name="Oval 541">
                      <a:extLst>
                        <a:ext uri="{FF2B5EF4-FFF2-40B4-BE49-F238E27FC236}">
                          <a16:creationId xmlns:a16="http://schemas.microsoft.com/office/drawing/2014/main" id="{DFD60335-6F20-4BF1-9EF0-68E5CC1A2E4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43" name="Group 542">
                      <a:extLst>
                        <a:ext uri="{FF2B5EF4-FFF2-40B4-BE49-F238E27FC236}">
                          <a16:creationId xmlns:a16="http://schemas.microsoft.com/office/drawing/2014/main" id="{18EA221D-9E36-44CC-8186-5D2FE913736C}"/>
                        </a:ext>
                      </a:extLst>
                    </p:cNvPr>
                    <p:cNvGrpSpPr/>
                    <p:nvPr/>
                  </p:nvGrpSpPr>
                  <p:grpSpPr>
                    <a:xfrm>
                      <a:off x="1627350" y="2071688"/>
                      <a:ext cx="512722" cy="462536"/>
                      <a:chOff x="1302898" y="1640683"/>
                      <a:chExt cx="1201027" cy="1083468"/>
                    </a:xfrm>
                  </p:grpSpPr>
                  <p:sp>
                    <p:nvSpPr>
                      <p:cNvPr id="544" name="Freeform 34">
                        <a:extLst>
                          <a:ext uri="{FF2B5EF4-FFF2-40B4-BE49-F238E27FC236}">
                            <a16:creationId xmlns:a16="http://schemas.microsoft.com/office/drawing/2014/main" id="{A1143154-30B7-4F71-A62A-77FD3E899B36}"/>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5" name="Freeform 37">
                        <a:extLst>
                          <a:ext uri="{FF2B5EF4-FFF2-40B4-BE49-F238E27FC236}">
                            <a16:creationId xmlns:a16="http://schemas.microsoft.com/office/drawing/2014/main" id="{7F998974-F08E-4E08-872F-453620B5D40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6" name="Freeform 39">
                        <a:extLst>
                          <a:ext uri="{FF2B5EF4-FFF2-40B4-BE49-F238E27FC236}">
                            <a16:creationId xmlns:a16="http://schemas.microsoft.com/office/drawing/2014/main" id="{8982986F-4C8F-4D66-92FE-B3BD905494E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7" name="Freeform 40">
                        <a:extLst>
                          <a:ext uri="{FF2B5EF4-FFF2-40B4-BE49-F238E27FC236}">
                            <a16:creationId xmlns:a16="http://schemas.microsoft.com/office/drawing/2014/main" id="{0DA1D8F5-189F-46CA-909F-BDD2A7C4069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8" name="Freeform 5">
                        <a:extLst>
                          <a:ext uri="{FF2B5EF4-FFF2-40B4-BE49-F238E27FC236}">
                            <a16:creationId xmlns:a16="http://schemas.microsoft.com/office/drawing/2014/main" id="{06DA7B38-5D70-4743-95E4-974BF68D9DC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ACE71090-49D7-411F-9D45-06467D5B5443}"/>
                      </a:ext>
                    </a:extLst>
                  </p:cNvPr>
                  <p:cNvGrpSpPr/>
                  <p:nvPr/>
                </p:nvGrpSpPr>
                <p:grpSpPr>
                  <a:xfrm>
                    <a:off x="6371821" y="5896574"/>
                    <a:ext cx="128016" cy="128016"/>
                    <a:chOff x="1520304" y="1939550"/>
                    <a:chExt cx="726812" cy="726812"/>
                  </a:xfrm>
                </p:grpSpPr>
                <p:sp>
                  <p:nvSpPr>
                    <p:cNvPr id="535" name="Oval 534">
                      <a:extLst>
                        <a:ext uri="{FF2B5EF4-FFF2-40B4-BE49-F238E27FC236}">
                          <a16:creationId xmlns:a16="http://schemas.microsoft.com/office/drawing/2014/main" id="{2C8A619B-C4A5-43EA-9D6B-B9092460BC3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36" name="Group 535">
                      <a:extLst>
                        <a:ext uri="{FF2B5EF4-FFF2-40B4-BE49-F238E27FC236}">
                          <a16:creationId xmlns:a16="http://schemas.microsoft.com/office/drawing/2014/main" id="{B96D4A9B-E2EA-4D32-9A1D-41B3E96C48DE}"/>
                        </a:ext>
                      </a:extLst>
                    </p:cNvPr>
                    <p:cNvGrpSpPr/>
                    <p:nvPr/>
                  </p:nvGrpSpPr>
                  <p:grpSpPr>
                    <a:xfrm>
                      <a:off x="1627350" y="2071688"/>
                      <a:ext cx="512722" cy="462536"/>
                      <a:chOff x="1302898" y="1640683"/>
                      <a:chExt cx="1201027" cy="1083468"/>
                    </a:xfrm>
                  </p:grpSpPr>
                  <p:sp>
                    <p:nvSpPr>
                      <p:cNvPr id="537" name="Freeform 34">
                        <a:extLst>
                          <a:ext uri="{FF2B5EF4-FFF2-40B4-BE49-F238E27FC236}">
                            <a16:creationId xmlns:a16="http://schemas.microsoft.com/office/drawing/2014/main" id="{2DB2FA45-67A7-4912-99EA-3996A0BD44A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8" name="Freeform 37">
                        <a:extLst>
                          <a:ext uri="{FF2B5EF4-FFF2-40B4-BE49-F238E27FC236}">
                            <a16:creationId xmlns:a16="http://schemas.microsoft.com/office/drawing/2014/main" id="{60D5AD9E-316C-401C-90A4-8EB722C530A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9" name="Freeform 39">
                        <a:extLst>
                          <a:ext uri="{FF2B5EF4-FFF2-40B4-BE49-F238E27FC236}">
                            <a16:creationId xmlns:a16="http://schemas.microsoft.com/office/drawing/2014/main" id="{28D0FF5B-619F-4B0D-93EE-CBD62101D5A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0" name="Freeform 40">
                        <a:extLst>
                          <a:ext uri="{FF2B5EF4-FFF2-40B4-BE49-F238E27FC236}">
                            <a16:creationId xmlns:a16="http://schemas.microsoft.com/office/drawing/2014/main" id="{F7E23B00-7A72-43D0-8756-2A9125B62FF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41" name="Freeform 5">
                        <a:extLst>
                          <a:ext uri="{FF2B5EF4-FFF2-40B4-BE49-F238E27FC236}">
                            <a16:creationId xmlns:a16="http://schemas.microsoft.com/office/drawing/2014/main" id="{7F4A074F-4906-4F9B-AD04-8FDB8B0CD0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79" name="Group 178">
                    <a:extLst>
                      <a:ext uri="{FF2B5EF4-FFF2-40B4-BE49-F238E27FC236}">
                        <a16:creationId xmlns:a16="http://schemas.microsoft.com/office/drawing/2014/main" id="{2EE47DB7-52B5-4314-840E-33572C71E3C7}"/>
                      </a:ext>
                    </a:extLst>
                  </p:cNvPr>
                  <p:cNvGrpSpPr/>
                  <p:nvPr/>
                </p:nvGrpSpPr>
                <p:grpSpPr>
                  <a:xfrm>
                    <a:off x="6681787" y="5575010"/>
                    <a:ext cx="128016" cy="128016"/>
                    <a:chOff x="1520304" y="1939550"/>
                    <a:chExt cx="726812" cy="726812"/>
                  </a:xfrm>
                </p:grpSpPr>
                <p:sp>
                  <p:nvSpPr>
                    <p:cNvPr id="528" name="Oval 527">
                      <a:extLst>
                        <a:ext uri="{FF2B5EF4-FFF2-40B4-BE49-F238E27FC236}">
                          <a16:creationId xmlns:a16="http://schemas.microsoft.com/office/drawing/2014/main" id="{681A3DC8-EC88-441E-8A96-0BDBBC9096E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29" name="Group 528">
                      <a:extLst>
                        <a:ext uri="{FF2B5EF4-FFF2-40B4-BE49-F238E27FC236}">
                          <a16:creationId xmlns:a16="http://schemas.microsoft.com/office/drawing/2014/main" id="{99797D7A-0B36-417C-8D43-98C100E2F3B9}"/>
                        </a:ext>
                      </a:extLst>
                    </p:cNvPr>
                    <p:cNvGrpSpPr/>
                    <p:nvPr/>
                  </p:nvGrpSpPr>
                  <p:grpSpPr>
                    <a:xfrm>
                      <a:off x="1627350" y="2071688"/>
                      <a:ext cx="512722" cy="462536"/>
                      <a:chOff x="1302898" y="1640683"/>
                      <a:chExt cx="1201027" cy="1083468"/>
                    </a:xfrm>
                  </p:grpSpPr>
                  <p:sp>
                    <p:nvSpPr>
                      <p:cNvPr id="530" name="Freeform 34">
                        <a:extLst>
                          <a:ext uri="{FF2B5EF4-FFF2-40B4-BE49-F238E27FC236}">
                            <a16:creationId xmlns:a16="http://schemas.microsoft.com/office/drawing/2014/main" id="{C7DED3B5-6713-4330-8655-5CAD13CFD54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1" name="Freeform 37">
                        <a:extLst>
                          <a:ext uri="{FF2B5EF4-FFF2-40B4-BE49-F238E27FC236}">
                            <a16:creationId xmlns:a16="http://schemas.microsoft.com/office/drawing/2014/main" id="{F809AA72-AFBB-4612-B1BD-0986A40E31F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2" name="Freeform 39">
                        <a:extLst>
                          <a:ext uri="{FF2B5EF4-FFF2-40B4-BE49-F238E27FC236}">
                            <a16:creationId xmlns:a16="http://schemas.microsoft.com/office/drawing/2014/main" id="{C71441FE-23F5-4110-9185-76DBC2FD4064}"/>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3" name="Freeform 40">
                        <a:extLst>
                          <a:ext uri="{FF2B5EF4-FFF2-40B4-BE49-F238E27FC236}">
                            <a16:creationId xmlns:a16="http://schemas.microsoft.com/office/drawing/2014/main" id="{D6997856-DDC8-410B-B27F-35C2CFD29CE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34" name="Freeform 5">
                        <a:extLst>
                          <a:ext uri="{FF2B5EF4-FFF2-40B4-BE49-F238E27FC236}">
                            <a16:creationId xmlns:a16="http://schemas.microsoft.com/office/drawing/2014/main" id="{6F9126CC-78A6-4CF5-BDE3-43F2974A15E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0" name="Group 179">
                    <a:extLst>
                      <a:ext uri="{FF2B5EF4-FFF2-40B4-BE49-F238E27FC236}">
                        <a16:creationId xmlns:a16="http://schemas.microsoft.com/office/drawing/2014/main" id="{90344DF9-A26D-44AC-A4DE-F2657D1E11B5}"/>
                      </a:ext>
                    </a:extLst>
                  </p:cNvPr>
                  <p:cNvGrpSpPr/>
                  <p:nvPr/>
                </p:nvGrpSpPr>
                <p:grpSpPr>
                  <a:xfrm>
                    <a:off x="6216668" y="4937915"/>
                    <a:ext cx="128016" cy="128016"/>
                    <a:chOff x="1520304" y="1939550"/>
                    <a:chExt cx="726812" cy="726812"/>
                  </a:xfrm>
                </p:grpSpPr>
                <p:sp>
                  <p:nvSpPr>
                    <p:cNvPr id="521" name="Oval 520">
                      <a:extLst>
                        <a:ext uri="{FF2B5EF4-FFF2-40B4-BE49-F238E27FC236}">
                          <a16:creationId xmlns:a16="http://schemas.microsoft.com/office/drawing/2014/main" id="{2E2D1037-2285-467A-B871-50367B87056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22" name="Group 521">
                      <a:extLst>
                        <a:ext uri="{FF2B5EF4-FFF2-40B4-BE49-F238E27FC236}">
                          <a16:creationId xmlns:a16="http://schemas.microsoft.com/office/drawing/2014/main" id="{0CED0FF6-D1C2-438F-BBF7-D5AC720BE0B9}"/>
                        </a:ext>
                      </a:extLst>
                    </p:cNvPr>
                    <p:cNvGrpSpPr/>
                    <p:nvPr/>
                  </p:nvGrpSpPr>
                  <p:grpSpPr>
                    <a:xfrm>
                      <a:off x="1627350" y="2071688"/>
                      <a:ext cx="512722" cy="462536"/>
                      <a:chOff x="1302898" y="1640683"/>
                      <a:chExt cx="1201027" cy="1083468"/>
                    </a:xfrm>
                  </p:grpSpPr>
                  <p:sp>
                    <p:nvSpPr>
                      <p:cNvPr id="523" name="Freeform 34">
                        <a:extLst>
                          <a:ext uri="{FF2B5EF4-FFF2-40B4-BE49-F238E27FC236}">
                            <a16:creationId xmlns:a16="http://schemas.microsoft.com/office/drawing/2014/main" id="{AD7FA234-9325-4E63-9791-575CA90D1CA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4" name="Freeform 37">
                        <a:extLst>
                          <a:ext uri="{FF2B5EF4-FFF2-40B4-BE49-F238E27FC236}">
                            <a16:creationId xmlns:a16="http://schemas.microsoft.com/office/drawing/2014/main" id="{1AC9185B-C012-4DAE-A79C-4F93AB33943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5" name="Freeform 39">
                        <a:extLst>
                          <a:ext uri="{FF2B5EF4-FFF2-40B4-BE49-F238E27FC236}">
                            <a16:creationId xmlns:a16="http://schemas.microsoft.com/office/drawing/2014/main" id="{E950C4A6-6687-4412-B91D-3197A0673337}"/>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6" name="Freeform 40">
                        <a:extLst>
                          <a:ext uri="{FF2B5EF4-FFF2-40B4-BE49-F238E27FC236}">
                            <a16:creationId xmlns:a16="http://schemas.microsoft.com/office/drawing/2014/main" id="{8AF63DF9-CD85-4ABF-B0AC-F9D0E98CC8D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7" name="Freeform 5">
                        <a:extLst>
                          <a:ext uri="{FF2B5EF4-FFF2-40B4-BE49-F238E27FC236}">
                            <a16:creationId xmlns:a16="http://schemas.microsoft.com/office/drawing/2014/main" id="{5CAE0315-F89D-4D27-A695-0A852B0E398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1" name="Group 180">
                    <a:extLst>
                      <a:ext uri="{FF2B5EF4-FFF2-40B4-BE49-F238E27FC236}">
                        <a16:creationId xmlns:a16="http://schemas.microsoft.com/office/drawing/2014/main" id="{5F12D1A2-BF5B-49CC-B6CF-8B35CDE17A85}"/>
                      </a:ext>
                    </a:extLst>
                  </p:cNvPr>
                  <p:cNvGrpSpPr/>
                  <p:nvPr/>
                </p:nvGrpSpPr>
                <p:grpSpPr>
                  <a:xfrm>
                    <a:off x="7659205" y="3891530"/>
                    <a:ext cx="128016" cy="128016"/>
                    <a:chOff x="1520304" y="1939550"/>
                    <a:chExt cx="726812" cy="726812"/>
                  </a:xfrm>
                </p:grpSpPr>
                <p:sp>
                  <p:nvSpPr>
                    <p:cNvPr id="514" name="Oval 513">
                      <a:extLst>
                        <a:ext uri="{FF2B5EF4-FFF2-40B4-BE49-F238E27FC236}">
                          <a16:creationId xmlns:a16="http://schemas.microsoft.com/office/drawing/2014/main" id="{377E5A30-4342-4A07-9E2F-8ABFC70B57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15" name="Group 514">
                      <a:extLst>
                        <a:ext uri="{FF2B5EF4-FFF2-40B4-BE49-F238E27FC236}">
                          <a16:creationId xmlns:a16="http://schemas.microsoft.com/office/drawing/2014/main" id="{358CFD60-ED6F-43FD-9E76-964CA0D0785F}"/>
                        </a:ext>
                      </a:extLst>
                    </p:cNvPr>
                    <p:cNvGrpSpPr/>
                    <p:nvPr/>
                  </p:nvGrpSpPr>
                  <p:grpSpPr>
                    <a:xfrm>
                      <a:off x="1627350" y="2071688"/>
                      <a:ext cx="512722" cy="462536"/>
                      <a:chOff x="1302898" y="1640683"/>
                      <a:chExt cx="1201027" cy="1083468"/>
                    </a:xfrm>
                  </p:grpSpPr>
                  <p:sp>
                    <p:nvSpPr>
                      <p:cNvPr id="516" name="Freeform 34">
                        <a:extLst>
                          <a:ext uri="{FF2B5EF4-FFF2-40B4-BE49-F238E27FC236}">
                            <a16:creationId xmlns:a16="http://schemas.microsoft.com/office/drawing/2014/main" id="{CE20BA24-EB3F-48C0-96C0-45FCF6B728A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7" name="Freeform 37">
                        <a:extLst>
                          <a:ext uri="{FF2B5EF4-FFF2-40B4-BE49-F238E27FC236}">
                            <a16:creationId xmlns:a16="http://schemas.microsoft.com/office/drawing/2014/main" id="{410A9C43-CD6D-4089-A3AA-F44C841264A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8" name="Freeform 39">
                        <a:extLst>
                          <a:ext uri="{FF2B5EF4-FFF2-40B4-BE49-F238E27FC236}">
                            <a16:creationId xmlns:a16="http://schemas.microsoft.com/office/drawing/2014/main" id="{3E3C8CFF-F0A3-4CEF-A968-89127F238E5A}"/>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9" name="Freeform 40">
                        <a:extLst>
                          <a:ext uri="{FF2B5EF4-FFF2-40B4-BE49-F238E27FC236}">
                            <a16:creationId xmlns:a16="http://schemas.microsoft.com/office/drawing/2014/main" id="{A472DF93-9B31-436A-9683-9FB514E52C1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20" name="Freeform 5">
                        <a:extLst>
                          <a:ext uri="{FF2B5EF4-FFF2-40B4-BE49-F238E27FC236}">
                            <a16:creationId xmlns:a16="http://schemas.microsoft.com/office/drawing/2014/main" id="{F49D8AEF-92CD-4F18-B4C3-69A1FFE098C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2" name="Group 181">
                    <a:extLst>
                      <a:ext uri="{FF2B5EF4-FFF2-40B4-BE49-F238E27FC236}">
                        <a16:creationId xmlns:a16="http://schemas.microsoft.com/office/drawing/2014/main" id="{B14981C4-2F08-4FC6-BD0A-4247B1A93D88}"/>
                      </a:ext>
                    </a:extLst>
                  </p:cNvPr>
                  <p:cNvGrpSpPr/>
                  <p:nvPr/>
                </p:nvGrpSpPr>
                <p:grpSpPr>
                  <a:xfrm>
                    <a:off x="7574787" y="3798824"/>
                    <a:ext cx="128016" cy="128016"/>
                    <a:chOff x="1520304" y="1939550"/>
                    <a:chExt cx="726812" cy="726812"/>
                  </a:xfrm>
                </p:grpSpPr>
                <p:sp>
                  <p:nvSpPr>
                    <p:cNvPr id="507" name="Oval 506">
                      <a:extLst>
                        <a:ext uri="{FF2B5EF4-FFF2-40B4-BE49-F238E27FC236}">
                          <a16:creationId xmlns:a16="http://schemas.microsoft.com/office/drawing/2014/main" id="{7BFF8EAC-EC44-4CC3-AAB1-3EB2BEC999EA}"/>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08" name="Group 507">
                      <a:extLst>
                        <a:ext uri="{FF2B5EF4-FFF2-40B4-BE49-F238E27FC236}">
                          <a16:creationId xmlns:a16="http://schemas.microsoft.com/office/drawing/2014/main" id="{C5DC0752-BB94-4AD8-9BF0-64CA3343CEB9}"/>
                        </a:ext>
                      </a:extLst>
                    </p:cNvPr>
                    <p:cNvGrpSpPr/>
                    <p:nvPr/>
                  </p:nvGrpSpPr>
                  <p:grpSpPr>
                    <a:xfrm>
                      <a:off x="1627350" y="2071688"/>
                      <a:ext cx="512722" cy="462536"/>
                      <a:chOff x="1302898" y="1640683"/>
                      <a:chExt cx="1201027" cy="1083468"/>
                    </a:xfrm>
                  </p:grpSpPr>
                  <p:sp>
                    <p:nvSpPr>
                      <p:cNvPr id="509" name="Freeform 34">
                        <a:extLst>
                          <a:ext uri="{FF2B5EF4-FFF2-40B4-BE49-F238E27FC236}">
                            <a16:creationId xmlns:a16="http://schemas.microsoft.com/office/drawing/2014/main" id="{227E7EF4-BE34-4F58-8134-874DECC83A9C}"/>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0" name="Freeform 37">
                        <a:extLst>
                          <a:ext uri="{FF2B5EF4-FFF2-40B4-BE49-F238E27FC236}">
                            <a16:creationId xmlns:a16="http://schemas.microsoft.com/office/drawing/2014/main" id="{C89382A3-9BD3-42DF-8987-9A65C59751F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1" name="Freeform 39">
                        <a:extLst>
                          <a:ext uri="{FF2B5EF4-FFF2-40B4-BE49-F238E27FC236}">
                            <a16:creationId xmlns:a16="http://schemas.microsoft.com/office/drawing/2014/main" id="{BC2A0AB9-3971-454A-B142-EEC06C7A05F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2" name="Freeform 40">
                        <a:extLst>
                          <a:ext uri="{FF2B5EF4-FFF2-40B4-BE49-F238E27FC236}">
                            <a16:creationId xmlns:a16="http://schemas.microsoft.com/office/drawing/2014/main" id="{35ADF2C2-F6F7-441E-AA11-44DCC9AFD85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13" name="Freeform 5">
                        <a:extLst>
                          <a:ext uri="{FF2B5EF4-FFF2-40B4-BE49-F238E27FC236}">
                            <a16:creationId xmlns:a16="http://schemas.microsoft.com/office/drawing/2014/main" id="{92285F93-D0F3-4F3B-99C2-F7BD402B9FE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3" name="Group 182">
                    <a:extLst>
                      <a:ext uri="{FF2B5EF4-FFF2-40B4-BE49-F238E27FC236}">
                        <a16:creationId xmlns:a16="http://schemas.microsoft.com/office/drawing/2014/main" id="{4D4926D5-22F0-4218-AE54-EDFBBED83094}"/>
                      </a:ext>
                    </a:extLst>
                  </p:cNvPr>
                  <p:cNvGrpSpPr/>
                  <p:nvPr/>
                </p:nvGrpSpPr>
                <p:grpSpPr>
                  <a:xfrm>
                    <a:off x="7421402" y="3843003"/>
                    <a:ext cx="128016" cy="128016"/>
                    <a:chOff x="1520304" y="1939550"/>
                    <a:chExt cx="726812" cy="726812"/>
                  </a:xfrm>
                </p:grpSpPr>
                <p:sp>
                  <p:nvSpPr>
                    <p:cNvPr id="500" name="Oval 499">
                      <a:extLst>
                        <a:ext uri="{FF2B5EF4-FFF2-40B4-BE49-F238E27FC236}">
                          <a16:creationId xmlns:a16="http://schemas.microsoft.com/office/drawing/2014/main" id="{BD8CB924-F144-4DF5-B892-010064136AB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501" name="Group 500">
                      <a:extLst>
                        <a:ext uri="{FF2B5EF4-FFF2-40B4-BE49-F238E27FC236}">
                          <a16:creationId xmlns:a16="http://schemas.microsoft.com/office/drawing/2014/main" id="{C063B8EC-4FF5-4DFB-AA6D-602365955D1F}"/>
                        </a:ext>
                      </a:extLst>
                    </p:cNvPr>
                    <p:cNvGrpSpPr/>
                    <p:nvPr/>
                  </p:nvGrpSpPr>
                  <p:grpSpPr>
                    <a:xfrm>
                      <a:off x="1627350" y="2071688"/>
                      <a:ext cx="512722" cy="462536"/>
                      <a:chOff x="1302898" y="1640683"/>
                      <a:chExt cx="1201027" cy="1083468"/>
                    </a:xfrm>
                  </p:grpSpPr>
                  <p:sp>
                    <p:nvSpPr>
                      <p:cNvPr id="502" name="Freeform 34">
                        <a:extLst>
                          <a:ext uri="{FF2B5EF4-FFF2-40B4-BE49-F238E27FC236}">
                            <a16:creationId xmlns:a16="http://schemas.microsoft.com/office/drawing/2014/main" id="{2DE39B23-6C60-4B75-B09B-DDD96E63A92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3" name="Freeform 37">
                        <a:extLst>
                          <a:ext uri="{FF2B5EF4-FFF2-40B4-BE49-F238E27FC236}">
                            <a16:creationId xmlns:a16="http://schemas.microsoft.com/office/drawing/2014/main" id="{E860B22B-6F69-4752-812A-76A3E4032A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4" name="Freeform 39">
                        <a:extLst>
                          <a:ext uri="{FF2B5EF4-FFF2-40B4-BE49-F238E27FC236}">
                            <a16:creationId xmlns:a16="http://schemas.microsoft.com/office/drawing/2014/main" id="{F9980855-0A15-40FE-9D49-ABD3886D93BB}"/>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5" name="Freeform 40">
                        <a:extLst>
                          <a:ext uri="{FF2B5EF4-FFF2-40B4-BE49-F238E27FC236}">
                            <a16:creationId xmlns:a16="http://schemas.microsoft.com/office/drawing/2014/main" id="{A0D96E15-4F8B-4353-A038-7F7EF0D0E09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506" name="Freeform 5">
                        <a:extLst>
                          <a:ext uri="{FF2B5EF4-FFF2-40B4-BE49-F238E27FC236}">
                            <a16:creationId xmlns:a16="http://schemas.microsoft.com/office/drawing/2014/main" id="{C70C6B26-636E-4665-A3EC-FCEEDA4509B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4" name="Group 183">
                    <a:extLst>
                      <a:ext uri="{FF2B5EF4-FFF2-40B4-BE49-F238E27FC236}">
                        <a16:creationId xmlns:a16="http://schemas.microsoft.com/office/drawing/2014/main" id="{9C3DD55F-5CAC-4F98-9A55-75927BA178FF}"/>
                      </a:ext>
                    </a:extLst>
                  </p:cNvPr>
                  <p:cNvGrpSpPr/>
                  <p:nvPr/>
                </p:nvGrpSpPr>
                <p:grpSpPr>
                  <a:xfrm>
                    <a:off x="7355894" y="3752474"/>
                    <a:ext cx="128016" cy="128016"/>
                    <a:chOff x="1520304" y="1939550"/>
                    <a:chExt cx="726812" cy="726812"/>
                  </a:xfrm>
                </p:grpSpPr>
                <p:sp>
                  <p:nvSpPr>
                    <p:cNvPr id="493" name="Oval 492">
                      <a:extLst>
                        <a:ext uri="{FF2B5EF4-FFF2-40B4-BE49-F238E27FC236}">
                          <a16:creationId xmlns:a16="http://schemas.microsoft.com/office/drawing/2014/main" id="{EA0E21EF-FF50-456C-8B16-28112C00A18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94" name="Group 493">
                      <a:extLst>
                        <a:ext uri="{FF2B5EF4-FFF2-40B4-BE49-F238E27FC236}">
                          <a16:creationId xmlns:a16="http://schemas.microsoft.com/office/drawing/2014/main" id="{52999DF1-BFCB-47E5-B908-F442673E828A}"/>
                        </a:ext>
                      </a:extLst>
                    </p:cNvPr>
                    <p:cNvGrpSpPr/>
                    <p:nvPr/>
                  </p:nvGrpSpPr>
                  <p:grpSpPr>
                    <a:xfrm>
                      <a:off x="1627350" y="2071688"/>
                      <a:ext cx="512722" cy="462536"/>
                      <a:chOff x="1302898" y="1640683"/>
                      <a:chExt cx="1201027" cy="1083468"/>
                    </a:xfrm>
                  </p:grpSpPr>
                  <p:sp>
                    <p:nvSpPr>
                      <p:cNvPr id="495" name="Freeform 34">
                        <a:extLst>
                          <a:ext uri="{FF2B5EF4-FFF2-40B4-BE49-F238E27FC236}">
                            <a16:creationId xmlns:a16="http://schemas.microsoft.com/office/drawing/2014/main" id="{A537B6DB-09C9-4C6D-8276-F9CB48FC963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6" name="Freeform 37">
                        <a:extLst>
                          <a:ext uri="{FF2B5EF4-FFF2-40B4-BE49-F238E27FC236}">
                            <a16:creationId xmlns:a16="http://schemas.microsoft.com/office/drawing/2014/main" id="{34E4FEBD-5655-4727-88BE-0D3F7004260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7" name="Freeform 39">
                        <a:extLst>
                          <a:ext uri="{FF2B5EF4-FFF2-40B4-BE49-F238E27FC236}">
                            <a16:creationId xmlns:a16="http://schemas.microsoft.com/office/drawing/2014/main" id="{DA5B4BE7-709E-45D4-819D-E3ABE23CF0C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8" name="Freeform 40">
                        <a:extLst>
                          <a:ext uri="{FF2B5EF4-FFF2-40B4-BE49-F238E27FC236}">
                            <a16:creationId xmlns:a16="http://schemas.microsoft.com/office/drawing/2014/main" id="{F099B2A0-F49B-46E5-84CE-15E451CF500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9" name="Freeform 5">
                        <a:extLst>
                          <a:ext uri="{FF2B5EF4-FFF2-40B4-BE49-F238E27FC236}">
                            <a16:creationId xmlns:a16="http://schemas.microsoft.com/office/drawing/2014/main" id="{B190EFC9-1E7E-4344-8B1E-9A2C043620B4}"/>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5" name="Group 184">
                    <a:extLst>
                      <a:ext uri="{FF2B5EF4-FFF2-40B4-BE49-F238E27FC236}">
                        <a16:creationId xmlns:a16="http://schemas.microsoft.com/office/drawing/2014/main" id="{AB2A13B8-C288-48F5-9302-AC19270B5882}"/>
                      </a:ext>
                    </a:extLst>
                  </p:cNvPr>
                  <p:cNvGrpSpPr/>
                  <p:nvPr/>
                </p:nvGrpSpPr>
                <p:grpSpPr>
                  <a:xfrm>
                    <a:off x="8358732" y="4471451"/>
                    <a:ext cx="128016" cy="128016"/>
                    <a:chOff x="1520304" y="1939550"/>
                    <a:chExt cx="726812" cy="726812"/>
                  </a:xfrm>
                </p:grpSpPr>
                <p:sp>
                  <p:nvSpPr>
                    <p:cNvPr id="486" name="Oval 485">
                      <a:extLst>
                        <a:ext uri="{FF2B5EF4-FFF2-40B4-BE49-F238E27FC236}">
                          <a16:creationId xmlns:a16="http://schemas.microsoft.com/office/drawing/2014/main" id="{43D4BA8E-D85F-4085-806B-B502A3E15D8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87" name="Group 486">
                      <a:extLst>
                        <a:ext uri="{FF2B5EF4-FFF2-40B4-BE49-F238E27FC236}">
                          <a16:creationId xmlns:a16="http://schemas.microsoft.com/office/drawing/2014/main" id="{ECB081F1-A925-4E86-BD69-D5DABEB61B0B}"/>
                        </a:ext>
                      </a:extLst>
                    </p:cNvPr>
                    <p:cNvGrpSpPr/>
                    <p:nvPr/>
                  </p:nvGrpSpPr>
                  <p:grpSpPr>
                    <a:xfrm>
                      <a:off x="1627350" y="2071688"/>
                      <a:ext cx="512722" cy="462536"/>
                      <a:chOff x="1302898" y="1640683"/>
                      <a:chExt cx="1201027" cy="1083468"/>
                    </a:xfrm>
                  </p:grpSpPr>
                  <p:sp>
                    <p:nvSpPr>
                      <p:cNvPr id="488" name="Freeform 34">
                        <a:extLst>
                          <a:ext uri="{FF2B5EF4-FFF2-40B4-BE49-F238E27FC236}">
                            <a16:creationId xmlns:a16="http://schemas.microsoft.com/office/drawing/2014/main" id="{F5D72EE6-E8B9-4779-8A4A-964F97827B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9" name="Freeform 37">
                        <a:extLst>
                          <a:ext uri="{FF2B5EF4-FFF2-40B4-BE49-F238E27FC236}">
                            <a16:creationId xmlns:a16="http://schemas.microsoft.com/office/drawing/2014/main" id="{E04AD47E-625E-430A-96E1-14ADA95B038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0" name="Freeform 39">
                        <a:extLst>
                          <a:ext uri="{FF2B5EF4-FFF2-40B4-BE49-F238E27FC236}">
                            <a16:creationId xmlns:a16="http://schemas.microsoft.com/office/drawing/2014/main" id="{B05C84C2-FB26-4F91-8DBF-899012BD6AB0}"/>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1" name="Freeform 40">
                        <a:extLst>
                          <a:ext uri="{FF2B5EF4-FFF2-40B4-BE49-F238E27FC236}">
                            <a16:creationId xmlns:a16="http://schemas.microsoft.com/office/drawing/2014/main" id="{5C23494C-A38D-44F1-A4FB-7C00EC1C71FA}"/>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92" name="Freeform 5">
                        <a:extLst>
                          <a:ext uri="{FF2B5EF4-FFF2-40B4-BE49-F238E27FC236}">
                            <a16:creationId xmlns:a16="http://schemas.microsoft.com/office/drawing/2014/main" id="{AC2B6649-7E95-44A9-BFE4-53E7F5FC3F3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6" name="Group 185">
                    <a:extLst>
                      <a:ext uri="{FF2B5EF4-FFF2-40B4-BE49-F238E27FC236}">
                        <a16:creationId xmlns:a16="http://schemas.microsoft.com/office/drawing/2014/main" id="{99D5A371-84C8-486D-A55F-D6F1946EF235}"/>
                      </a:ext>
                    </a:extLst>
                  </p:cNvPr>
                  <p:cNvGrpSpPr/>
                  <p:nvPr/>
                </p:nvGrpSpPr>
                <p:grpSpPr>
                  <a:xfrm>
                    <a:off x="8279282" y="3779593"/>
                    <a:ext cx="128016" cy="128016"/>
                    <a:chOff x="1520304" y="1939550"/>
                    <a:chExt cx="726812" cy="726812"/>
                  </a:xfrm>
                </p:grpSpPr>
                <p:sp>
                  <p:nvSpPr>
                    <p:cNvPr id="479" name="Oval 478">
                      <a:extLst>
                        <a:ext uri="{FF2B5EF4-FFF2-40B4-BE49-F238E27FC236}">
                          <a16:creationId xmlns:a16="http://schemas.microsoft.com/office/drawing/2014/main" id="{BD88A445-4ABB-4F5C-90C2-8E91C82A063C}"/>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80" name="Group 479">
                      <a:extLst>
                        <a:ext uri="{FF2B5EF4-FFF2-40B4-BE49-F238E27FC236}">
                          <a16:creationId xmlns:a16="http://schemas.microsoft.com/office/drawing/2014/main" id="{2F5F255F-DA40-4C76-9BCD-F1F65DA47139}"/>
                        </a:ext>
                      </a:extLst>
                    </p:cNvPr>
                    <p:cNvGrpSpPr/>
                    <p:nvPr/>
                  </p:nvGrpSpPr>
                  <p:grpSpPr>
                    <a:xfrm>
                      <a:off x="1627350" y="2071688"/>
                      <a:ext cx="512722" cy="462536"/>
                      <a:chOff x="1302898" y="1640683"/>
                      <a:chExt cx="1201027" cy="1083468"/>
                    </a:xfrm>
                  </p:grpSpPr>
                  <p:sp>
                    <p:nvSpPr>
                      <p:cNvPr id="481" name="Freeform 34">
                        <a:extLst>
                          <a:ext uri="{FF2B5EF4-FFF2-40B4-BE49-F238E27FC236}">
                            <a16:creationId xmlns:a16="http://schemas.microsoft.com/office/drawing/2014/main" id="{38429A8B-EE19-4A79-9E8F-09AB7E07F6D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2" name="Freeform 37">
                        <a:extLst>
                          <a:ext uri="{FF2B5EF4-FFF2-40B4-BE49-F238E27FC236}">
                            <a16:creationId xmlns:a16="http://schemas.microsoft.com/office/drawing/2014/main" id="{87AF1AFB-15C6-4FFE-B0C8-B27B62611DD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3" name="Freeform 39">
                        <a:extLst>
                          <a:ext uri="{FF2B5EF4-FFF2-40B4-BE49-F238E27FC236}">
                            <a16:creationId xmlns:a16="http://schemas.microsoft.com/office/drawing/2014/main" id="{1A8BA8E1-510D-4AFB-8D7C-297C4C5B87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4" name="Freeform 40">
                        <a:extLst>
                          <a:ext uri="{FF2B5EF4-FFF2-40B4-BE49-F238E27FC236}">
                            <a16:creationId xmlns:a16="http://schemas.microsoft.com/office/drawing/2014/main" id="{A71CF4AC-1751-4BEE-9F23-5790688A3E8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85" name="Freeform 5">
                        <a:extLst>
                          <a:ext uri="{FF2B5EF4-FFF2-40B4-BE49-F238E27FC236}">
                            <a16:creationId xmlns:a16="http://schemas.microsoft.com/office/drawing/2014/main" id="{0431995A-C3E9-4A18-B374-4C3D65FB024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87" name="Group 186">
                    <a:extLst>
                      <a:ext uri="{FF2B5EF4-FFF2-40B4-BE49-F238E27FC236}">
                        <a16:creationId xmlns:a16="http://schemas.microsoft.com/office/drawing/2014/main" id="{54A03C57-45C7-4678-833F-2012E7997D07}"/>
                      </a:ext>
                    </a:extLst>
                  </p:cNvPr>
                  <p:cNvGrpSpPr/>
                  <p:nvPr/>
                </p:nvGrpSpPr>
                <p:grpSpPr>
                  <a:xfrm>
                    <a:off x="8101503" y="3936536"/>
                    <a:ext cx="128016" cy="128016"/>
                    <a:chOff x="6617763" y="1494678"/>
                    <a:chExt cx="188006" cy="188004"/>
                  </a:xfrm>
                </p:grpSpPr>
                <p:sp>
                  <p:nvSpPr>
                    <p:cNvPr id="477" name="Oval 476">
                      <a:extLst>
                        <a:ext uri="{FF2B5EF4-FFF2-40B4-BE49-F238E27FC236}">
                          <a16:creationId xmlns:a16="http://schemas.microsoft.com/office/drawing/2014/main" id="{BA7853CF-4726-43CF-9CF6-CAE9F4ED23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8" name="Freeform 10">
                      <a:extLst>
                        <a:ext uri="{FF2B5EF4-FFF2-40B4-BE49-F238E27FC236}">
                          <a16:creationId xmlns:a16="http://schemas.microsoft.com/office/drawing/2014/main" id="{29A2B4EC-496C-45D7-B8F1-2BC620B4010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211089C9-A32C-4C7D-A0BC-6AA8CBD460F3}"/>
                      </a:ext>
                    </a:extLst>
                  </p:cNvPr>
                  <p:cNvGrpSpPr/>
                  <p:nvPr/>
                </p:nvGrpSpPr>
                <p:grpSpPr>
                  <a:xfrm>
                    <a:off x="8139273" y="4017327"/>
                    <a:ext cx="128016" cy="128016"/>
                    <a:chOff x="6617763" y="1494678"/>
                    <a:chExt cx="188006" cy="188004"/>
                  </a:xfrm>
                </p:grpSpPr>
                <p:sp>
                  <p:nvSpPr>
                    <p:cNvPr id="475" name="Oval 474">
                      <a:extLst>
                        <a:ext uri="{FF2B5EF4-FFF2-40B4-BE49-F238E27FC236}">
                          <a16:creationId xmlns:a16="http://schemas.microsoft.com/office/drawing/2014/main" id="{D60336F9-01EE-4000-96F1-FE3A7537C461}"/>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6" name="Freeform 10">
                      <a:extLst>
                        <a:ext uri="{FF2B5EF4-FFF2-40B4-BE49-F238E27FC236}">
                          <a16:creationId xmlns:a16="http://schemas.microsoft.com/office/drawing/2014/main" id="{BA538B63-FBAD-466C-92B3-0C0B71FBA0EF}"/>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89" name="Group 188">
                    <a:extLst>
                      <a:ext uri="{FF2B5EF4-FFF2-40B4-BE49-F238E27FC236}">
                        <a16:creationId xmlns:a16="http://schemas.microsoft.com/office/drawing/2014/main" id="{EB8ACCAB-F045-42C1-B76F-A1B4D71FAA51}"/>
                      </a:ext>
                    </a:extLst>
                  </p:cNvPr>
                  <p:cNvGrpSpPr/>
                  <p:nvPr/>
                </p:nvGrpSpPr>
                <p:grpSpPr>
                  <a:xfrm>
                    <a:off x="8310065" y="4212589"/>
                    <a:ext cx="128016" cy="128016"/>
                    <a:chOff x="6617763" y="1494678"/>
                    <a:chExt cx="188006" cy="188004"/>
                  </a:xfrm>
                </p:grpSpPr>
                <p:sp>
                  <p:nvSpPr>
                    <p:cNvPr id="473" name="Oval 472">
                      <a:extLst>
                        <a:ext uri="{FF2B5EF4-FFF2-40B4-BE49-F238E27FC236}">
                          <a16:creationId xmlns:a16="http://schemas.microsoft.com/office/drawing/2014/main" id="{400F8B12-8F89-4C8A-A18B-2306E9B8F5C7}"/>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74" name="Freeform 10">
                      <a:extLst>
                        <a:ext uri="{FF2B5EF4-FFF2-40B4-BE49-F238E27FC236}">
                          <a16:creationId xmlns:a16="http://schemas.microsoft.com/office/drawing/2014/main" id="{140ABF19-1548-47FA-94E7-4E0135CF0B10}"/>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0" name="Group 189">
                    <a:extLst>
                      <a:ext uri="{FF2B5EF4-FFF2-40B4-BE49-F238E27FC236}">
                        <a16:creationId xmlns:a16="http://schemas.microsoft.com/office/drawing/2014/main" id="{E12CA7F4-C043-4DE1-827B-C4FAC3C0D22E}"/>
                      </a:ext>
                    </a:extLst>
                  </p:cNvPr>
                  <p:cNvGrpSpPr/>
                  <p:nvPr/>
                </p:nvGrpSpPr>
                <p:grpSpPr>
                  <a:xfrm>
                    <a:off x="8965083" y="4234026"/>
                    <a:ext cx="128016" cy="128016"/>
                    <a:chOff x="1520304" y="1939550"/>
                    <a:chExt cx="726812" cy="726812"/>
                  </a:xfrm>
                </p:grpSpPr>
                <p:sp>
                  <p:nvSpPr>
                    <p:cNvPr id="466" name="Oval 465">
                      <a:extLst>
                        <a:ext uri="{FF2B5EF4-FFF2-40B4-BE49-F238E27FC236}">
                          <a16:creationId xmlns:a16="http://schemas.microsoft.com/office/drawing/2014/main" id="{A962CAF3-E7DB-46FB-B0FD-59B3BD389BB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67" name="Group 466">
                      <a:extLst>
                        <a:ext uri="{FF2B5EF4-FFF2-40B4-BE49-F238E27FC236}">
                          <a16:creationId xmlns:a16="http://schemas.microsoft.com/office/drawing/2014/main" id="{58608406-19DE-48A3-8EF1-652D9D5BCDCD}"/>
                        </a:ext>
                      </a:extLst>
                    </p:cNvPr>
                    <p:cNvGrpSpPr/>
                    <p:nvPr/>
                  </p:nvGrpSpPr>
                  <p:grpSpPr>
                    <a:xfrm>
                      <a:off x="1627350" y="2071688"/>
                      <a:ext cx="512722" cy="462536"/>
                      <a:chOff x="1302898" y="1640683"/>
                      <a:chExt cx="1201027" cy="1083468"/>
                    </a:xfrm>
                  </p:grpSpPr>
                  <p:sp>
                    <p:nvSpPr>
                      <p:cNvPr id="468" name="Freeform 34">
                        <a:extLst>
                          <a:ext uri="{FF2B5EF4-FFF2-40B4-BE49-F238E27FC236}">
                            <a16:creationId xmlns:a16="http://schemas.microsoft.com/office/drawing/2014/main" id="{A563B0A4-CD76-4617-9755-56FAF4BAF0D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9" name="Freeform 37">
                        <a:extLst>
                          <a:ext uri="{FF2B5EF4-FFF2-40B4-BE49-F238E27FC236}">
                            <a16:creationId xmlns:a16="http://schemas.microsoft.com/office/drawing/2014/main" id="{2AA78514-CFC0-446E-A3A0-2E4B706B5B4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0" name="Freeform 39">
                        <a:extLst>
                          <a:ext uri="{FF2B5EF4-FFF2-40B4-BE49-F238E27FC236}">
                            <a16:creationId xmlns:a16="http://schemas.microsoft.com/office/drawing/2014/main" id="{B8EB5EAB-0857-4CAE-AABD-F366C092DD0C}"/>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1" name="Freeform 40">
                        <a:extLst>
                          <a:ext uri="{FF2B5EF4-FFF2-40B4-BE49-F238E27FC236}">
                            <a16:creationId xmlns:a16="http://schemas.microsoft.com/office/drawing/2014/main" id="{3C5B9FD5-2647-4E11-88FE-96140C31A1F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72" name="Freeform 5">
                        <a:extLst>
                          <a:ext uri="{FF2B5EF4-FFF2-40B4-BE49-F238E27FC236}">
                            <a16:creationId xmlns:a16="http://schemas.microsoft.com/office/drawing/2014/main" id="{259CF1B8-F29C-4715-BADA-80072B0AC54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1" name="Group 190">
                    <a:extLst>
                      <a:ext uri="{FF2B5EF4-FFF2-40B4-BE49-F238E27FC236}">
                        <a16:creationId xmlns:a16="http://schemas.microsoft.com/office/drawing/2014/main" id="{54BFE9C1-CC28-47D9-BE47-4E89EDE611F4}"/>
                      </a:ext>
                    </a:extLst>
                  </p:cNvPr>
                  <p:cNvGrpSpPr/>
                  <p:nvPr/>
                </p:nvGrpSpPr>
                <p:grpSpPr>
                  <a:xfrm>
                    <a:off x="8984296" y="4562653"/>
                    <a:ext cx="128016" cy="128016"/>
                    <a:chOff x="1520304" y="1939550"/>
                    <a:chExt cx="726812" cy="726812"/>
                  </a:xfrm>
                </p:grpSpPr>
                <p:sp>
                  <p:nvSpPr>
                    <p:cNvPr id="459" name="Oval 458">
                      <a:extLst>
                        <a:ext uri="{FF2B5EF4-FFF2-40B4-BE49-F238E27FC236}">
                          <a16:creationId xmlns:a16="http://schemas.microsoft.com/office/drawing/2014/main" id="{847F9B7B-FDB4-427B-BA55-91DEC2530C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60" name="Group 459">
                      <a:extLst>
                        <a:ext uri="{FF2B5EF4-FFF2-40B4-BE49-F238E27FC236}">
                          <a16:creationId xmlns:a16="http://schemas.microsoft.com/office/drawing/2014/main" id="{AD988CA5-54E1-48D7-9D85-799C8EB926DC}"/>
                        </a:ext>
                      </a:extLst>
                    </p:cNvPr>
                    <p:cNvGrpSpPr/>
                    <p:nvPr/>
                  </p:nvGrpSpPr>
                  <p:grpSpPr>
                    <a:xfrm>
                      <a:off x="1627350" y="2071688"/>
                      <a:ext cx="512722" cy="462536"/>
                      <a:chOff x="1302898" y="1640683"/>
                      <a:chExt cx="1201027" cy="1083468"/>
                    </a:xfrm>
                  </p:grpSpPr>
                  <p:sp>
                    <p:nvSpPr>
                      <p:cNvPr id="461" name="Freeform 34">
                        <a:extLst>
                          <a:ext uri="{FF2B5EF4-FFF2-40B4-BE49-F238E27FC236}">
                            <a16:creationId xmlns:a16="http://schemas.microsoft.com/office/drawing/2014/main" id="{A9DA2E7C-62E8-4754-A7DA-1B2A7A131582}"/>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2" name="Freeform 37">
                        <a:extLst>
                          <a:ext uri="{FF2B5EF4-FFF2-40B4-BE49-F238E27FC236}">
                            <a16:creationId xmlns:a16="http://schemas.microsoft.com/office/drawing/2014/main" id="{5F2FF1A8-009A-45BA-A0D1-C4E9D21589EE}"/>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3" name="Freeform 39">
                        <a:extLst>
                          <a:ext uri="{FF2B5EF4-FFF2-40B4-BE49-F238E27FC236}">
                            <a16:creationId xmlns:a16="http://schemas.microsoft.com/office/drawing/2014/main" id="{45735190-DE1B-4E56-B5F6-E367BA87D9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4" name="Freeform 40">
                        <a:extLst>
                          <a:ext uri="{FF2B5EF4-FFF2-40B4-BE49-F238E27FC236}">
                            <a16:creationId xmlns:a16="http://schemas.microsoft.com/office/drawing/2014/main" id="{0284272F-30A4-4C8B-835C-288ACE2E9F2E}"/>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65" name="Freeform 5">
                        <a:extLst>
                          <a:ext uri="{FF2B5EF4-FFF2-40B4-BE49-F238E27FC236}">
                            <a16:creationId xmlns:a16="http://schemas.microsoft.com/office/drawing/2014/main" id="{EC6A1A47-7E23-4500-B8F0-E2D10B2E612A}"/>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2" name="Group 191">
                    <a:extLst>
                      <a:ext uri="{FF2B5EF4-FFF2-40B4-BE49-F238E27FC236}">
                        <a16:creationId xmlns:a16="http://schemas.microsoft.com/office/drawing/2014/main" id="{CA7E24E3-0441-4EFB-8E12-33B39946408D}"/>
                      </a:ext>
                    </a:extLst>
                  </p:cNvPr>
                  <p:cNvGrpSpPr/>
                  <p:nvPr/>
                </p:nvGrpSpPr>
                <p:grpSpPr>
                  <a:xfrm>
                    <a:off x="9065695" y="4625407"/>
                    <a:ext cx="128016" cy="128016"/>
                    <a:chOff x="6617763" y="1494678"/>
                    <a:chExt cx="188006" cy="188004"/>
                  </a:xfrm>
                </p:grpSpPr>
                <p:sp>
                  <p:nvSpPr>
                    <p:cNvPr id="457" name="Oval 456">
                      <a:extLst>
                        <a:ext uri="{FF2B5EF4-FFF2-40B4-BE49-F238E27FC236}">
                          <a16:creationId xmlns:a16="http://schemas.microsoft.com/office/drawing/2014/main" id="{CEC7BB65-D581-4628-B4D9-F8AEB4C785D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58" name="Freeform 10">
                      <a:extLst>
                        <a:ext uri="{FF2B5EF4-FFF2-40B4-BE49-F238E27FC236}">
                          <a16:creationId xmlns:a16="http://schemas.microsoft.com/office/drawing/2014/main" id="{4F5B2A4A-4AC0-4B86-BD50-89542D637B1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3" name="Group 192">
                    <a:extLst>
                      <a:ext uri="{FF2B5EF4-FFF2-40B4-BE49-F238E27FC236}">
                        <a16:creationId xmlns:a16="http://schemas.microsoft.com/office/drawing/2014/main" id="{984A609D-9B5C-477C-B9B7-71C4D14ED5CC}"/>
                      </a:ext>
                    </a:extLst>
                  </p:cNvPr>
                  <p:cNvGrpSpPr/>
                  <p:nvPr/>
                </p:nvGrpSpPr>
                <p:grpSpPr>
                  <a:xfrm>
                    <a:off x="9130227" y="4693233"/>
                    <a:ext cx="128016" cy="128016"/>
                    <a:chOff x="6617763" y="1494678"/>
                    <a:chExt cx="188006" cy="188004"/>
                  </a:xfrm>
                </p:grpSpPr>
                <p:sp>
                  <p:nvSpPr>
                    <p:cNvPr id="455" name="Oval 454">
                      <a:extLst>
                        <a:ext uri="{FF2B5EF4-FFF2-40B4-BE49-F238E27FC236}">
                          <a16:creationId xmlns:a16="http://schemas.microsoft.com/office/drawing/2014/main" id="{CF5CAC33-24D6-4EE6-BCEA-E2FBFE3B858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56" name="Freeform 10">
                      <a:extLst>
                        <a:ext uri="{FF2B5EF4-FFF2-40B4-BE49-F238E27FC236}">
                          <a16:creationId xmlns:a16="http://schemas.microsoft.com/office/drawing/2014/main" id="{8F9CE630-A84F-471B-B820-5547C36A3F6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4" name="Group 193">
                    <a:extLst>
                      <a:ext uri="{FF2B5EF4-FFF2-40B4-BE49-F238E27FC236}">
                        <a16:creationId xmlns:a16="http://schemas.microsoft.com/office/drawing/2014/main" id="{AEF58C78-846B-4BE6-B249-DDEA26EDF0F7}"/>
                      </a:ext>
                    </a:extLst>
                  </p:cNvPr>
                  <p:cNvGrpSpPr/>
                  <p:nvPr/>
                </p:nvGrpSpPr>
                <p:grpSpPr>
                  <a:xfrm>
                    <a:off x="9461015" y="5876549"/>
                    <a:ext cx="128016" cy="128016"/>
                    <a:chOff x="1520304" y="1939550"/>
                    <a:chExt cx="726812" cy="726812"/>
                  </a:xfrm>
                </p:grpSpPr>
                <p:sp>
                  <p:nvSpPr>
                    <p:cNvPr id="448" name="Oval 447">
                      <a:extLst>
                        <a:ext uri="{FF2B5EF4-FFF2-40B4-BE49-F238E27FC236}">
                          <a16:creationId xmlns:a16="http://schemas.microsoft.com/office/drawing/2014/main" id="{475D54DF-A954-464F-AF64-5C35E14AA7A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49" name="Group 448">
                      <a:extLst>
                        <a:ext uri="{FF2B5EF4-FFF2-40B4-BE49-F238E27FC236}">
                          <a16:creationId xmlns:a16="http://schemas.microsoft.com/office/drawing/2014/main" id="{E583E4A0-807D-418F-A8C8-5646B86E4736}"/>
                        </a:ext>
                      </a:extLst>
                    </p:cNvPr>
                    <p:cNvGrpSpPr/>
                    <p:nvPr/>
                  </p:nvGrpSpPr>
                  <p:grpSpPr>
                    <a:xfrm>
                      <a:off x="1627350" y="2071688"/>
                      <a:ext cx="512722" cy="462536"/>
                      <a:chOff x="1302898" y="1640683"/>
                      <a:chExt cx="1201027" cy="1083468"/>
                    </a:xfrm>
                  </p:grpSpPr>
                  <p:sp>
                    <p:nvSpPr>
                      <p:cNvPr id="450" name="Freeform 34">
                        <a:extLst>
                          <a:ext uri="{FF2B5EF4-FFF2-40B4-BE49-F238E27FC236}">
                            <a16:creationId xmlns:a16="http://schemas.microsoft.com/office/drawing/2014/main" id="{54BD8589-864A-4B34-9623-8538F5BB33D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1" name="Freeform 37">
                        <a:extLst>
                          <a:ext uri="{FF2B5EF4-FFF2-40B4-BE49-F238E27FC236}">
                            <a16:creationId xmlns:a16="http://schemas.microsoft.com/office/drawing/2014/main" id="{0A75E9D4-2D37-4A32-A585-ABBFAE3BC49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2" name="Freeform 39">
                        <a:extLst>
                          <a:ext uri="{FF2B5EF4-FFF2-40B4-BE49-F238E27FC236}">
                            <a16:creationId xmlns:a16="http://schemas.microsoft.com/office/drawing/2014/main" id="{59F41D3C-9AFD-4341-B549-6CDA2F2FED6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3" name="Freeform 40">
                        <a:extLst>
                          <a:ext uri="{FF2B5EF4-FFF2-40B4-BE49-F238E27FC236}">
                            <a16:creationId xmlns:a16="http://schemas.microsoft.com/office/drawing/2014/main" id="{1A340C58-30A5-40BD-B03E-63BD71CAE78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54" name="Freeform 5">
                        <a:extLst>
                          <a:ext uri="{FF2B5EF4-FFF2-40B4-BE49-F238E27FC236}">
                            <a16:creationId xmlns:a16="http://schemas.microsoft.com/office/drawing/2014/main" id="{C58D980B-647A-4485-9ECF-6BF502900A19}"/>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5" name="Group 194">
                    <a:extLst>
                      <a:ext uri="{FF2B5EF4-FFF2-40B4-BE49-F238E27FC236}">
                        <a16:creationId xmlns:a16="http://schemas.microsoft.com/office/drawing/2014/main" id="{6555636E-4BEA-4580-800F-59257A27DD77}"/>
                      </a:ext>
                    </a:extLst>
                  </p:cNvPr>
                  <p:cNvGrpSpPr/>
                  <p:nvPr/>
                </p:nvGrpSpPr>
                <p:grpSpPr>
                  <a:xfrm>
                    <a:off x="10362561" y="6094415"/>
                    <a:ext cx="128016" cy="128016"/>
                    <a:chOff x="6617763" y="1494678"/>
                    <a:chExt cx="188006" cy="188004"/>
                  </a:xfrm>
                </p:grpSpPr>
                <p:sp>
                  <p:nvSpPr>
                    <p:cNvPr id="446" name="Oval 445">
                      <a:extLst>
                        <a:ext uri="{FF2B5EF4-FFF2-40B4-BE49-F238E27FC236}">
                          <a16:creationId xmlns:a16="http://schemas.microsoft.com/office/drawing/2014/main" id="{6915CB78-510D-402C-A764-D5F1BEAFFC5D}"/>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47" name="Freeform 10">
                      <a:extLst>
                        <a:ext uri="{FF2B5EF4-FFF2-40B4-BE49-F238E27FC236}">
                          <a16:creationId xmlns:a16="http://schemas.microsoft.com/office/drawing/2014/main" id="{2B9FFFD4-A8EC-4B01-9188-794E76BE7A2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6" name="Group 195">
                    <a:extLst>
                      <a:ext uri="{FF2B5EF4-FFF2-40B4-BE49-F238E27FC236}">
                        <a16:creationId xmlns:a16="http://schemas.microsoft.com/office/drawing/2014/main" id="{4B0E8E88-6F50-4D31-9257-46A36DC33EEA}"/>
                      </a:ext>
                    </a:extLst>
                  </p:cNvPr>
                  <p:cNvGrpSpPr/>
                  <p:nvPr/>
                </p:nvGrpSpPr>
                <p:grpSpPr>
                  <a:xfrm>
                    <a:off x="10553982" y="5958094"/>
                    <a:ext cx="128016" cy="128016"/>
                    <a:chOff x="1520304" y="1939550"/>
                    <a:chExt cx="726812" cy="726812"/>
                  </a:xfrm>
                </p:grpSpPr>
                <p:sp>
                  <p:nvSpPr>
                    <p:cNvPr id="439" name="Oval 438">
                      <a:extLst>
                        <a:ext uri="{FF2B5EF4-FFF2-40B4-BE49-F238E27FC236}">
                          <a16:creationId xmlns:a16="http://schemas.microsoft.com/office/drawing/2014/main" id="{440C0309-E02C-4DCC-8EE5-257BFBB773C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40" name="Group 439">
                      <a:extLst>
                        <a:ext uri="{FF2B5EF4-FFF2-40B4-BE49-F238E27FC236}">
                          <a16:creationId xmlns:a16="http://schemas.microsoft.com/office/drawing/2014/main" id="{F953BBE5-B8CF-4A18-8FF2-4B7CED95D3BD}"/>
                        </a:ext>
                      </a:extLst>
                    </p:cNvPr>
                    <p:cNvGrpSpPr/>
                    <p:nvPr/>
                  </p:nvGrpSpPr>
                  <p:grpSpPr>
                    <a:xfrm>
                      <a:off x="1627350" y="2071688"/>
                      <a:ext cx="512722" cy="462536"/>
                      <a:chOff x="1302898" y="1640683"/>
                      <a:chExt cx="1201027" cy="1083468"/>
                    </a:xfrm>
                  </p:grpSpPr>
                  <p:sp>
                    <p:nvSpPr>
                      <p:cNvPr id="441" name="Freeform 34">
                        <a:extLst>
                          <a:ext uri="{FF2B5EF4-FFF2-40B4-BE49-F238E27FC236}">
                            <a16:creationId xmlns:a16="http://schemas.microsoft.com/office/drawing/2014/main" id="{3F00E1BC-9CCE-452A-B10C-1157B6A03CD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2" name="Freeform 37">
                        <a:extLst>
                          <a:ext uri="{FF2B5EF4-FFF2-40B4-BE49-F238E27FC236}">
                            <a16:creationId xmlns:a16="http://schemas.microsoft.com/office/drawing/2014/main" id="{C363F66B-34A1-4C72-B10F-7B6D23B32B40}"/>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3" name="Freeform 39">
                        <a:extLst>
                          <a:ext uri="{FF2B5EF4-FFF2-40B4-BE49-F238E27FC236}">
                            <a16:creationId xmlns:a16="http://schemas.microsoft.com/office/drawing/2014/main" id="{FDB55A55-8AAA-4AD1-92CC-151978E9731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4" name="Freeform 40">
                        <a:extLst>
                          <a:ext uri="{FF2B5EF4-FFF2-40B4-BE49-F238E27FC236}">
                            <a16:creationId xmlns:a16="http://schemas.microsoft.com/office/drawing/2014/main" id="{4B569E0D-B3DF-47FB-91CD-3744F34D601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45" name="Freeform 5">
                        <a:extLst>
                          <a:ext uri="{FF2B5EF4-FFF2-40B4-BE49-F238E27FC236}">
                            <a16:creationId xmlns:a16="http://schemas.microsoft.com/office/drawing/2014/main" id="{E9218575-7923-4DD3-9A9B-ADA051B7F1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E7557354-44F3-43BB-A4C8-E36BD02B1ADE}"/>
                      </a:ext>
                    </a:extLst>
                  </p:cNvPr>
                  <p:cNvGrpSpPr/>
                  <p:nvPr/>
                </p:nvGrpSpPr>
                <p:grpSpPr>
                  <a:xfrm>
                    <a:off x="10612354" y="5638812"/>
                    <a:ext cx="128016" cy="128016"/>
                    <a:chOff x="1520304" y="1939550"/>
                    <a:chExt cx="726812" cy="726812"/>
                  </a:xfrm>
                </p:grpSpPr>
                <p:sp>
                  <p:nvSpPr>
                    <p:cNvPr id="432" name="Oval 431">
                      <a:extLst>
                        <a:ext uri="{FF2B5EF4-FFF2-40B4-BE49-F238E27FC236}">
                          <a16:creationId xmlns:a16="http://schemas.microsoft.com/office/drawing/2014/main" id="{4D164BD3-A818-4D2E-9F29-1FB7E1F326AF}"/>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33" name="Group 432">
                      <a:extLst>
                        <a:ext uri="{FF2B5EF4-FFF2-40B4-BE49-F238E27FC236}">
                          <a16:creationId xmlns:a16="http://schemas.microsoft.com/office/drawing/2014/main" id="{5060EB5B-D36D-495D-8EFD-C9023A3188C8}"/>
                        </a:ext>
                      </a:extLst>
                    </p:cNvPr>
                    <p:cNvGrpSpPr/>
                    <p:nvPr/>
                  </p:nvGrpSpPr>
                  <p:grpSpPr>
                    <a:xfrm>
                      <a:off x="1627350" y="2071688"/>
                      <a:ext cx="512722" cy="462536"/>
                      <a:chOff x="1302898" y="1640683"/>
                      <a:chExt cx="1201027" cy="1083468"/>
                    </a:xfrm>
                  </p:grpSpPr>
                  <p:sp>
                    <p:nvSpPr>
                      <p:cNvPr id="434" name="Freeform 34">
                        <a:extLst>
                          <a:ext uri="{FF2B5EF4-FFF2-40B4-BE49-F238E27FC236}">
                            <a16:creationId xmlns:a16="http://schemas.microsoft.com/office/drawing/2014/main" id="{F65A64EB-C8C5-431B-A868-07FCC30F9D2E}"/>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5" name="Freeform 37">
                        <a:extLst>
                          <a:ext uri="{FF2B5EF4-FFF2-40B4-BE49-F238E27FC236}">
                            <a16:creationId xmlns:a16="http://schemas.microsoft.com/office/drawing/2014/main" id="{3B3AA064-127B-43B0-8F23-256A2E21B0F3}"/>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6" name="Freeform 39">
                        <a:extLst>
                          <a:ext uri="{FF2B5EF4-FFF2-40B4-BE49-F238E27FC236}">
                            <a16:creationId xmlns:a16="http://schemas.microsoft.com/office/drawing/2014/main" id="{95600F71-0EE2-4535-9D2B-4B42C4E560C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7" name="Freeform 40">
                        <a:extLst>
                          <a:ext uri="{FF2B5EF4-FFF2-40B4-BE49-F238E27FC236}">
                            <a16:creationId xmlns:a16="http://schemas.microsoft.com/office/drawing/2014/main" id="{1CBE0FA2-3CF8-44A2-BDAB-9ABE37D7E4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38" name="Freeform 5">
                        <a:extLst>
                          <a:ext uri="{FF2B5EF4-FFF2-40B4-BE49-F238E27FC236}">
                            <a16:creationId xmlns:a16="http://schemas.microsoft.com/office/drawing/2014/main" id="{3A314F0B-4440-40B7-A0EA-86C7389273F5}"/>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149C6D8-BFCB-42F6-BCC7-B53FA099AE09}"/>
                      </a:ext>
                    </a:extLst>
                  </p:cNvPr>
                  <p:cNvGrpSpPr/>
                  <p:nvPr/>
                </p:nvGrpSpPr>
                <p:grpSpPr>
                  <a:xfrm>
                    <a:off x="10543574" y="5959393"/>
                    <a:ext cx="128016" cy="128016"/>
                    <a:chOff x="6617763" y="1494678"/>
                    <a:chExt cx="188006" cy="188004"/>
                  </a:xfrm>
                </p:grpSpPr>
                <p:sp>
                  <p:nvSpPr>
                    <p:cNvPr id="430" name="Oval 429">
                      <a:extLst>
                        <a:ext uri="{FF2B5EF4-FFF2-40B4-BE49-F238E27FC236}">
                          <a16:creationId xmlns:a16="http://schemas.microsoft.com/office/drawing/2014/main" id="{CC8A2E21-760D-41FB-8327-DA15D1B8B284}"/>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31" name="Freeform 10">
                      <a:extLst>
                        <a:ext uri="{FF2B5EF4-FFF2-40B4-BE49-F238E27FC236}">
                          <a16:creationId xmlns:a16="http://schemas.microsoft.com/office/drawing/2014/main" id="{90207120-CD3A-47B1-B877-F5D0AB970E7A}"/>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9" name="Group 198">
                    <a:extLst>
                      <a:ext uri="{FF2B5EF4-FFF2-40B4-BE49-F238E27FC236}">
                        <a16:creationId xmlns:a16="http://schemas.microsoft.com/office/drawing/2014/main" id="{1732843F-8F74-4E35-9008-ADF90DB1C313}"/>
                      </a:ext>
                    </a:extLst>
                  </p:cNvPr>
                  <p:cNvGrpSpPr/>
                  <p:nvPr/>
                </p:nvGrpSpPr>
                <p:grpSpPr>
                  <a:xfrm>
                    <a:off x="11296165" y="6115852"/>
                    <a:ext cx="128016" cy="128016"/>
                    <a:chOff x="1520304" y="1939550"/>
                    <a:chExt cx="726812" cy="726812"/>
                  </a:xfrm>
                </p:grpSpPr>
                <p:sp>
                  <p:nvSpPr>
                    <p:cNvPr id="423" name="Oval 422">
                      <a:extLst>
                        <a:ext uri="{FF2B5EF4-FFF2-40B4-BE49-F238E27FC236}">
                          <a16:creationId xmlns:a16="http://schemas.microsoft.com/office/drawing/2014/main" id="{DA2498E5-B2D2-430D-8367-32CB418E352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24" name="Group 423">
                      <a:extLst>
                        <a:ext uri="{FF2B5EF4-FFF2-40B4-BE49-F238E27FC236}">
                          <a16:creationId xmlns:a16="http://schemas.microsoft.com/office/drawing/2014/main" id="{B5C4F473-DBB8-4504-9677-7C38CB7226CB}"/>
                        </a:ext>
                      </a:extLst>
                    </p:cNvPr>
                    <p:cNvGrpSpPr/>
                    <p:nvPr/>
                  </p:nvGrpSpPr>
                  <p:grpSpPr>
                    <a:xfrm>
                      <a:off x="1627350" y="2071688"/>
                      <a:ext cx="512722" cy="462536"/>
                      <a:chOff x="1302898" y="1640683"/>
                      <a:chExt cx="1201027" cy="1083468"/>
                    </a:xfrm>
                  </p:grpSpPr>
                  <p:sp>
                    <p:nvSpPr>
                      <p:cNvPr id="425" name="Freeform 34">
                        <a:extLst>
                          <a:ext uri="{FF2B5EF4-FFF2-40B4-BE49-F238E27FC236}">
                            <a16:creationId xmlns:a16="http://schemas.microsoft.com/office/drawing/2014/main" id="{DD45BE08-D6F9-460E-A24F-50EEB8396D5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6" name="Freeform 37">
                        <a:extLst>
                          <a:ext uri="{FF2B5EF4-FFF2-40B4-BE49-F238E27FC236}">
                            <a16:creationId xmlns:a16="http://schemas.microsoft.com/office/drawing/2014/main" id="{C9544D97-0A79-4DDF-8A69-A0D9BEC7FA4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7" name="Freeform 39">
                        <a:extLst>
                          <a:ext uri="{FF2B5EF4-FFF2-40B4-BE49-F238E27FC236}">
                            <a16:creationId xmlns:a16="http://schemas.microsoft.com/office/drawing/2014/main" id="{CBA12ADD-4CAE-4257-9039-77453295C87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8" name="Freeform 40">
                        <a:extLst>
                          <a:ext uri="{FF2B5EF4-FFF2-40B4-BE49-F238E27FC236}">
                            <a16:creationId xmlns:a16="http://schemas.microsoft.com/office/drawing/2014/main" id="{6275F74E-DE9B-46FD-AFE2-217BA5170768}"/>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9" name="Freeform 5">
                        <a:extLst>
                          <a:ext uri="{FF2B5EF4-FFF2-40B4-BE49-F238E27FC236}">
                            <a16:creationId xmlns:a16="http://schemas.microsoft.com/office/drawing/2014/main" id="{1AC66E5D-01DE-43FF-97F3-68DB85DA70AC}"/>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0" name="Group 199">
                    <a:extLst>
                      <a:ext uri="{FF2B5EF4-FFF2-40B4-BE49-F238E27FC236}">
                        <a16:creationId xmlns:a16="http://schemas.microsoft.com/office/drawing/2014/main" id="{A4CF4FEB-8EEB-433A-99E4-21F02A96A187}"/>
                      </a:ext>
                    </a:extLst>
                  </p:cNvPr>
                  <p:cNvGrpSpPr/>
                  <p:nvPr/>
                </p:nvGrpSpPr>
                <p:grpSpPr>
                  <a:xfrm>
                    <a:off x="10496419" y="4324031"/>
                    <a:ext cx="128016" cy="128016"/>
                    <a:chOff x="1520304" y="1939550"/>
                    <a:chExt cx="726812" cy="726812"/>
                  </a:xfrm>
                </p:grpSpPr>
                <p:sp>
                  <p:nvSpPr>
                    <p:cNvPr id="416" name="Oval 415">
                      <a:extLst>
                        <a:ext uri="{FF2B5EF4-FFF2-40B4-BE49-F238E27FC236}">
                          <a16:creationId xmlns:a16="http://schemas.microsoft.com/office/drawing/2014/main" id="{AAF8FCD7-5846-4994-AA62-CE6CFA3CAB92}"/>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7" name="Group 416">
                      <a:extLst>
                        <a:ext uri="{FF2B5EF4-FFF2-40B4-BE49-F238E27FC236}">
                          <a16:creationId xmlns:a16="http://schemas.microsoft.com/office/drawing/2014/main" id="{F0109CE0-11DD-47BA-8219-AF2AEFADDFF5}"/>
                        </a:ext>
                      </a:extLst>
                    </p:cNvPr>
                    <p:cNvGrpSpPr/>
                    <p:nvPr/>
                  </p:nvGrpSpPr>
                  <p:grpSpPr>
                    <a:xfrm>
                      <a:off x="1627350" y="2071688"/>
                      <a:ext cx="512722" cy="462536"/>
                      <a:chOff x="1302898" y="1640683"/>
                      <a:chExt cx="1201027" cy="1083468"/>
                    </a:xfrm>
                  </p:grpSpPr>
                  <p:sp>
                    <p:nvSpPr>
                      <p:cNvPr id="418" name="Freeform 34">
                        <a:extLst>
                          <a:ext uri="{FF2B5EF4-FFF2-40B4-BE49-F238E27FC236}">
                            <a16:creationId xmlns:a16="http://schemas.microsoft.com/office/drawing/2014/main" id="{2381B812-3D9E-453F-BAE3-D37B4B94968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9" name="Freeform 37">
                        <a:extLst>
                          <a:ext uri="{FF2B5EF4-FFF2-40B4-BE49-F238E27FC236}">
                            <a16:creationId xmlns:a16="http://schemas.microsoft.com/office/drawing/2014/main" id="{2B8B0F14-0F40-466A-AA97-E482AA604B0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0" name="Freeform 39">
                        <a:extLst>
                          <a:ext uri="{FF2B5EF4-FFF2-40B4-BE49-F238E27FC236}">
                            <a16:creationId xmlns:a16="http://schemas.microsoft.com/office/drawing/2014/main" id="{5DD55BE5-3B49-4081-ABDC-594E3E958FF5}"/>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1" name="Freeform 40">
                        <a:extLst>
                          <a:ext uri="{FF2B5EF4-FFF2-40B4-BE49-F238E27FC236}">
                            <a16:creationId xmlns:a16="http://schemas.microsoft.com/office/drawing/2014/main" id="{6AD505CB-A4F0-4CAC-8AD6-ADB225E2607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22" name="Freeform 5">
                        <a:extLst>
                          <a:ext uri="{FF2B5EF4-FFF2-40B4-BE49-F238E27FC236}">
                            <a16:creationId xmlns:a16="http://schemas.microsoft.com/office/drawing/2014/main" id="{8477AC1E-C1B7-48E6-B749-08ACBEB3B8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1" name="Group 200">
                    <a:extLst>
                      <a:ext uri="{FF2B5EF4-FFF2-40B4-BE49-F238E27FC236}">
                        <a16:creationId xmlns:a16="http://schemas.microsoft.com/office/drawing/2014/main" id="{1789CA11-BF51-45D6-9D80-E1391FE7FE36}"/>
                      </a:ext>
                    </a:extLst>
                  </p:cNvPr>
                  <p:cNvGrpSpPr/>
                  <p:nvPr/>
                </p:nvGrpSpPr>
                <p:grpSpPr>
                  <a:xfrm>
                    <a:off x="9648041" y="3897180"/>
                    <a:ext cx="128016" cy="128016"/>
                    <a:chOff x="1520304" y="1939550"/>
                    <a:chExt cx="726812" cy="726812"/>
                  </a:xfrm>
                </p:grpSpPr>
                <p:sp>
                  <p:nvSpPr>
                    <p:cNvPr id="409" name="Oval 408">
                      <a:extLst>
                        <a:ext uri="{FF2B5EF4-FFF2-40B4-BE49-F238E27FC236}">
                          <a16:creationId xmlns:a16="http://schemas.microsoft.com/office/drawing/2014/main" id="{3A58C444-BFF3-4636-A99C-C2275D049D0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10" name="Group 409">
                      <a:extLst>
                        <a:ext uri="{FF2B5EF4-FFF2-40B4-BE49-F238E27FC236}">
                          <a16:creationId xmlns:a16="http://schemas.microsoft.com/office/drawing/2014/main" id="{43D018E6-75C0-4C66-B5F2-84532B4F2E90}"/>
                        </a:ext>
                      </a:extLst>
                    </p:cNvPr>
                    <p:cNvGrpSpPr/>
                    <p:nvPr/>
                  </p:nvGrpSpPr>
                  <p:grpSpPr>
                    <a:xfrm>
                      <a:off x="1627350" y="2071688"/>
                      <a:ext cx="512722" cy="462536"/>
                      <a:chOff x="1302898" y="1640683"/>
                      <a:chExt cx="1201027" cy="1083468"/>
                    </a:xfrm>
                  </p:grpSpPr>
                  <p:sp>
                    <p:nvSpPr>
                      <p:cNvPr id="411" name="Freeform 34">
                        <a:extLst>
                          <a:ext uri="{FF2B5EF4-FFF2-40B4-BE49-F238E27FC236}">
                            <a16:creationId xmlns:a16="http://schemas.microsoft.com/office/drawing/2014/main" id="{A5E34C0A-5AA7-4010-8D2E-42DE79D5698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2" name="Freeform 37">
                        <a:extLst>
                          <a:ext uri="{FF2B5EF4-FFF2-40B4-BE49-F238E27FC236}">
                            <a16:creationId xmlns:a16="http://schemas.microsoft.com/office/drawing/2014/main" id="{B542B89B-EB44-4B50-959A-EA4008580B5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3" name="Freeform 39">
                        <a:extLst>
                          <a:ext uri="{FF2B5EF4-FFF2-40B4-BE49-F238E27FC236}">
                            <a16:creationId xmlns:a16="http://schemas.microsoft.com/office/drawing/2014/main" id="{F9B59386-F9CE-4689-A4DB-52D3A1A144F8}"/>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4" name="Freeform 40">
                        <a:extLst>
                          <a:ext uri="{FF2B5EF4-FFF2-40B4-BE49-F238E27FC236}">
                            <a16:creationId xmlns:a16="http://schemas.microsoft.com/office/drawing/2014/main" id="{6D7FFA37-8F2C-48B3-9A05-C4013C19A590}"/>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15" name="Freeform 5">
                        <a:extLst>
                          <a:ext uri="{FF2B5EF4-FFF2-40B4-BE49-F238E27FC236}">
                            <a16:creationId xmlns:a16="http://schemas.microsoft.com/office/drawing/2014/main" id="{60E6AFBC-B7E7-4909-ABE3-84D7B06AFB1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2" name="Group 201">
                    <a:extLst>
                      <a:ext uri="{FF2B5EF4-FFF2-40B4-BE49-F238E27FC236}">
                        <a16:creationId xmlns:a16="http://schemas.microsoft.com/office/drawing/2014/main" id="{0422E425-C5B6-4B51-B292-FC9783F10DA1}"/>
                      </a:ext>
                    </a:extLst>
                  </p:cNvPr>
                  <p:cNvGrpSpPr/>
                  <p:nvPr/>
                </p:nvGrpSpPr>
                <p:grpSpPr>
                  <a:xfrm>
                    <a:off x="9621191" y="4177685"/>
                    <a:ext cx="128016" cy="128016"/>
                    <a:chOff x="1520304" y="1939550"/>
                    <a:chExt cx="726812" cy="726812"/>
                  </a:xfrm>
                </p:grpSpPr>
                <p:sp>
                  <p:nvSpPr>
                    <p:cNvPr id="402" name="Oval 401">
                      <a:extLst>
                        <a:ext uri="{FF2B5EF4-FFF2-40B4-BE49-F238E27FC236}">
                          <a16:creationId xmlns:a16="http://schemas.microsoft.com/office/drawing/2014/main" id="{4F044AD1-5669-4B18-89F8-22470F6AF4BB}"/>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403" name="Group 402">
                      <a:extLst>
                        <a:ext uri="{FF2B5EF4-FFF2-40B4-BE49-F238E27FC236}">
                          <a16:creationId xmlns:a16="http://schemas.microsoft.com/office/drawing/2014/main" id="{BE275BE1-E4AC-45A6-899E-CB8C59C67FDF}"/>
                        </a:ext>
                      </a:extLst>
                    </p:cNvPr>
                    <p:cNvGrpSpPr/>
                    <p:nvPr/>
                  </p:nvGrpSpPr>
                  <p:grpSpPr>
                    <a:xfrm>
                      <a:off x="1627350" y="2071688"/>
                      <a:ext cx="512722" cy="462536"/>
                      <a:chOff x="1302898" y="1640683"/>
                      <a:chExt cx="1201027" cy="1083468"/>
                    </a:xfrm>
                  </p:grpSpPr>
                  <p:sp>
                    <p:nvSpPr>
                      <p:cNvPr id="404" name="Freeform 34">
                        <a:extLst>
                          <a:ext uri="{FF2B5EF4-FFF2-40B4-BE49-F238E27FC236}">
                            <a16:creationId xmlns:a16="http://schemas.microsoft.com/office/drawing/2014/main" id="{A3FD1563-D020-45F3-9FDA-F0E044586DF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5" name="Freeform 37">
                        <a:extLst>
                          <a:ext uri="{FF2B5EF4-FFF2-40B4-BE49-F238E27FC236}">
                            <a16:creationId xmlns:a16="http://schemas.microsoft.com/office/drawing/2014/main" id="{832EFE07-20C5-4099-B331-4AE585B5B85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6" name="Freeform 39">
                        <a:extLst>
                          <a:ext uri="{FF2B5EF4-FFF2-40B4-BE49-F238E27FC236}">
                            <a16:creationId xmlns:a16="http://schemas.microsoft.com/office/drawing/2014/main" id="{D8D40F15-3B22-49F8-844E-5F0DBCE759A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7" name="Freeform 40">
                        <a:extLst>
                          <a:ext uri="{FF2B5EF4-FFF2-40B4-BE49-F238E27FC236}">
                            <a16:creationId xmlns:a16="http://schemas.microsoft.com/office/drawing/2014/main" id="{4AAC9E6F-33A5-497A-B829-32923A6FFA3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408" name="Freeform 5">
                        <a:extLst>
                          <a:ext uri="{FF2B5EF4-FFF2-40B4-BE49-F238E27FC236}">
                            <a16:creationId xmlns:a16="http://schemas.microsoft.com/office/drawing/2014/main" id="{EC8D5815-69D7-47FF-99FB-8ED9217ED88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03" name="Group 202">
                    <a:extLst>
                      <a:ext uri="{FF2B5EF4-FFF2-40B4-BE49-F238E27FC236}">
                        <a16:creationId xmlns:a16="http://schemas.microsoft.com/office/drawing/2014/main" id="{FE4F1D51-0E11-4016-9D6C-70ACBEC19726}"/>
                      </a:ext>
                    </a:extLst>
                  </p:cNvPr>
                  <p:cNvGrpSpPr/>
                  <p:nvPr/>
                </p:nvGrpSpPr>
                <p:grpSpPr>
                  <a:xfrm>
                    <a:off x="9366351" y="3933416"/>
                    <a:ext cx="128016" cy="128016"/>
                    <a:chOff x="6617763" y="1494678"/>
                    <a:chExt cx="188006" cy="188004"/>
                  </a:xfrm>
                </p:grpSpPr>
                <p:sp>
                  <p:nvSpPr>
                    <p:cNvPr id="400" name="Oval 399">
                      <a:extLst>
                        <a:ext uri="{FF2B5EF4-FFF2-40B4-BE49-F238E27FC236}">
                          <a16:creationId xmlns:a16="http://schemas.microsoft.com/office/drawing/2014/main" id="{19212AE7-4448-4AC8-B293-6D9DFCC59E1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401" name="Freeform 10">
                      <a:extLst>
                        <a:ext uri="{FF2B5EF4-FFF2-40B4-BE49-F238E27FC236}">
                          <a16:creationId xmlns:a16="http://schemas.microsoft.com/office/drawing/2014/main" id="{066B4AD5-E385-443D-A68A-893698E653B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4" name="Group 203">
                    <a:extLst>
                      <a:ext uri="{FF2B5EF4-FFF2-40B4-BE49-F238E27FC236}">
                        <a16:creationId xmlns:a16="http://schemas.microsoft.com/office/drawing/2014/main" id="{43C15A48-E909-4406-BC41-57B9B3D2F578}"/>
                      </a:ext>
                    </a:extLst>
                  </p:cNvPr>
                  <p:cNvGrpSpPr/>
                  <p:nvPr/>
                </p:nvGrpSpPr>
                <p:grpSpPr>
                  <a:xfrm>
                    <a:off x="9594682" y="3694018"/>
                    <a:ext cx="128016" cy="128016"/>
                    <a:chOff x="6617763" y="1494678"/>
                    <a:chExt cx="188006" cy="188004"/>
                  </a:xfrm>
                </p:grpSpPr>
                <p:sp>
                  <p:nvSpPr>
                    <p:cNvPr id="398" name="Oval 397">
                      <a:extLst>
                        <a:ext uri="{FF2B5EF4-FFF2-40B4-BE49-F238E27FC236}">
                          <a16:creationId xmlns:a16="http://schemas.microsoft.com/office/drawing/2014/main" id="{D80F3986-1276-41C2-B4ED-E73AC9312920}"/>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9" name="Freeform 10">
                      <a:extLst>
                        <a:ext uri="{FF2B5EF4-FFF2-40B4-BE49-F238E27FC236}">
                          <a16:creationId xmlns:a16="http://schemas.microsoft.com/office/drawing/2014/main" id="{EB568A6A-2556-4832-8EE8-3498716BF75D}"/>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5" name="Group 204">
                    <a:extLst>
                      <a:ext uri="{FF2B5EF4-FFF2-40B4-BE49-F238E27FC236}">
                        <a16:creationId xmlns:a16="http://schemas.microsoft.com/office/drawing/2014/main" id="{25945D72-258C-4890-B213-D071DBEB3458}"/>
                      </a:ext>
                    </a:extLst>
                  </p:cNvPr>
                  <p:cNvGrpSpPr/>
                  <p:nvPr/>
                </p:nvGrpSpPr>
                <p:grpSpPr>
                  <a:xfrm>
                    <a:off x="9473147" y="3267533"/>
                    <a:ext cx="128016" cy="128016"/>
                    <a:chOff x="6617763" y="1494678"/>
                    <a:chExt cx="188006" cy="188004"/>
                  </a:xfrm>
                </p:grpSpPr>
                <p:sp>
                  <p:nvSpPr>
                    <p:cNvPr id="396" name="Oval 395">
                      <a:extLst>
                        <a:ext uri="{FF2B5EF4-FFF2-40B4-BE49-F238E27FC236}">
                          <a16:creationId xmlns:a16="http://schemas.microsoft.com/office/drawing/2014/main" id="{A5864746-3F50-450C-82BA-DA1D13A3E17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7" name="Freeform 10">
                      <a:extLst>
                        <a:ext uri="{FF2B5EF4-FFF2-40B4-BE49-F238E27FC236}">
                          <a16:creationId xmlns:a16="http://schemas.microsoft.com/office/drawing/2014/main" id="{5F14FA1D-4CF5-4983-9BD7-C188A9ECD72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6" name="Group 205">
                    <a:extLst>
                      <a:ext uri="{FF2B5EF4-FFF2-40B4-BE49-F238E27FC236}">
                        <a16:creationId xmlns:a16="http://schemas.microsoft.com/office/drawing/2014/main" id="{1B0778B9-F2B7-4603-9481-E33F93FD0B1F}"/>
                      </a:ext>
                    </a:extLst>
                  </p:cNvPr>
                  <p:cNvGrpSpPr/>
                  <p:nvPr/>
                </p:nvGrpSpPr>
                <p:grpSpPr>
                  <a:xfrm>
                    <a:off x="9823352" y="3384507"/>
                    <a:ext cx="128016" cy="128016"/>
                    <a:chOff x="6617763" y="1494678"/>
                    <a:chExt cx="188006" cy="188004"/>
                  </a:xfrm>
                </p:grpSpPr>
                <p:sp>
                  <p:nvSpPr>
                    <p:cNvPr id="394" name="Oval 393">
                      <a:extLst>
                        <a:ext uri="{FF2B5EF4-FFF2-40B4-BE49-F238E27FC236}">
                          <a16:creationId xmlns:a16="http://schemas.microsoft.com/office/drawing/2014/main" id="{2AF41944-BF33-436F-B995-09FBB31BBBC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5" name="Freeform 10">
                      <a:extLst>
                        <a:ext uri="{FF2B5EF4-FFF2-40B4-BE49-F238E27FC236}">
                          <a16:creationId xmlns:a16="http://schemas.microsoft.com/office/drawing/2014/main" id="{344B0568-B0AC-4643-9E5C-9CF04A766C6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7" name="Group 206">
                    <a:extLst>
                      <a:ext uri="{FF2B5EF4-FFF2-40B4-BE49-F238E27FC236}">
                        <a16:creationId xmlns:a16="http://schemas.microsoft.com/office/drawing/2014/main" id="{A7DC0C7C-0E9A-4572-9E04-83B8E7B36A18}"/>
                      </a:ext>
                    </a:extLst>
                  </p:cNvPr>
                  <p:cNvGrpSpPr/>
                  <p:nvPr/>
                </p:nvGrpSpPr>
                <p:grpSpPr>
                  <a:xfrm>
                    <a:off x="10265037" y="3334842"/>
                    <a:ext cx="128016" cy="128016"/>
                    <a:chOff x="6617763" y="1494678"/>
                    <a:chExt cx="188006" cy="188004"/>
                  </a:xfrm>
                </p:grpSpPr>
                <p:sp>
                  <p:nvSpPr>
                    <p:cNvPr id="392" name="Oval 391">
                      <a:extLst>
                        <a:ext uri="{FF2B5EF4-FFF2-40B4-BE49-F238E27FC236}">
                          <a16:creationId xmlns:a16="http://schemas.microsoft.com/office/drawing/2014/main" id="{EB1FFA55-3A82-4E86-B93D-F021BCCFC04B}"/>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3" name="Freeform 10">
                      <a:extLst>
                        <a:ext uri="{FF2B5EF4-FFF2-40B4-BE49-F238E27FC236}">
                          <a16:creationId xmlns:a16="http://schemas.microsoft.com/office/drawing/2014/main" id="{79644626-EAC5-4620-9600-317EA37B2254}"/>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8" name="Group 207">
                    <a:extLst>
                      <a:ext uri="{FF2B5EF4-FFF2-40B4-BE49-F238E27FC236}">
                        <a16:creationId xmlns:a16="http://schemas.microsoft.com/office/drawing/2014/main" id="{669B561A-BC96-4901-A58B-41C5B2732A21}"/>
                      </a:ext>
                    </a:extLst>
                  </p:cNvPr>
                  <p:cNvGrpSpPr/>
                  <p:nvPr/>
                </p:nvGrpSpPr>
                <p:grpSpPr>
                  <a:xfrm>
                    <a:off x="10179598" y="3419645"/>
                    <a:ext cx="128016" cy="128016"/>
                    <a:chOff x="6617763" y="1494678"/>
                    <a:chExt cx="188006" cy="188004"/>
                  </a:xfrm>
                </p:grpSpPr>
                <p:sp>
                  <p:nvSpPr>
                    <p:cNvPr id="390" name="Oval 389">
                      <a:extLst>
                        <a:ext uri="{FF2B5EF4-FFF2-40B4-BE49-F238E27FC236}">
                          <a16:creationId xmlns:a16="http://schemas.microsoft.com/office/drawing/2014/main" id="{2B13F173-5995-48A8-BACC-645A8374BE38}"/>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91" name="Freeform 10">
                      <a:extLst>
                        <a:ext uri="{FF2B5EF4-FFF2-40B4-BE49-F238E27FC236}">
                          <a16:creationId xmlns:a16="http://schemas.microsoft.com/office/drawing/2014/main" id="{DF8544E4-F62C-48CB-BF35-5F52D1F7ABA8}"/>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936BA826-9304-421D-8C4E-87829AA29C60}"/>
                      </a:ext>
                    </a:extLst>
                  </p:cNvPr>
                  <p:cNvGrpSpPr/>
                  <p:nvPr/>
                </p:nvGrpSpPr>
                <p:grpSpPr>
                  <a:xfrm>
                    <a:off x="6605123" y="3331723"/>
                    <a:ext cx="128016" cy="128016"/>
                    <a:chOff x="1520304" y="1939550"/>
                    <a:chExt cx="726812" cy="726812"/>
                  </a:xfrm>
                </p:grpSpPr>
                <p:sp>
                  <p:nvSpPr>
                    <p:cNvPr id="383" name="Oval 382">
                      <a:extLst>
                        <a:ext uri="{FF2B5EF4-FFF2-40B4-BE49-F238E27FC236}">
                          <a16:creationId xmlns:a16="http://schemas.microsoft.com/office/drawing/2014/main" id="{A5AC6E03-4ED6-4494-A7FE-5078F9C118A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84" name="Group 383">
                      <a:extLst>
                        <a:ext uri="{FF2B5EF4-FFF2-40B4-BE49-F238E27FC236}">
                          <a16:creationId xmlns:a16="http://schemas.microsoft.com/office/drawing/2014/main" id="{DE26695C-869E-4C69-8715-E5842CB21F8B}"/>
                        </a:ext>
                      </a:extLst>
                    </p:cNvPr>
                    <p:cNvGrpSpPr/>
                    <p:nvPr/>
                  </p:nvGrpSpPr>
                  <p:grpSpPr>
                    <a:xfrm>
                      <a:off x="1627350" y="2071688"/>
                      <a:ext cx="512722" cy="462536"/>
                      <a:chOff x="1302898" y="1640683"/>
                      <a:chExt cx="1201027" cy="1083468"/>
                    </a:xfrm>
                  </p:grpSpPr>
                  <p:sp>
                    <p:nvSpPr>
                      <p:cNvPr id="385" name="Freeform 34">
                        <a:extLst>
                          <a:ext uri="{FF2B5EF4-FFF2-40B4-BE49-F238E27FC236}">
                            <a16:creationId xmlns:a16="http://schemas.microsoft.com/office/drawing/2014/main" id="{BD517A4B-794F-42F3-8C13-6366C80EE44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6" name="Freeform 37">
                        <a:extLst>
                          <a:ext uri="{FF2B5EF4-FFF2-40B4-BE49-F238E27FC236}">
                            <a16:creationId xmlns:a16="http://schemas.microsoft.com/office/drawing/2014/main" id="{21ACEDBB-A2D7-405B-9C8D-F56DCEA074DB}"/>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7" name="Freeform 39">
                        <a:extLst>
                          <a:ext uri="{FF2B5EF4-FFF2-40B4-BE49-F238E27FC236}">
                            <a16:creationId xmlns:a16="http://schemas.microsoft.com/office/drawing/2014/main" id="{680778D9-06F2-4D3D-AC7E-28CDC723AB0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8" name="Freeform 40">
                        <a:extLst>
                          <a:ext uri="{FF2B5EF4-FFF2-40B4-BE49-F238E27FC236}">
                            <a16:creationId xmlns:a16="http://schemas.microsoft.com/office/drawing/2014/main" id="{A130A76D-2939-449A-8FB1-2C44AF915D6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9" name="Freeform 5">
                        <a:extLst>
                          <a:ext uri="{FF2B5EF4-FFF2-40B4-BE49-F238E27FC236}">
                            <a16:creationId xmlns:a16="http://schemas.microsoft.com/office/drawing/2014/main" id="{F447E182-E922-42FD-A088-CBC376C38D43}"/>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0" name="Group 209">
                    <a:extLst>
                      <a:ext uri="{FF2B5EF4-FFF2-40B4-BE49-F238E27FC236}">
                        <a16:creationId xmlns:a16="http://schemas.microsoft.com/office/drawing/2014/main" id="{A299B49D-7CBF-4858-A1DD-A98DF217ED9C}"/>
                      </a:ext>
                    </a:extLst>
                  </p:cNvPr>
                  <p:cNvGrpSpPr/>
                  <p:nvPr/>
                </p:nvGrpSpPr>
                <p:grpSpPr>
                  <a:xfrm>
                    <a:off x="5564444" y="3318946"/>
                    <a:ext cx="128016" cy="128016"/>
                    <a:chOff x="1520304" y="1939550"/>
                    <a:chExt cx="726812" cy="726812"/>
                  </a:xfrm>
                </p:grpSpPr>
                <p:sp>
                  <p:nvSpPr>
                    <p:cNvPr id="376" name="Oval 375">
                      <a:extLst>
                        <a:ext uri="{FF2B5EF4-FFF2-40B4-BE49-F238E27FC236}">
                          <a16:creationId xmlns:a16="http://schemas.microsoft.com/office/drawing/2014/main" id="{E4DB0E07-0EF9-4481-8F23-80A0D74D22E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77" name="Group 376">
                      <a:extLst>
                        <a:ext uri="{FF2B5EF4-FFF2-40B4-BE49-F238E27FC236}">
                          <a16:creationId xmlns:a16="http://schemas.microsoft.com/office/drawing/2014/main" id="{F4A76F09-114A-4335-A8D8-DD061334E21D}"/>
                        </a:ext>
                      </a:extLst>
                    </p:cNvPr>
                    <p:cNvGrpSpPr/>
                    <p:nvPr/>
                  </p:nvGrpSpPr>
                  <p:grpSpPr>
                    <a:xfrm>
                      <a:off x="1627350" y="2071688"/>
                      <a:ext cx="512722" cy="462536"/>
                      <a:chOff x="1302898" y="1640683"/>
                      <a:chExt cx="1201027" cy="1083468"/>
                    </a:xfrm>
                  </p:grpSpPr>
                  <p:sp>
                    <p:nvSpPr>
                      <p:cNvPr id="378" name="Freeform 34">
                        <a:extLst>
                          <a:ext uri="{FF2B5EF4-FFF2-40B4-BE49-F238E27FC236}">
                            <a16:creationId xmlns:a16="http://schemas.microsoft.com/office/drawing/2014/main" id="{1E6EC908-3E9A-47A2-88B0-51421473D2F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9" name="Freeform 37">
                        <a:extLst>
                          <a:ext uri="{FF2B5EF4-FFF2-40B4-BE49-F238E27FC236}">
                            <a16:creationId xmlns:a16="http://schemas.microsoft.com/office/drawing/2014/main" id="{A37E0680-4DD4-46E9-AB77-B07857DE1D8F}"/>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0" name="Freeform 39">
                        <a:extLst>
                          <a:ext uri="{FF2B5EF4-FFF2-40B4-BE49-F238E27FC236}">
                            <a16:creationId xmlns:a16="http://schemas.microsoft.com/office/drawing/2014/main" id="{CB9D2FB9-E729-4F29-96A5-D8DD8FDBCBE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1" name="Freeform 40">
                        <a:extLst>
                          <a:ext uri="{FF2B5EF4-FFF2-40B4-BE49-F238E27FC236}">
                            <a16:creationId xmlns:a16="http://schemas.microsoft.com/office/drawing/2014/main" id="{D73E2CDE-88F8-4A59-A540-8D783B876DB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82" name="Freeform 5">
                        <a:extLst>
                          <a:ext uri="{FF2B5EF4-FFF2-40B4-BE49-F238E27FC236}">
                            <a16:creationId xmlns:a16="http://schemas.microsoft.com/office/drawing/2014/main" id="{09C92C8B-7F6C-4DFE-AA99-27DDCDCA3E7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1" name="Group 210">
                    <a:extLst>
                      <a:ext uri="{FF2B5EF4-FFF2-40B4-BE49-F238E27FC236}">
                        <a16:creationId xmlns:a16="http://schemas.microsoft.com/office/drawing/2014/main" id="{060E4832-D670-4C4A-A836-0699843A7AAA}"/>
                      </a:ext>
                    </a:extLst>
                  </p:cNvPr>
                  <p:cNvGrpSpPr/>
                  <p:nvPr/>
                </p:nvGrpSpPr>
                <p:grpSpPr>
                  <a:xfrm>
                    <a:off x="5904090" y="3130082"/>
                    <a:ext cx="128016" cy="128016"/>
                    <a:chOff x="1520304" y="1939550"/>
                    <a:chExt cx="726812" cy="726812"/>
                  </a:xfrm>
                </p:grpSpPr>
                <p:sp>
                  <p:nvSpPr>
                    <p:cNvPr id="369" name="Oval 368">
                      <a:extLst>
                        <a:ext uri="{FF2B5EF4-FFF2-40B4-BE49-F238E27FC236}">
                          <a16:creationId xmlns:a16="http://schemas.microsoft.com/office/drawing/2014/main" id="{067EA785-C984-4599-A17F-1495AB72F6C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70" name="Group 369">
                      <a:extLst>
                        <a:ext uri="{FF2B5EF4-FFF2-40B4-BE49-F238E27FC236}">
                          <a16:creationId xmlns:a16="http://schemas.microsoft.com/office/drawing/2014/main" id="{EE000B40-975A-4FD6-8FE3-F4A7304A9D37}"/>
                        </a:ext>
                      </a:extLst>
                    </p:cNvPr>
                    <p:cNvGrpSpPr/>
                    <p:nvPr/>
                  </p:nvGrpSpPr>
                  <p:grpSpPr>
                    <a:xfrm>
                      <a:off x="1627350" y="2071688"/>
                      <a:ext cx="512722" cy="462536"/>
                      <a:chOff x="1302898" y="1640683"/>
                      <a:chExt cx="1201027" cy="1083468"/>
                    </a:xfrm>
                  </p:grpSpPr>
                  <p:sp>
                    <p:nvSpPr>
                      <p:cNvPr id="371" name="Freeform 34">
                        <a:extLst>
                          <a:ext uri="{FF2B5EF4-FFF2-40B4-BE49-F238E27FC236}">
                            <a16:creationId xmlns:a16="http://schemas.microsoft.com/office/drawing/2014/main" id="{54DF67F4-4CF6-40FA-AD92-3913D2B55AE4}"/>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2" name="Freeform 37">
                        <a:extLst>
                          <a:ext uri="{FF2B5EF4-FFF2-40B4-BE49-F238E27FC236}">
                            <a16:creationId xmlns:a16="http://schemas.microsoft.com/office/drawing/2014/main" id="{079136D9-C681-45FC-AB9A-F2FB15B56AC4}"/>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3" name="Freeform 39">
                        <a:extLst>
                          <a:ext uri="{FF2B5EF4-FFF2-40B4-BE49-F238E27FC236}">
                            <a16:creationId xmlns:a16="http://schemas.microsoft.com/office/drawing/2014/main" id="{35F226F0-3283-4DF1-B167-335351356E7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4" name="Freeform 40">
                        <a:extLst>
                          <a:ext uri="{FF2B5EF4-FFF2-40B4-BE49-F238E27FC236}">
                            <a16:creationId xmlns:a16="http://schemas.microsoft.com/office/drawing/2014/main" id="{4DBDFB46-6544-4F30-805A-00331B5E1E8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75" name="Freeform 5">
                        <a:extLst>
                          <a:ext uri="{FF2B5EF4-FFF2-40B4-BE49-F238E27FC236}">
                            <a16:creationId xmlns:a16="http://schemas.microsoft.com/office/drawing/2014/main" id="{018CBA9A-91D6-4400-A2A9-04D75AC3670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2" name="Group 211">
                    <a:extLst>
                      <a:ext uri="{FF2B5EF4-FFF2-40B4-BE49-F238E27FC236}">
                        <a16:creationId xmlns:a16="http://schemas.microsoft.com/office/drawing/2014/main" id="{901D52A4-FEED-433F-B3BC-6A29626F588F}"/>
                      </a:ext>
                    </a:extLst>
                  </p:cNvPr>
                  <p:cNvGrpSpPr/>
                  <p:nvPr/>
                </p:nvGrpSpPr>
                <p:grpSpPr>
                  <a:xfrm>
                    <a:off x="5618633" y="2661182"/>
                    <a:ext cx="128016" cy="128016"/>
                    <a:chOff x="6617763" y="1494678"/>
                    <a:chExt cx="188006" cy="188004"/>
                  </a:xfrm>
                </p:grpSpPr>
                <p:sp>
                  <p:nvSpPr>
                    <p:cNvPr id="367" name="Oval 366">
                      <a:extLst>
                        <a:ext uri="{FF2B5EF4-FFF2-40B4-BE49-F238E27FC236}">
                          <a16:creationId xmlns:a16="http://schemas.microsoft.com/office/drawing/2014/main" id="{7C8A2BE5-874D-453D-9B14-4DF5D55CFA9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68" name="Freeform 10">
                      <a:extLst>
                        <a:ext uri="{FF2B5EF4-FFF2-40B4-BE49-F238E27FC236}">
                          <a16:creationId xmlns:a16="http://schemas.microsoft.com/office/drawing/2014/main" id="{0A0C56EC-D196-423D-AC84-66BD1C80DB8E}"/>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8010BCB5-8FE8-49AB-B488-36946D835944}"/>
                      </a:ext>
                    </a:extLst>
                  </p:cNvPr>
                  <p:cNvGrpSpPr/>
                  <p:nvPr/>
                </p:nvGrpSpPr>
                <p:grpSpPr>
                  <a:xfrm>
                    <a:off x="5778040" y="2766578"/>
                    <a:ext cx="128016" cy="128016"/>
                    <a:chOff x="1520304" y="1939550"/>
                    <a:chExt cx="726812" cy="726812"/>
                  </a:xfrm>
                </p:grpSpPr>
                <p:sp>
                  <p:nvSpPr>
                    <p:cNvPr id="360" name="Oval 359">
                      <a:extLst>
                        <a:ext uri="{FF2B5EF4-FFF2-40B4-BE49-F238E27FC236}">
                          <a16:creationId xmlns:a16="http://schemas.microsoft.com/office/drawing/2014/main" id="{3FF1D23C-6524-4B8A-B0D6-5426291F156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61" name="Group 360">
                      <a:extLst>
                        <a:ext uri="{FF2B5EF4-FFF2-40B4-BE49-F238E27FC236}">
                          <a16:creationId xmlns:a16="http://schemas.microsoft.com/office/drawing/2014/main" id="{1317D0E9-E873-4DC0-9D68-53E11E8C3617}"/>
                        </a:ext>
                      </a:extLst>
                    </p:cNvPr>
                    <p:cNvGrpSpPr/>
                    <p:nvPr/>
                  </p:nvGrpSpPr>
                  <p:grpSpPr>
                    <a:xfrm>
                      <a:off x="1627350" y="2071688"/>
                      <a:ext cx="512722" cy="462536"/>
                      <a:chOff x="1302898" y="1640683"/>
                      <a:chExt cx="1201027" cy="1083468"/>
                    </a:xfrm>
                  </p:grpSpPr>
                  <p:sp>
                    <p:nvSpPr>
                      <p:cNvPr id="362" name="Freeform 34">
                        <a:extLst>
                          <a:ext uri="{FF2B5EF4-FFF2-40B4-BE49-F238E27FC236}">
                            <a16:creationId xmlns:a16="http://schemas.microsoft.com/office/drawing/2014/main" id="{415B1F0F-0FF4-45BE-A7FF-9599976B1958}"/>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3" name="Freeform 37">
                        <a:extLst>
                          <a:ext uri="{FF2B5EF4-FFF2-40B4-BE49-F238E27FC236}">
                            <a16:creationId xmlns:a16="http://schemas.microsoft.com/office/drawing/2014/main" id="{59691862-B076-4C73-816C-6C4238EE3731}"/>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4" name="Freeform 39">
                        <a:extLst>
                          <a:ext uri="{FF2B5EF4-FFF2-40B4-BE49-F238E27FC236}">
                            <a16:creationId xmlns:a16="http://schemas.microsoft.com/office/drawing/2014/main" id="{91A54B83-1F49-418E-930E-23EB4B07655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5" name="Freeform 40">
                        <a:extLst>
                          <a:ext uri="{FF2B5EF4-FFF2-40B4-BE49-F238E27FC236}">
                            <a16:creationId xmlns:a16="http://schemas.microsoft.com/office/drawing/2014/main" id="{BCE93B5A-DE27-4B4B-9BD5-30F32A8FFD1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66" name="Freeform 5">
                        <a:extLst>
                          <a:ext uri="{FF2B5EF4-FFF2-40B4-BE49-F238E27FC236}">
                            <a16:creationId xmlns:a16="http://schemas.microsoft.com/office/drawing/2014/main" id="{570DFCDF-A140-4F11-B211-A610154BA147}"/>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4" name="Group 213">
                    <a:extLst>
                      <a:ext uri="{FF2B5EF4-FFF2-40B4-BE49-F238E27FC236}">
                        <a16:creationId xmlns:a16="http://schemas.microsoft.com/office/drawing/2014/main" id="{B20FAF65-1B9F-4BC0-809B-65FC69CD89BE}"/>
                      </a:ext>
                    </a:extLst>
                  </p:cNvPr>
                  <p:cNvGrpSpPr/>
                  <p:nvPr/>
                </p:nvGrpSpPr>
                <p:grpSpPr>
                  <a:xfrm>
                    <a:off x="5842655" y="2841888"/>
                    <a:ext cx="128016" cy="128016"/>
                    <a:chOff x="1520304" y="1939550"/>
                    <a:chExt cx="726812" cy="726812"/>
                  </a:xfrm>
                </p:grpSpPr>
                <p:sp>
                  <p:nvSpPr>
                    <p:cNvPr id="353" name="Oval 352">
                      <a:extLst>
                        <a:ext uri="{FF2B5EF4-FFF2-40B4-BE49-F238E27FC236}">
                          <a16:creationId xmlns:a16="http://schemas.microsoft.com/office/drawing/2014/main" id="{9D0E17D9-EA7D-4653-AA00-088CFA4A1959}"/>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54" name="Group 353">
                      <a:extLst>
                        <a:ext uri="{FF2B5EF4-FFF2-40B4-BE49-F238E27FC236}">
                          <a16:creationId xmlns:a16="http://schemas.microsoft.com/office/drawing/2014/main" id="{1059DE7B-AF21-4A50-8587-9B0972D5873F}"/>
                        </a:ext>
                      </a:extLst>
                    </p:cNvPr>
                    <p:cNvGrpSpPr/>
                    <p:nvPr/>
                  </p:nvGrpSpPr>
                  <p:grpSpPr>
                    <a:xfrm>
                      <a:off x="1627350" y="2071688"/>
                      <a:ext cx="512722" cy="462536"/>
                      <a:chOff x="1302898" y="1640683"/>
                      <a:chExt cx="1201027" cy="1083468"/>
                    </a:xfrm>
                  </p:grpSpPr>
                  <p:sp>
                    <p:nvSpPr>
                      <p:cNvPr id="355" name="Freeform 34">
                        <a:extLst>
                          <a:ext uri="{FF2B5EF4-FFF2-40B4-BE49-F238E27FC236}">
                            <a16:creationId xmlns:a16="http://schemas.microsoft.com/office/drawing/2014/main" id="{007ACCE9-ABF1-4BD8-A8EA-FE0AD068091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6" name="Freeform 37">
                        <a:extLst>
                          <a:ext uri="{FF2B5EF4-FFF2-40B4-BE49-F238E27FC236}">
                            <a16:creationId xmlns:a16="http://schemas.microsoft.com/office/drawing/2014/main" id="{03B99AC4-7E96-4C57-9F01-7F57E4605A1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7" name="Freeform 39">
                        <a:extLst>
                          <a:ext uri="{FF2B5EF4-FFF2-40B4-BE49-F238E27FC236}">
                            <a16:creationId xmlns:a16="http://schemas.microsoft.com/office/drawing/2014/main" id="{38558ACF-2411-40B6-8072-CC19125FAA31}"/>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8" name="Freeform 40">
                        <a:extLst>
                          <a:ext uri="{FF2B5EF4-FFF2-40B4-BE49-F238E27FC236}">
                            <a16:creationId xmlns:a16="http://schemas.microsoft.com/office/drawing/2014/main" id="{F37E8678-57E7-4D8A-8F0E-DF33FDD675EF}"/>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9" name="Freeform 5">
                        <a:extLst>
                          <a:ext uri="{FF2B5EF4-FFF2-40B4-BE49-F238E27FC236}">
                            <a16:creationId xmlns:a16="http://schemas.microsoft.com/office/drawing/2014/main" id="{C4739893-FB52-4834-866B-BDDE646D9AC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5" name="Group 214">
                    <a:extLst>
                      <a:ext uri="{FF2B5EF4-FFF2-40B4-BE49-F238E27FC236}">
                        <a16:creationId xmlns:a16="http://schemas.microsoft.com/office/drawing/2014/main" id="{18ED622D-2442-4EB1-9BB3-E1D41E1CFD85}"/>
                      </a:ext>
                    </a:extLst>
                  </p:cNvPr>
                  <p:cNvGrpSpPr/>
                  <p:nvPr/>
                </p:nvGrpSpPr>
                <p:grpSpPr>
                  <a:xfrm>
                    <a:off x="6226513" y="2936918"/>
                    <a:ext cx="128016" cy="128016"/>
                    <a:chOff x="1520304" y="1939550"/>
                    <a:chExt cx="726812" cy="726812"/>
                  </a:xfrm>
                </p:grpSpPr>
                <p:sp>
                  <p:nvSpPr>
                    <p:cNvPr id="346" name="Oval 345">
                      <a:extLst>
                        <a:ext uri="{FF2B5EF4-FFF2-40B4-BE49-F238E27FC236}">
                          <a16:creationId xmlns:a16="http://schemas.microsoft.com/office/drawing/2014/main" id="{92953C00-4AA7-4B38-9C4A-CA0AD13C3C35}"/>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47" name="Group 346">
                      <a:extLst>
                        <a:ext uri="{FF2B5EF4-FFF2-40B4-BE49-F238E27FC236}">
                          <a16:creationId xmlns:a16="http://schemas.microsoft.com/office/drawing/2014/main" id="{CAF43BFD-FC42-46A6-A588-79A1BF3E0CC0}"/>
                        </a:ext>
                      </a:extLst>
                    </p:cNvPr>
                    <p:cNvGrpSpPr/>
                    <p:nvPr/>
                  </p:nvGrpSpPr>
                  <p:grpSpPr>
                    <a:xfrm>
                      <a:off x="1627350" y="2071688"/>
                      <a:ext cx="512722" cy="462536"/>
                      <a:chOff x="1302898" y="1640683"/>
                      <a:chExt cx="1201027" cy="1083468"/>
                    </a:xfrm>
                  </p:grpSpPr>
                  <p:sp>
                    <p:nvSpPr>
                      <p:cNvPr id="348" name="Freeform 34">
                        <a:extLst>
                          <a:ext uri="{FF2B5EF4-FFF2-40B4-BE49-F238E27FC236}">
                            <a16:creationId xmlns:a16="http://schemas.microsoft.com/office/drawing/2014/main" id="{D6217C5F-F4D7-425E-B71E-407DA525E88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9" name="Freeform 37">
                        <a:extLst>
                          <a:ext uri="{FF2B5EF4-FFF2-40B4-BE49-F238E27FC236}">
                            <a16:creationId xmlns:a16="http://schemas.microsoft.com/office/drawing/2014/main" id="{8A95CFD4-4CC3-4DDB-B6C3-0A1D06D28F09}"/>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0" name="Freeform 39">
                        <a:extLst>
                          <a:ext uri="{FF2B5EF4-FFF2-40B4-BE49-F238E27FC236}">
                            <a16:creationId xmlns:a16="http://schemas.microsoft.com/office/drawing/2014/main" id="{70E4A87A-B469-4F4D-9A78-2350847CA7A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1" name="Freeform 40">
                        <a:extLst>
                          <a:ext uri="{FF2B5EF4-FFF2-40B4-BE49-F238E27FC236}">
                            <a16:creationId xmlns:a16="http://schemas.microsoft.com/office/drawing/2014/main" id="{1A17C0FA-297E-45E2-8B9D-2DC6A6BC81D9}"/>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52" name="Freeform 5">
                        <a:extLst>
                          <a:ext uri="{FF2B5EF4-FFF2-40B4-BE49-F238E27FC236}">
                            <a16:creationId xmlns:a16="http://schemas.microsoft.com/office/drawing/2014/main" id="{9645C202-7EDF-4D13-829E-D32AAF87881B}"/>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D969AF4-DDF0-477B-A2F2-6256EFF2A5BF}"/>
                      </a:ext>
                    </a:extLst>
                  </p:cNvPr>
                  <p:cNvGrpSpPr/>
                  <p:nvPr/>
                </p:nvGrpSpPr>
                <p:grpSpPr>
                  <a:xfrm>
                    <a:off x="6551924" y="3147819"/>
                    <a:ext cx="128016" cy="128016"/>
                    <a:chOff x="1520304" y="1939550"/>
                    <a:chExt cx="726812" cy="726812"/>
                  </a:xfrm>
                </p:grpSpPr>
                <p:sp>
                  <p:nvSpPr>
                    <p:cNvPr id="339" name="Oval 338">
                      <a:extLst>
                        <a:ext uri="{FF2B5EF4-FFF2-40B4-BE49-F238E27FC236}">
                          <a16:creationId xmlns:a16="http://schemas.microsoft.com/office/drawing/2014/main" id="{9B680D0B-7FC0-4595-B0E4-FDFE66DE3570}"/>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40" name="Group 339">
                      <a:extLst>
                        <a:ext uri="{FF2B5EF4-FFF2-40B4-BE49-F238E27FC236}">
                          <a16:creationId xmlns:a16="http://schemas.microsoft.com/office/drawing/2014/main" id="{B9AC57E1-1964-4EFD-95CE-D58F6CBD68C5}"/>
                        </a:ext>
                      </a:extLst>
                    </p:cNvPr>
                    <p:cNvGrpSpPr/>
                    <p:nvPr/>
                  </p:nvGrpSpPr>
                  <p:grpSpPr>
                    <a:xfrm>
                      <a:off x="1627350" y="2071688"/>
                      <a:ext cx="512722" cy="462536"/>
                      <a:chOff x="1302898" y="1640683"/>
                      <a:chExt cx="1201027" cy="1083468"/>
                    </a:xfrm>
                  </p:grpSpPr>
                  <p:sp>
                    <p:nvSpPr>
                      <p:cNvPr id="341" name="Freeform 34">
                        <a:extLst>
                          <a:ext uri="{FF2B5EF4-FFF2-40B4-BE49-F238E27FC236}">
                            <a16:creationId xmlns:a16="http://schemas.microsoft.com/office/drawing/2014/main" id="{66FA249E-83C4-4C9D-98BF-385012F61C7D}"/>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2" name="Freeform 37">
                        <a:extLst>
                          <a:ext uri="{FF2B5EF4-FFF2-40B4-BE49-F238E27FC236}">
                            <a16:creationId xmlns:a16="http://schemas.microsoft.com/office/drawing/2014/main" id="{D0F36A1D-E4C5-45A2-999E-374CC4330105}"/>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3" name="Freeform 39">
                        <a:extLst>
                          <a:ext uri="{FF2B5EF4-FFF2-40B4-BE49-F238E27FC236}">
                            <a16:creationId xmlns:a16="http://schemas.microsoft.com/office/drawing/2014/main" id="{C6137B82-A0DD-460C-A386-25796270CC4E}"/>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4" name="Freeform 40">
                        <a:extLst>
                          <a:ext uri="{FF2B5EF4-FFF2-40B4-BE49-F238E27FC236}">
                            <a16:creationId xmlns:a16="http://schemas.microsoft.com/office/drawing/2014/main" id="{7796107A-8A02-4F5C-B99B-0A3121E187B3}"/>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45" name="Freeform 5">
                        <a:extLst>
                          <a:ext uri="{FF2B5EF4-FFF2-40B4-BE49-F238E27FC236}">
                            <a16:creationId xmlns:a16="http://schemas.microsoft.com/office/drawing/2014/main" id="{0D034C8E-4F0F-429E-9268-19DDDA15A83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B8BF873-0E91-4675-A281-96695D28905A}"/>
                      </a:ext>
                    </a:extLst>
                  </p:cNvPr>
                  <p:cNvGrpSpPr/>
                  <p:nvPr/>
                </p:nvGrpSpPr>
                <p:grpSpPr>
                  <a:xfrm>
                    <a:off x="6673148" y="3103788"/>
                    <a:ext cx="128016" cy="128016"/>
                    <a:chOff x="1520304" y="1939550"/>
                    <a:chExt cx="726812" cy="726812"/>
                  </a:xfrm>
                </p:grpSpPr>
                <p:sp>
                  <p:nvSpPr>
                    <p:cNvPr id="332" name="Oval 331">
                      <a:extLst>
                        <a:ext uri="{FF2B5EF4-FFF2-40B4-BE49-F238E27FC236}">
                          <a16:creationId xmlns:a16="http://schemas.microsoft.com/office/drawing/2014/main" id="{08340484-466B-406F-99BA-C45D7FE1FDD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33" name="Group 332">
                      <a:extLst>
                        <a:ext uri="{FF2B5EF4-FFF2-40B4-BE49-F238E27FC236}">
                          <a16:creationId xmlns:a16="http://schemas.microsoft.com/office/drawing/2014/main" id="{FD941143-4681-4A45-A8CD-660F530464B2}"/>
                        </a:ext>
                      </a:extLst>
                    </p:cNvPr>
                    <p:cNvGrpSpPr/>
                    <p:nvPr/>
                  </p:nvGrpSpPr>
                  <p:grpSpPr>
                    <a:xfrm>
                      <a:off x="1627350" y="2071688"/>
                      <a:ext cx="512722" cy="462536"/>
                      <a:chOff x="1302898" y="1640683"/>
                      <a:chExt cx="1201027" cy="1083468"/>
                    </a:xfrm>
                  </p:grpSpPr>
                  <p:sp>
                    <p:nvSpPr>
                      <p:cNvPr id="334" name="Freeform 34">
                        <a:extLst>
                          <a:ext uri="{FF2B5EF4-FFF2-40B4-BE49-F238E27FC236}">
                            <a16:creationId xmlns:a16="http://schemas.microsoft.com/office/drawing/2014/main" id="{740EF571-CA69-4675-92A7-043642F02B9A}"/>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5" name="Freeform 37">
                        <a:extLst>
                          <a:ext uri="{FF2B5EF4-FFF2-40B4-BE49-F238E27FC236}">
                            <a16:creationId xmlns:a16="http://schemas.microsoft.com/office/drawing/2014/main" id="{2EEB1808-5C39-4059-8FD9-CFF49931921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6" name="Freeform 39">
                        <a:extLst>
                          <a:ext uri="{FF2B5EF4-FFF2-40B4-BE49-F238E27FC236}">
                            <a16:creationId xmlns:a16="http://schemas.microsoft.com/office/drawing/2014/main" id="{0C94FF30-F464-491A-B635-44F7E13B245D}"/>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7" name="Freeform 40">
                        <a:extLst>
                          <a:ext uri="{FF2B5EF4-FFF2-40B4-BE49-F238E27FC236}">
                            <a16:creationId xmlns:a16="http://schemas.microsoft.com/office/drawing/2014/main" id="{D00F750E-03DE-48C2-A85D-3B78F588278C}"/>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8" name="Freeform 5">
                        <a:extLst>
                          <a:ext uri="{FF2B5EF4-FFF2-40B4-BE49-F238E27FC236}">
                            <a16:creationId xmlns:a16="http://schemas.microsoft.com/office/drawing/2014/main" id="{869B093D-E195-47B8-960E-7E94A33FAC18}"/>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8" name="Group 217">
                    <a:extLst>
                      <a:ext uri="{FF2B5EF4-FFF2-40B4-BE49-F238E27FC236}">
                        <a16:creationId xmlns:a16="http://schemas.microsoft.com/office/drawing/2014/main" id="{E3271C7D-9926-4ABB-B87A-4C22D891B331}"/>
                      </a:ext>
                    </a:extLst>
                  </p:cNvPr>
                  <p:cNvGrpSpPr/>
                  <p:nvPr/>
                </p:nvGrpSpPr>
                <p:grpSpPr>
                  <a:xfrm>
                    <a:off x="6367725" y="3032663"/>
                    <a:ext cx="128016" cy="128016"/>
                    <a:chOff x="1520304" y="1939550"/>
                    <a:chExt cx="726812" cy="726812"/>
                  </a:xfrm>
                </p:grpSpPr>
                <p:sp>
                  <p:nvSpPr>
                    <p:cNvPr id="325" name="Oval 324">
                      <a:extLst>
                        <a:ext uri="{FF2B5EF4-FFF2-40B4-BE49-F238E27FC236}">
                          <a16:creationId xmlns:a16="http://schemas.microsoft.com/office/drawing/2014/main" id="{F6DBC05B-3F07-4AF9-B27E-62001147725D}"/>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26" name="Group 325">
                      <a:extLst>
                        <a:ext uri="{FF2B5EF4-FFF2-40B4-BE49-F238E27FC236}">
                          <a16:creationId xmlns:a16="http://schemas.microsoft.com/office/drawing/2014/main" id="{27BADDC0-A42D-4844-AFE7-A99F837FAD3A}"/>
                        </a:ext>
                      </a:extLst>
                    </p:cNvPr>
                    <p:cNvGrpSpPr/>
                    <p:nvPr/>
                  </p:nvGrpSpPr>
                  <p:grpSpPr>
                    <a:xfrm>
                      <a:off x="1627350" y="2071688"/>
                      <a:ext cx="512722" cy="462536"/>
                      <a:chOff x="1302898" y="1640683"/>
                      <a:chExt cx="1201027" cy="1083468"/>
                    </a:xfrm>
                  </p:grpSpPr>
                  <p:sp>
                    <p:nvSpPr>
                      <p:cNvPr id="327" name="Freeform 34">
                        <a:extLst>
                          <a:ext uri="{FF2B5EF4-FFF2-40B4-BE49-F238E27FC236}">
                            <a16:creationId xmlns:a16="http://schemas.microsoft.com/office/drawing/2014/main" id="{030588F1-88BD-46E4-A184-7B85723A05E7}"/>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8" name="Freeform 37">
                        <a:extLst>
                          <a:ext uri="{FF2B5EF4-FFF2-40B4-BE49-F238E27FC236}">
                            <a16:creationId xmlns:a16="http://schemas.microsoft.com/office/drawing/2014/main" id="{683162D4-3FE6-4173-804B-AB0C948075E6}"/>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9" name="Freeform 39">
                        <a:extLst>
                          <a:ext uri="{FF2B5EF4-FFF2-40B4-BE49-F238E27FC236}">
                            <a16:creationId xmlns:a16="http://schemas.microsoft.com/office/drawing/2014/main" id="{BB9FEE04-124C-4F00-885E-5E25909CD00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0" name="Freeform 40">
                        <a:extLst>
                          <a:ext uri="{FF2B5EF4-FFF2-40B4-BE49-F238E27FC236}">
                            <a16:creationId xmlns:a16="http://schemas.microsoft.com/office/drawing/2014/main" id="{D04129DF-EBDE-497E-A57E-5D1B246F9D16}"/>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31" name="Freeform 5">
                        <a:extLst>
                          <a:ext uri="{FF2B5EF4-FFF2-40B4-BE49-F238E27FC236}">
                            <a16:creationId xmlns:a16="http://schemas.microsoft.com/office/drawing/2014/main" id="{6FC25B74-CF29-40AE-99B0-430EFA8BCFD6}"/>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19" name="Group 218">
                    <a:extLst>
                      <a:ext uri="{FF2B5EF4-FFF2-40B4-BE49-F238E27FC236}">
                        <a16:creationId xmlns:a16="http://schemas.microsoft.com/office/drawing/2014/main" id="{7E1649B5-CDFC-4087-AB36-A24C5CF2DC85}"/>
                      </a:ext>
                    </a:extLst>
                  </p:cNvPr>
                  <p:cNvGrpSpPr/>
                  <p:nvPr/>
                </p:nvGrpSpPr>
                <p:grpSpPr>
                  <a:xfrm>
                    <a:off x="6292639" y="3028402"/>
                    <a:ext cx="128016" cy="128016"/>
                    <a:chOff x="6617763" y="1494678"/>
                    <a:chExt cx="188006" cy="188004"/>
                  </a:xfrm>
                </p:grpSpPr>
                <p:sp>
                  <p:nvSpPr>
                    <p:cNvPr id="323" name="Oval 322">
                      <a:extLst>
                        <a:ext uri="{FF2B5EF4-FFF2-40B4-BE49-F238E27FC236}">
                          <a16:creationId xmlns:a16="http://schemas.microsoft.com/office/drawing/2014/main" id="{EC5A9886-E5EA-4F98-8C74-06392DB7C113}"/>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24" name="Freeform 10">
                      <a:extLst>
                        <a:ext uri="{FF2B5EF4-FFF2-40B4-BE49-F238E27FC236}">
                          <a16:creationId xmlns:a16="http://schemas.microsoft.com/office/drawing/2014/main" id="{BBE35E9A-44B6-406D-8A81-F4833A5DCC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0" name="Group 219">
                    <a:extLst>
                      <a:ext uri="{FF2B5EF4-FFF2-40B4-BE49-F238E27FC236}">
                        <a16:creationId xmlns:a16="http://schemas.microsoft.com/office/drawing/2014/main" id="{99EC19B6-910F-4B7E-B808-B47DF83A825F}"/>
                      </a:ext>
                    </a:extLst>
                  </p:cNvPr>
                  <p:cNvGrpSpPr/>
                  <p:nvPr/>
                </p:nvGrpSpPr>
                <p:grpSpPr>
                  <a:xfrm>
                    <a:off x="6010181" y="2870135"/>
                    <a:ext cx="128016" cy="128016"/>
                    <a:chOff x="6617763" y="1494678"/>
                    <a:chExt cx="188006" cy="188004"/>
                  </a:xfrm>
                </p:grpSpPr>
                <p:sp>
                  <p:nvSpPr>
                    <p:cNvPr id="321" name="Oval 320">
                      <a:extLst>
                        <a:ext uri="{FF2B5EF4-FFF2-40B4-BE49-F238E27FC236}">
                          <a16:creationId xmlns:a16="http://schemas.microsoft.com/office/drawing/2014/main" id="{04C9DD07-3374-4322-9645-61D2476DAAB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22" name="Freeform 10">
                      <a:extLst>
                        <a:ext uri="{FF2B5EF4-FFF2-40B4-BE49-F238E27FC236}">
                          <a16:creationId xmlns:a16="http://schemas.microsoft.com/office/drawing/2014/main" id="{5F660918-9D26-438A-8872-B3DD2B8259BB}"/>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036B6C9A-55C7-4576-868E-206D9EEE6D2D}"/>
                      </a:ext>
                    </a:extLst>
                  </p:cNvPr>
                  <p:cNvGrpSpPr/>
                  <p:nvPr/>
                </p:nvGrpSpPr>
                <p:grpSpPr>
                  <a:xfrm>
                    <a:off x="6091578" y="2963001"/>
                    <a:ext cx="128016" cy="128016"/>
                    <a:chOff x="1520304" y="1939550"/>
                    <a:chExt cx="726812" cy="726812"/>
                  </a:xfrm>
                </p:grpSpPr>
                <p:sp>
                  <p:nvSpPr>
                    <p:cNvPr id="314" name="Oval 313">
                      <a:extLst>
                        <a:ext uri="{FF2B5EF4-FFF2-40B4-BE49-F238E27FC236}">
                          <a16:creationId xmlns:a16="http://schemas.microsoft.com/office/drawing/2014/main" id="{75523481-F11C-4747-B062-79EB437881F4}"/>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15" name="Group 314">
                      <a:extLst>
                        <a:ext uri="{FF2B5EF4-FFF2-40B4-BE49-F238E27FC236}">
                          <a16:creationId xmlns:a16="http://schemas.microsoft.com/office/drawing/2014/main" id="{BA5FB4B3-8166-4025-A360-BD7236D874B8}"/>
                        </a:ext>
                      </a:extLst>
                    </p:cNvPr>
                    <p:cNvGrpSpPr/>
                    <p:nvPr/>
                  </p:nvGrpSpPr>
                  <p:grpSpPr>
                    <a:xfrm>
                      <a:off x="1627350" y="2071688"/>
                      <a:ext cx="512722" cy="462536"/>
                      <a:chOff x="1302898" y="1640683"/>
                      <a:chExt cx="1201027" cy="1083468"/>
                    </a:xfrm>
                  </p:grpSpPr>
                  <p:sp>
                    <p:nvSpPr>
                      <p:cNvPr id="316" name="Freeform 34">
                        <a:extLst>
                          <a:ext uri="{FF2B5EF4-FFF2-40B4-BE49-F238E27FC236}">
                            <a16:creationId xmlns:a16="http://schemas.microsoft.com/office/drawing/2014/main" id="{373D210D-7847-447B-99CD-AB7AD2A5E3C9}"/>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7" name="Freeform 37">
                        <a:extLst>
                          <a:ext uri="{FF2B5EF4-FFF2-40B4-BE49-F238E27FC236}">
                            <a16:creationId xmlns:a16="http://schemas.microsoft.com/office/drawing/2014/main" id="{C7663C10-79A0-4F19-86DA-4699DF35728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8" name="Freeform 39">
                        <a:extLst>
                          <a:ext uri="{FF2B5EF4-FFF2-40B4-BE49-F238E27FC236}">
                            <a16:creationId xmlns:a16="http://schemas.microsoft.com/office/drawing/2014/main" id="{B28BD8FF-2B2B-4357-A981-90A7694338A3}"/>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19" name="Freeform 40">
                        <a:extLst>
                          <a:ext uri="{FF2B5EF4-FFF2-40B4-BE49-F238E27FC236}">
                            <a16:creationId xmlns:a16="http://schemas.microsoft.com/office/drawing/2014/main" id="{847C121A-6786-4821-97BE-6C45AE5E3F6D}"/>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20" name="Freeform 5">
                        <a:extLst>
                          <a:ext uri="{FF2B5EF4-FFF2-40B4-BE49-F238E27FC236}">
                            <a16:creationId xmlns:a16="http://schemas.microsoft.com/office/drawing/2014/main" id="{A532EAAA-2C38-438F-9F3B-20304B2CE0F2}"/>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2" name="Group 221">
                    <a:extLst>
                      <a:ext uri="{FF2B5EF4-FFF2-40B4-BE49-F238E27FC236}">
                        <a16:creationId xmlns:a16="http://schemas.microsoft.com/office/drawing/2014/main" id="{F54DD44B-32C6-414D-9413-D4E8291127C4}"/>
                      </a:ext>
                    </a:extLst>
                  </p:cNvPr>
                  <p:cNvGrpSpPr/>
                  <p:nvPr/>
                </p:nvGrpSpPr>
                <p:grpSpPr>
                  <a:xfrm>
                    <a:off x="5958332" y="2898080"/>
                    <a:ext cx="128016" cy="128016"/>
                    <a:chOff x="6617763" y="1494678"/>
                    <a:chExt cx="188006" cy="188004"/>
                  </a:xfrm>
                </p:grpSpPr>
                <p:sp>
                  <p:nvSpPr>
                    <p:cNvPr id="312" name="Oval 311">
                      <a:extLst>
                        <a:ext uri="{FF2B5EF4-FFF2-40B4-BE49-F238E27FC236}">
                          <a16:creationId xmlns:a16="http://schemas.microsoft.com/office/drawing/2014/main" id="{68F61EA5-D119-4A1C-A182-07F918700022}"/>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13" name="Freeform 10">
                      <a:extLst>
                        <a:ext uri="{FF2B5EF4-FFF2-40B4-BE49-F238E27FC236}">
                          <a16:creationId xmlns:a16="http://schemas.microsoft.com/office/drawing/2014/main" id="{E52DC4CE-C7FB-43A1-973B-652E987E4486}"/>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3" name="Group 222">
                    <a:extLst>
                      <a:ext uri="{FF2B5EF4-FFF2-40B4-BE49-F238E27FC236}">
                        <a16:creationId xmlns:a16="http://schemas.microsoft.com/office/drawing/2014/main" id="{437D9578-F9A4-4C26-9A64-614141C533AD}"/>
                      </a:ext>
                    </a:extLst>
                  </p:cNvPr>
                  <p:cNvGrpSpPr/>
                  <p:nvPr/>
                </p:nvGrpSpPr>
                <p:grpSpPr>
                  <a:xfrm>
                    <a:off x="5986971" y="2748043"/>
                    <a:ext cx="128016" cy="128016"/>
                    <a:chOff x="6617763" y="1494678"/>
                    <a:chExt cx="188006" cy="188004"/>
                  </a:xfrm>
                </p:grpSpPr>
                <p:sp>
                  <p:nvSpPr>
                    <p:cNvPr id="310" name="Oval 309">
                      <a:extLst>
                        <a:ext uri="{FF2B5EF4-FFF2-40B4-BE49-F238E27FC236}">
                          <a16:creationId xmlns:a16="http://schemas.microsoft.com/office/drawing/2014/main" id="{2F77BC65-542B-49EA-A948-07656870D6C5}"/>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11" name="Freeform 10">
                      <a:extLst>
                        <a:ext uri="{FF2B5EF4-FFF2-40B4-BE49-F238E27FC236}">
                          <a16:creationId xmlns:a16="http://schemas.microsoft.com/office/drawing/2014/main" id="{86262747-734E-4233-A5BA-EC81593A2149}"/>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4" name="Group 223">
                    <a:extLst>
                      <a:ext uri="{FF2B5EF4-FFF2-40B4-BE49-F238E27FC236}">
                        <a16:creationId xmlns:a16="http://schemas.microsoft.com/office/drawing/2014/main" id="{2DBAC749-F0B9-4C26-9F35-2869F58D27D9}"/>
                      </a:ext>
                    </a:extLst>
                  </p:cNvPr>
                  <p:cNvGrpSpPr/>
                  <p:nvPr/>
                </p:nvGrpSpPr>
                <p:grpSpPr>
                  <a:xfrm>
                    <a:off x="6096330" y="2824221"/>
                    <a:ext cx="128016" cy="128016"/>
                    <a:chOff x="6617763" y="1494678"/>
                    <a:chExt cx="188006" cy="188004"/>
                  </a:xfrm>
                </p:grpSpPr>
                <p:sp>
                  <p:nvSpPr>
                    <p:cNvPr id="308" name="Oval 307">
                      <a:extLst>
                        <a:ext uri="{FF2B5EF4-FFF2-40B4-BE49-F238E27FC236}">
                          <a16:creationId xmlns:a16="http://schemas.microsoft.com/office/drawing/2014/main" id="{1F05F850-CE22-4E0B-826C-FC9B1D1DF8F6}"/>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309" name="Freeform 10">
                      <a:extLst>
                        <a:ext uri="{FF2B5EF4-FFF2-40B4-BE49-F238E27FC236}">
                          <a16:creationId xmlns:a16="http://schemas.microsoft.com/office/drawing/2014/main" id="{B5896E86-F0C6-448A-A01B-BED065386AF1}"/>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25" name="Group 224">
                    <a:extLst>
                      <a:ext uri="{FF2B5EF4-FFF2-40B4-BE49-F238E27FC236}">
                        <a16:creationId xmlns:a16="http://schemas.microsoft.com/office/drawing/2014/main" id="{AE7954A4-FF79-4F14-B54B-7FE7D7962D8C}"/>
                      </a:ext>
                    </a:extLst>
                  </p:cNvPr>
                  <p:cNvGrpSpPr/>
                  <p:nvPr/>
                </p:nvGrpSpPr>
                <p:grpSpPr>
                  <a:xfrm>
                    <a:off x="6482260" y="2850537"/>
                    <a:ext cx="128016" cy="128016"/>
                    <a:chOff x="1520304" y="1939550"/>
                    <a:chExt cx="726812" cy="726812"/>
                  </a:xfrm>
                </p:grpSpPr>
                <p:sp>
                  <p:nvSpPr>
                    <p:cNvPr id="301" name="Oval 300">
                      <a:extLst>
                        <a:ext uri="{FF2B5EF4-FFF2-40B4-BE49-F238E27FC236}">
                          <a16:creationId xmlns:a16="http://schemas.microsoft.com/office/drawing/2014/main" id="{34AD7176-C361-4F82-9A88-C5B5D53BF9B6}"/>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302" name="Group 301">
                      <a:extLst>
                        <a:ext uri="{FF2B5EF4-FFF2-40B4-BE49-F238E27FC236}">
                          <a16:creationId xmlns:a16="http://schemas.microsoft.com/office/drawing/2014/main" id="{6F7FA7F7-4FDA-4A25-9960-5B6A5C8563B1}"/>
                        </a:ext>
                      </a:extLst>
                    </p:cNvPr>
                    <p:cNvGrpSpPr/>
                    <p:nvPr/>
                  </p:nvGrpSpPr>
                  <p:grpSpPr>
                    <a:xfrm>
                      <a:off x="1627350" y="2071688"/>
                      <a:ext cx="512722" cy="462536"/>
                      <a:chOff x="1302898" y="1640683"/>
                      <a:chExt cx="1201027" cy="1083468"/>
                    </a:xfrm>
                  </p:grpSpPr>
                  <p:sp>
                    <p:nvSpPr>
                      <p:cNvPr id="303" name="Freeform 34">
                        <a:extLst>
                          <a:ext uri="{FF2B5EF4-FFF2-40B4-BE49-F238E27FC236}">
                            <a16:creationId xmlns:a16="http://schemas.microsoft.com/office/drawing/2014/main" id="{CFA4BE15-C8D9-4BE5-8744-91DA0D2FE941}"/>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4" name="Freeform 37">
                        <a:extLst>
                          <a:ext uri="{FF2B5EF4-FFF2-40B4-BE49-F238E27FC236}">
                            <a16:creationId xmlns:a16="http://schemas.microsoft.com/office/drawing/2014/main" id="{8C36FEA0-DF6A-4A0D-82F3-6317455AD12D}"/>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5" name="Freeform 39">
                        <a:extLst>
                          <a:ext uri="{FF2B5EF4-FFF2-40B4-BE49-F238E27FC236}">
                            <a16:creationId xmlns:a16="http://schemas.microsoft.com/office/drawing/2014/main" id="{12801B8A-1689-43E8-BA0E-1425E2119C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6" name="Freeform 40">
                        <a:extLst>
                          <a:ext uri="{FF2B5EF4-FFF2-40B4-BE49-F238E27FC236}">
                            <a16:creationId xmlns:a16="http://schemas.microsoft.com/office/drawing/2014/main" id="{55D3B2FB-EF09-46DD-9EE6-6306A635498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7" name="Freeform 5">
                        <a:extLst>
                          <a:ext uri="{FF2B5EF4-FFF2-40B4-BE49-F238E27FC236}">
                            <a16:creationId xmlns:a16="http://schemas.microsoft.com/office/drawing/2014/main" id="{ADDFE6D1-19D7-4D34-AD73-DBDCF95C98DD}"/>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6" name="Group 225">
                    <a:extLst>
                      <a:ext uri="{FF2B5EF4-FFF2-40B4-BE49-F238E27FC236}">
                        <a16:creationId xmlns:a16="http://schemas.microsoft.com/office/drawing/2014/main" id="{BD78CD94-37D0-40A0-B986-9D033E066EE6}"/>
                      </a:ext>
                    </a:extLst>
                  </p:cNvPr>
                  <p:cNvGrpSpPr/>
                  <p:nvPr/>
                </p:nvGrpSpPr>
                <p:grpSpPr>
                  <a:xfrm>
                    <a:off x="7015873" y="2597882"/>
                    <a:ext cx="128016" cy="128016"/>
                    <a:chOff x="1520304" y="1939550"/>
                    <a:chExt cx="726812" cy="726812"/>
                  </a:xfrm>
                </p:grpSpPr>
                <p:sp>
                  <p:nvSpPr>
                    <p:cNvPr id="294" name="Oval 293">
                      <a:extLst>
                        <a:ext uri="{FF2B5EF4-FFF2-40B4-BE49-F238E27FC236}">
                          <a16:creationId xmlns:a16="http://schemas.microsoft.com/office/drawing/2014/main" id="{A61B0E3E-EEE8-449F-BAE3-C542A07655F8}"/>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95" name="Group 294">
                      <a:extLst>
                        <a:ext uri="{FF2B5EF4-FFF2-40B4-BE49-F238E27FC236}">
                          <a16:creationId xmlns:a16="http://schemas.microsoft.com/office/drawing/2014/main" id="{33C2F1C4-0828-4161-B790-6CA3DD8A4DE9}"/>
                        </a:ext>
                      </a:extLst>
                    </p:cNvPr>
                    <p:cNvGrpSpPr/>
                    <p:nvPr/>
                  </p:nvGrpSpPr>
                  <p:grpSpPr>
                    <a:xfrm>
                      <a:off x="1627350" y="2071688"/>
                      <a:ext cx="512722" cy="462536"/>
                      <a:chOff x="1302898" y="1640683"/>
                      <a:chExt cx="1201027" cy="1083468"/>
                    </a:xfrm>
                  </p:grpSpPr>
                  <p:sp>
                    <p:nvSpPr>
                      <p:cNvPr id="296" name="Freeform 34">
                        <a:extLst>
                          <a:ext uri="{FF2B5EF4-FFF2-40B4-BE49-F238E27FC236}">
                            <a16:creationId xmlns:a16="http://schemas.microsoft.com/office/drawing/2014/main" id="{A44BA99E-FBCE-408A-ADD6-A13A8DC3A533}"/>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7" name="Freeform 37">
                        <a:extLst>
                          <a:ext uri="{FF2B5EF4-FFF2-40B4-BE49-F238E27FC236}">
                            <a16:creationId xmlns:a16="http://schemas.microsoft.com/office/drawing/2014/main" id="{30BBA6A5-CA1D-4106-886C-82978191BD28}"/>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8" name="Freeform 39">
                        <a:extLst>
                          <a:ext uri="{FF2B5EF4-FFF2-40B4-BE49-F238E27FC236}">
                            <a16:creationId xmlns:a16="http://schemas.microsoft.com/office/drawing/2014/main" id="{03B29148-7824-45BB-9158-3FAC9BB1458F}"/>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9" name="Freeform 40">
                        <a:extLst>
                          <a:ext uri="{FF2B5EF4-FFF2-40B4-BE49-F238E27FC236}">
                            <a16:creationId xmlns:a16="http://schemas.microsoft.com/office/drawing/2014/main" id="{0C0EB12F-82AC-4841-BD5C-070AEBBDCF3B}"/>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300" name="Freeform 5">
                        <a:extLst>
                          <a:ext uri="{FF2B5EF4-FFF2-40B4-BE49-F238E27FC236}">
                            <a16:creationId xmlns:a16="http://schemas.microsoft.com/office/drawing/2014/main" id="{02E71133-8664-4590-BC7C-1DF3C43DF53F}"/>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7" name="Group 226">
                    <a:extLst>
                      <a:ext uri="{FF2B5EF4-FFF2-40B4-BE49-F238E27FC236}">
                        <a16:creationId xmlns:a16="http://schemas.microsoft.com/office/drawing/2014/main" id="{DBF42A3D-BB4D-4705-9466-3C21F5B9443B}"/>
                      </a:ext>
                    </a:extLst>
                  </p:cNvPr>
                  <p:cNvGrpSpPr/>
                  <p:nvPr/>
                </p:nvGrpSpPr>
                <p:grpSpPr>
                  <a:xfrm>
                    <a:off x="6346150" y="2427402"/>
                    <a:ext cx="128016" cy="128016"/>
                    <a:chOff x="1520304" y="1939550"/>
                    <a:chExt cx="726812" cy="726812"/>
                  </a:xfrm>
                </p:grpSpPr>
                <p:sp>
                  <p:nvSpPr>
                    <p:cNvPr id="287" name="Oval 286">
                      <a:extLst>
                        <a:ext uri="{FF2B5EF4-FFF2-40B4-BE49-F238E27FC236}">
                          <a16:creationId xmlns:a16="http://schemas.microsoft.com/office/drawing/2014/main" id="{54276380-2275-45B3-81EA-96669197C637}"/>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88" name="Group 287">
                      <a:extLst>
                        <a:ext uri="{FF2B5EF4-FFF2-40B4-BE49-F238E27FC236}">
                          <a16:creationId xmlns:a16="http://schemas.microsoft.com/office/drawing/2014/main" id="{8339AA8A-A275-48D1-AD8B-35619CF54EC3}"/>
                        </a:ext>
                      </a:extLst>
                    </p:cNvPr>
                    <p:cNvGrpSpPr/>
                    <p:nvPr/>
                  </p:nvGrpSpPr>
                  <p:grpSpPr>
                    <a:xfrm>
                      <a:off x="1627350" y="2071688"/>
                      <a:ext cx="512722" cy="462536"/>
                      <a:chOff x="1302898" y="1640683"/>
                      <a:chExt cx="1201027" cy="1083468"/>
                    </a:xfrm>
                  </p:grpSpPr>
                  <p:sp>
                    <p:nvSpPr>
                      <p:cNvPr id="289" name="Freeform 34">
                        <a:extLst>
                          <a:ext uri="{FF2B5EF4-FFF2-40B4-BE49-F238E27FC236}">
                            <a16:creationId xmlns:a16="http://schemas.microsoft.com/office/drawing/2014/main" id="{43D824D6-B0A0-4546-BD44-68492837D41B}"/>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0" name="Freeform 37">
                        <a:extLst>
                          <a:ext uri="{FF2B5EF4-FFF2-40B4-BE49-F238E27FC236}">
                            <a16:creationId xmlns:a16="http://schemas.microsoft.com/office/drawing/2014/main" id="{BD2C3F8B-A887-4F27-86B9-5568BC98E22A}"/>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1" name="Freeform 39">
                        <a:extLst>
                          <a:ext uri="{FF2B5EF4-FFF2-40B4-BE49-F238E27FC236}">
                            <a16:creationId xmlns:a16="http://schemas.microsoft.com/office/drawing/2014/main" id="{8B930465-173D-4505-B5CB-A0FA44053439}"/>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2" name="Freeform 40">
                        <a:extLst>
                          <a:ext uri="{FF2B5EF4-FFF2-40B4-BE49-F238E27FC236}">
                            <a16:creationId xmlns:a16="http://schemas.microsoft.com/office/drawing/2014/main" id="{9B78D280-778F-43CA-95FF-54AF3D0ED9F5}"/>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93" name="Freeform 5">
                        <a:extLst>
                          <a:ext uri="{FF2B5EF4-FFF2-40B4-BE49-F238E27FC236}">
                            <a16:creationId xmlns:a16="http://schemas.microsoft.com/office/drawing/2014/main" id="{0185AA3A-E5D7-4357-855D-5B8982598E00}"/>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8" name="Group 227">
                    <a:extLst>
                      <a:ext uri="{FF2B5EF4-FFF2-40B4-BE49-F238E27FC236}">
                        <a16:creationId xmlns:a16="http://schemas.microsoft.com/office/drawing/2014/main" id="{B8D5D9AE-40F4-4F29-998C-B9F1D9F5322E}"/>
                      </a:ext>
                    </a:extLst>
                  </p:cNvPr>
                  <p:cNvGrpSpPr/>
                  <p:nvPr/>
                </p:nvGrpSpPr>
                <p:grpSpPr>
                  <a:xfrm>
                    <a:off x="6659729" y="2289622"/>
                    <a:ext cx="128016" cy="128016"/>
                    <a:chOff x="1520304" y="1939550"/>
                    <a:chExt cx="726812" cy="726812"/>
                  </a:xfrm>
                </p:grpSpPr>
                <p:sp>
                  <p:nvSpPr>
                    <p:cNvPr id="280" name="Oval 279">
                      <a:extLst>
                        <a:ext uri="{FF2B5EF4-FFF2-40B4-BE49-F238E27FC236}">
                          <a16:creationId xmlns:a16="http://schemas.microsoft.com/office/drawing/2014/main" id="{5D745EFE-847E-4781-945A-05E0C1D093D3}"/>
                        </a:ext>
                      </a:extLst>
                    </p:cNvPr>
                    <p:cNvSpPr/>
                    <p:nvPr/>
                  </p:nvSpPr>
                  <p:spPr bwMode="auto">
                    <a:xfrm>
                      <a:off x="1520304" y="1939550"/>
                      <a:ext cx="726812" cy="726812"/>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nvGrpSpPr>
                    <p:cNvPr id="281" name="Group 280">
                      <a:extLst>
                        <a:ext uri="{FF2B5EF4-FFF2-40B4-BE49-F238E27FC236}">
                          <a16:creationId xmlns:a16="http://schemas.microsoft.com/office/drawing/2014/main" id="{C081F516-46D3-43DC-BA2E-C0D2152C90BC}"/>
                        </a:ext>
                      </a:extLst>
                    </p:cNvPr>
                    <p:cNvGrpSpPr/>
                    <p:nvPr/>
                  </p:nvGrpSpPr>
                  <p:grpSpPr>
                    <a:xfrm>
                      <a:off x="1627350" y="2071688"/>
                      <a:ext cx="512722" cy="462536"/>
                      <a:chOff x="1302898" y="1640683"/>
                      <a:chExt cx="1201027" cy="1083468"/>
                    </a:xfrm>
                  </p:grpSpPr>
                  <p:sp>
                    <p:nvSpPr>
                      <p:cNvPr id="282" name="Freeform 34">
                        <a:extLst>
                          <a:ext uri="{FF2B5EF4-FFF2-40B4-BE49-F238E27FC236}">
                            <a16:creationId xmlns:a16="http://schemas.microsoft.com/office/drawing/2014/main" id="{156CF7ED-7730-47FB-A0BD-15ACD2C3BFDF}"/>
                          </a:ext>
                        </a:extLst>
                      </p:cNvPr>
                      <p:cNvSpPr/>
                      <p:nvPr/>
                    </p:nvSpPr>
                    <p:spPr>
                      <a:xfrm>
                        <a:off x="1334727" y="1710961"/>
                        <a:ext cx="508874" cy="967946"/>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3" name="Freeform 37">
                        <a:extLst>
                          <a:ext uri="{FF2B5EF4-FFF2-40B4-BE49-F238E27FC236}">
                            <a16:creationId xmlns:a16="http://schemas.microsoft.com/office/drawing/2014/main" id="{808D9F39-4CB5-4D4A-BFFD-FF8180CB9CE2}"/>
                          </a:ext>
                        </a:extLst>
                      </p:cNvPr>
                      <p:cNvSpPr/>
                      <p:nvPr/>
                    </p:nvSpPr>
                    <p:spPr>
                      <a:xfrm>
                        <a:off x="1638882" y="1788321"/>
                        <a:ext cx="471344" cy="77453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4" name="Freeform 39">
                        <a:extLst>
                          <a:ext uri="{FF2B5EF4-FFF2-40B4-BE49-F238E27FC236}">
                            <a16:creationId xmlns:a16="http://schemas.microsoft.com/office/drawing/2014/main" id="{64ABC4BE-BFFD-45D3-AD0E-4EECA090DE02}"/>
                          </a:ext>
                        </a:extLst>
                      </p:cNvPr>
                      <p:cNvSpPr/>
                      <p:nvPr/>
                    </p:nvSpPr>
                    <p:spPr>
                      <a:xfrm>
                        <a:off x="1927970" y="1866902"/>
                        <a:ext cx="377516" cy="607694"/>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5" name="Freeform 40">
                        <a:extLst>
                          <a:ext uri="{FF2B5EF4-FFF2-40B4-BE49-F238E27FC236}">
                            <a16:creationId xmlns:a16="http://schemas.microsoft.com/office/drawing/2014/main" id="{D7F98927-694F-436A-81E9-DF840E44D094}"/>
                          </a:ext>
                        </a:extLst>
                      </p:cNvPr>
                      <p:cNvSpPr/>
                      <p:nvPr/>
                    </p:nvSpPr>
                    <p:spPr>
                      <a:xfrm>
                        <a:off x="2175592" y="1926432"/>
                        <a:ext cx="287782" cy="478631"/>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bg1"/>
                      </a:solidFill>
                      <a:ln w="9525" cap="flat" cmpd="sng" algn="ctr">
                        <a:noFill/>
                        <a:prstDash val="solid"/>
                      </a:ln>
                      <a:effectLst/>
                    </p:spPr>
                    <p:txBody>
                      <a:bodyPr vert="horz" wrap="square" lIns="91423" tIns="45711" rIns="91423" bIns="4571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3923" fontAlgn="base">
                          <a:spcBef>
                            <a:spcPct val="0"/>
                          </a:spcBef>
                          <a:spcAft>
                            <a:spcPct val="0"/>
                          </a:spcAft>
                          <a:defRPr/>
                        </a:pPr>
                        <a:endParaRPr lang="en-US" sz="2200" kern="0">
                          <a:gradFill>
                            <a:gsLst>
                              <a:gs pos="0">
                                <a:srgbClr val="FFFFFF"/>
                              </a:gs>
                              <a:gs pos="100000">
                                <a:srgbClr val="FFFFFF"/>
                              </a:gs>
                            </a:gsLst>
                            <a:lin ang="5400000" scaled="0"/>
                          </a:gradFill>
                          <a:latin typeface="Segoe UI"/>
                        </a:endParaRPr>
                      </a:p>
                    </p:txBody>
                  </p:sp>
                  <p:sp>
                    <p:nvSpPr>
                      <p:cNvPr id="286" name="Freeform 5">
                        <a:extLst>
                          <a:ext uri="{FF2B5EF4-FFF2-40B4-BE49-F238E27FC236}">
                            <a16:creationId xmlns:a16="http://schemas.microsoft.com/office/drawing/2014/main" id="{A9D90A18-50FB-4F2E-AA37-4FF405437941}"/>
                          </a:ext>
                        </a:extLst>
                      </p:cNvPr>
                      <p:cNvSpPr/>
                      <p:nvPr/>
                    </p:nvSpPr>
                    <p:spPr bwMode="auto">
                      <a:xfrm>
                        <a:off x="1302898" y="1640683"/>
                        <a:ext cx="1201027" cy="1083468"/>
                      </a:xfrm>
                      <a:custGeom>
                        <a:avLst/>
                        <a:gdLst>
                          <a:gd name="connsiteX0" fmla="*/ 7144 w 1352550"/>
                          <a:gd name="connsiteY0" fmla="*/ 54769 h 1064419"/>
                          <a:gd name="connsiteX1" fmla="*/ 381000 w 1352550"/>
                          <a:gd name="connsiteY1" fmla="*/ 0 h 1064419"/>
                          <a:gd name="connsiteX2" fmla="*/ 1352550 w 1352550"/>
                          <a:gd name="connsiteY2" fmla="*/ 328613 h 1064419"/>
                          <a:gd name="connsiteX3" fmla="*/ 1345407 w 1352550"/>
                          <a:gd name="connsiteY3" fmla="*/ 676275 h 1064419"/>
                          <a:gd name="connsiteX4" fmla="*/ 371475 w 1352550"/>
                          <a:gd name="connsiteY4" fmla="*/ 1064419 h 1064419"/>
                          <a:gd name="connsiteX5" fmla="*/ 0 w 1352550"/>
                          <a:gd name="connsiteY5" fmla="*/ 992981 h 1064419"/>
                          <a:gd name="connsiteX6" fmla="*/ 7144 w 1352550"/>
                          <a:gd name="connsiteY6" fmla="*/ 54769 h 1064419"/>
                          <a:gd name="connsiteX0" fmla="*/ 7144 w 1352550"/>
                          <a:gd name="connsiteY0" fmla="*/ 43588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7144 w 1352550"/>
                          <a:gd name="connsiteY6" fmla="*/ 43588 h 1053238"/>
                          <a:gd name="connsiteX0" fmla="*/ 37940 w 1352550"/>
                          <a:gd name="connsiteY0" fmla="*/ 65949 h 1053238"/>
                          <a:gd name="connsiteX1" fmla="*/ 416928 w 1352550"/>
                          <a:gd name="connsiteY1" fmla="*/ 0 h 1053238"/>
                          <a:gd name="connsiteX2" fmla="*/ 1352550 w 1352550"/>
                          <a:gd name="connsiteY2" fmla="*/ 317432 h 1053238"/>
                          <a:gd name="connsiteX3" fmla="*/ 1345407 w 1352550"/>
                          <a:gd name="connsiteY3" fmla="*/ 665094 h 1053238"/>
                          <a:gd name="connsiteX4" fmla="*/ 371475 w 1352550"/>
                          <a:gd name="connsiteY4" fmla="*/ 1053238 h 1053238"/>
                          <a:gd name="connsiteX5" fmla="*/ 0 w 1352550"/>
                          <a:gd name="connsiteY5" fmla="*/ 981800 h 1053238"/>
                          <a:gd name="connsiteX6" fmla="*/ 37940 w 1352550"/>
                          <a:gd name="connsiteY6" fmla="*/ 65949 h 1053238"/>
                          <a:gd name="connsiteX0" fmla="*/ 720 w 1315330"/>
                          <a:gd name="connsiteY0" fmla="*/ 65949 h 1053238"/>
                          <a:gd name="connsiteX1" fmla="*/ 379708 w 1315330"/>
                          <a:gd name="connsiteY1" fmla="*/ 0 h 1053238"/>
                          <a:gd name="connsiteX2" fmla="*/ 1315330 w 1315330"/>
                          <a:gd name="connsiteY2" fmla="*/ 317432 h 1053238"/>
                          <a:gd name="connsiteX3" fmla="*/ 1308187 w 1315330"/>
                          <a:gd name="connsiteY3" fmla="*/ 665094 h 1053238"/>
                          <a:gd name="connsiteX4" fmla="*/ 334255 w 1315330"/>
                          <a:gd name="connsiteY4" fmla="*/ 1053238 h 1053238"/>
                          <a:gd name="connsiteX5" fmla="*/ 8975 w 1315330"/>
                          <a:gd name="connsiteY5" fmla="*/ 950494 h 1053238"/>
                          <a:gd name="connsiteX6" fmla="*/ 720 w 1315330"/>
                          <a:gd name="connsiteY6" fmla="*/ 65949 h 1053238"/>
                          <a:gd name="connsiteX0" fmla="*/ 720 w 1315330"/>
                          <a:gd name="connsiteY0" fmla="*/ 65949 h 1004042"/>
                          <a:gd name="connsiteX1" fmla="*/ 379708 w 1315330"/>
                          <a:gd name="connsiteY1" fmla="*/ 0 h 1004042"/>
                          <a:gd name="connsiteX2" fmla="*/ 1315330 w 1315330"/>
                          <a:gd name="connsiteY2" fmla="*/ 317432 h 1004042"/>
                          <a:gd name="connsiteX3" fmla="*/ 1308187 w 1315330"/>
                          <a:gd name="connsiteY3" fmla="*/ 665094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323584"/>
                          <a:gd name="connsiteY0" fmla="*/ 65949 h 1004042"/>
                          <a:gd name="connsiteX1" fmla="*/ 379708 w 1323584"/>
                          <a:gd name="connsiteY1" fmla="*/ 0 h 1004042"/>
                          <a:gd name="connsiteX2" fmla="*/ 1315330 w 1323584"/>
                          <a:gd name="connsiteY2" fmla="*/ 317432 h 1004042"/>
                          <a:gd name="connsiteX3" fmla="*/ 1323584 w 1323584"/>
                          <a:gd name="connsiteY3" fmla="*/ 680746 h 1004042"/>
                          <a:gd name="connsiteX4" fmla="*/ 372750 w 1323584"/>
                          <a:gd name="connsiteY4" fmla="*/ 1004042 h 1004042"/>
                          <a:gd name="connsiteX5" fmla="*/ 8975 w 1323584"/>
                          <a:gd name="connsiteY5" fmla="*/ 950494 h 1004042"/>
                          <a:gd name="connsiteX6" fmla="*/ 720 w 1323584"/>
                          <a:gd name="connsiteY6" fmla="*/ 65949 h 1004042"/>
                          <a:gd name="connsiteX0" fmla="*/ 720 w 1315330"/>
                          <a:gd name="connsiteY0" fmla="*/ 65949 h 1004042"/>
                          <a:gd name="connsiteX1" fmla="*/ 379708 w 1315330"/>
                          <a:gd name="connsiteY1" fmla="*/ 0 h 1004042"/>
                          <a:gd name="connsiteX2" fmla="*/ 1315330 w 1315330"/>
                          <a:gd name="connsiteY2" fmla="*/ 317432 h 1004042"/>
                          <a:gd name="connsiteX3" fmla="*/ 1287655 w 1315330"/>
                          <a:gd name="connsiteY3" fmla="*/ 689691 h 1004042"/>
                          <a:gd name="connsiteX4" fmla="*/ 372750 w 1315330"/>
                          <a:gd name="connsiteY4" fmla="*/ 1004042 h 1004042"/>
                          <a:gd name="connsiteX5" fmla="*/ 8975 w 1315330"/>
                          <a:gd name="connsiteY5" fmla="*/ 950494 h 1004042"/>
                          <a:gd name="connsiteX6" fmla="*/ 720 w 1315330"/>
                          <a:gd name="connsiteY6" fmla="*/ 65949 h 1004042"/>
                          <a:gd name="connsiteX0" fmla="*/ 720 w 1289666"/>
                          <a:gd name="connsiteY0" fmla="*/ 65949 h 1004042"/>
                          <a:gd name="connsiteX1" fmla="*/ 379708 w 1289666"/>
                          <a:gd name="connsiteY1" fmla="*/ 0 h 1004042"/>
                          <a:gd name="connsiteX2" fmla="*/ 1289666 w 1289666"/>
                          <a:gd name="connsiteY2" fmla="*/ 301780 h 1004042"/>
                          <a:gd name="connsiteX3" fmla="*/ 1287655 w 1289666"/>
                          <a:gd name="connsiteY3" fmla="*/ 689691 h 1004042"/>
                          <a:gd name="connsiteX4" fmla="*/ 372750 w 1289666"/>
                          <a:gd name="connsiteY4" fmla="*/ 1004042 h 1004042"/>
                          <a:gd name="connsiteX5" fmla="*/ 8975 w 1289666"/>
                          <a:gd name="connsiteY5" fmla="*/ 950494 h 1004042"/>
                          <a:gd name="connsiteX6" fmla="*/ 720 w 1289666"/>
                          <a:gd name="connsiteY6" fmla="*/ 65949 h 1004042"/>
                          <a:gd name="connsiteX0" fmla="*/ 720 w 1299931"/>
                          <a:gd name="connsiteY0" fmla="*/ 65949 h 1004042"/>
                          <a:gd name="connsiteX1" fmla="*/ 379708 w 1299931"/>
                          <a:gd name="connsiteY1" fmla="*/ 0 h 1004042"/>
                          <a:gd name="connsiteX2" fmla="*/ 1299931 w 1299931"/>
                          <a:gd name="connsiteY2" fmla="*/ 277928 h 1004042"/>
                          <a:gd name="connsiteX3" fmla="*/ 1287655 w 1299931"/>
                          <a:gd name="connsiteY3" fmla="*/ 689691 h 1004042"/>
                          <a:gd name="connsiteX4" fmla="*/ 372750 w 1299931"/>
                          <a:gd name="connsiteY4" fmla="*/ 1004042 h 1004042"/>
                          <a:gd name="connsiteX5" fmla="*/ 8975 w 1299931"/>
                          <a:gd name="connsiteY5" fmla="*/ 950494 h 1004042"/>
                          <a:gd name="connsiteX6" fmla="*/ 720 w 1299931"/>
                          <a:gd name="connsiteY6" fmla="*/ 65949 h 1004042"/>
                          <a:gd name="connsiteX0" fmla="*/ 720 w 1287705"/>
                          <a:gd name="connsiteY0" fmla="*/ 65949 h 1004042"/>
                          <a:gd name="connsiteX1" fmla="*/ 379708 w 1287705"/>
                          <a:gd name="connsiteY1" fmla="*/ 0 h 1004042"/>
                          <a:gd name="connsiteX2" fmla="*/ 1282822 w 1287705"/>
                          <a:gd name="connsiteY2" fmla="*/ 274946 h 1004042"/>
                          <a:gd name="connsiteX3" fmla="*/ 1287655 w 1287705"/>
                          <a:gd name="connsiteY3" fmla="*/ 689691 h 1004042"/>
                          <a:gd name="connsiteX4" fmla="*/ 372750 w 1287705"/>
                          <a:gd name="connsiteY4" fmla="*/ 1004042 h 1004042"/>
                          <a:gd name="connsiteX5" fmla="*/ 8975 w 1287705"/>
                          <a:gd name="connsiteY5" fmla="*/ 950494 h 1004042"/>
                          <a:gd name="connsiteX6" fmla="*/ 720 w 1287705"/>
                          <a:gd name="connsiteY6" fmla="*/ 65949 h 1004042"/>
                          <a:gd name="connsiteX0" fmla="*/ 720 w 1293087"/>
                          <a:gd name="connsiteY0" fmla="*/ 65949 h 1004042"/>
                          <a:gd name="connsiteX1" fmla="*/ 379708 w 1293087"/>
                          <a:gd name="connsiteY1" fmla="*/ 0 h 1004042"/>
                          <a:gd name="connsiteX2" fmla="*/ 1293087 w 1293087"/>
                          <a:gd name="connsiteY2" fmla="*/ 271965 h 1004042"/>
                          <a:gd name="connsiteX3" fmla="*/ 1287655 w 1293087"/>
                          <a:gd name="connsiteY3" fmla="*/ 689691 h 1004042"/>
                          <a:gd name="connsiteX4" fmla="*/ 372750 w 1293087"/>
                          <a:gd name="connsiteY4" fmla="*/ 1004042 h 1004042"/>
                          <a:gd name="connsiteX5" fmla="*/ 8975 w 1293087"/>
                          <a:gd name="connsiteY5" fmla="*/ 950494 h 1004042"/>
                          <a:gd name="connsiteX6" fmla="*/ 720 w 1293087"/>
                          <a:gd name="connsiteY6" fmla="*/ 65949 h 1004042"/>
                          <a:gd name="connsiteX0" fmla="*/ 12275 w 1304642"/>
                          <a:gd name="connsiteY0" fmla="*/ 65949 h 1004042"/>
                          <a:gd name="connsiteX1" fmla="*/ 391263 w 1304642"/>
                          <a:gd name="connsiteY1" fmla="*/ 0 h 1004042"/>
                          <a:gd name="connsiteX2" fmla="*/ 1304642 w 1304642"/>
                          <a:gd name="connsiteY2" fmla="*/ 271965 h 1004042"/>
                          <a:gd name="connsiteX3" fmla="*/ 1299210 w 1304642"/>
                          <a:gd name="connsiteY3" fmla="*/ 689691 h 1004042"/>
                          <a:gd name="connsiteX4" fmla="*/ 384305 w 1304642"/>
                          <a:gd name="connsiteY4" fmla="*/ 1004042 h 1004042"/>
                          <a:gd name="connsiteX5" fmla="*/ 0 w 1304642"/>
                          <a:gd name="connsiteY5" fmla="*/ 948257 h 1004042"/>
                          <a:gd name="connsiteX6" fmla="*/ 12275 w 1304642"/>
                          <a:gd name="connsiteY6" fmla="*/ 65949 h 1004042"/>
                          <a:gd name="connsiteX0" fmla="*/ 2010 w 1294377"/>
                          <a:gd name="connsiteY0" fmla="*/ 65949 h 1004042"/>
                          <a:gd name="connsiteX1" fmla="*/ 380998 w 1294377"/>
                          <a:gd name="connsiteY1" fmla="*/ 0 h 1004042"/>
                          <a:gd name="connsiteX2" fmla="*/ 1294377 w 1294377"/>
                          <a:gd name="connsiteY2" fmla="*/ 271965 h 1004042"/>
                          <a:gd name="connsiteX3" fmla="*/ 1288945 w 1294377"/>
                          <a:gd name="connsiteY3" fmla="*/ 689691 h 1004042"/>
                          <a:gd name="connsiteX4" fmla="*/ 374040 w 1294377"/>
                          <a:gd name="connsiteY4" fmla="*/ 1004042 h 1004042"/>
                          <a:gd name="connsiteX5" fmla="*/ 0 w 1294377"/>
                          <a:gd name="connsiteY5" fmla="*/ 946021 h 1004042"/>
                          <a:gd name="connsiteX6" fmla="*/ 2010 w 1294377"/>
                          <a:gd name="connsiteY6" fmla="*/ 65949 h 1004042"/>
                          <a:gd name="connsiteX0" fmla="*/ 2010 w 1294377"/>
                          <a:gd name="connsiteY0" fmla="*/ 65949 h 1017459"/>
                          <a:gd name="connsiteX1" fmla="*/ 380998 w 1294377"/>
                          <a:gd name="connsiteY1" fmla="*/ 0 h 1017459"/>
                          <a:gd name="connsiteX2" fmla="*/ 1294377 w 1294377"/>
                          <a:gd name="connsiteY2" fmla="*/ 271965 h 1017459"/>
                          <a:gd name="connsiteX3" fmla="*/ 1288945 w 1294377"/>
                          <a:gd name="connsiteY3" fmla="*/ 689691 h 1017459"/>
                          <a:gd name="connsiteX4" fmla="*/ 371474 w 1294377"/>
                          <a:gd name="connsiteY4" fmla="*/ 1017459 h 1017459"/>
                          <a:gd name="connsiteX5" fmla="*/ 0 w 1294377"/>
                          <a:gd name="connsiteY5" fmla="*/ 946021 h 1017459"/>
                          <a:gd name="connsiteX6" fmla="*/ 2010 w 1294377"/>
                          <a:gd name="connsiteY6" fmla="*/ 65949 h 101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4377" h="1017459">
                            <a:moveTo>
                              <a:pt x="2010" y="65949"/>
                            </a:moveTo>
                            <a:lnTo>
                              <a:pt x="380998" y="0"/>
                            </a:lnTo>
                            <a:lnTo>
                              <a:pt x="1294377" y="271965"/>
                            </a:lnTo>
                            <a:cubicBezTo>
                              <a:pt x="1293707" y="401269"/>
                              <a:pt x="1289615" y="560387"/>
                              <a:pt x="1288945" y="689691"/>
                            </a:cubicBezTo>
                            <a:lnTo>
                              <a:pt x="371474" y="1017459"/>
                            </a:lnTo>
                            <a:lnTo>
                              <a:pt x="0" y="946021"/>
                            </a:lnTo>
                            <a:cubicBezTo>
                              <a:pt x="1588" y="631696"/>
                              <a:pt x="-1959" y="375511"/>
                              <a:pt x="2010" y="65949"/>
                            </a:cubicBezTo>
                            <a:close/>
                          </a:path>
                        </a:pathLst>
                      </a:custGeom>
                      <a:noFill/>
                      <a:ln w="317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nvGrpSpPr>
                  <p:cNvPr id="229" name="Group 228">
                    <a:extLst>
                      <a:ext uri="{FF2B5EF4-FFF2-40B4-BE49-F238E27FC236}">
                        <a16:creationId xmlns:a16="http://schemas.microsoft.com/office/drawing/2014/main" id="{80460710-C620-4CA6-B6F2-2CE108DB0979}"/>
                      </a:ext>
                    </a:extLst>
                  </p:cNvPr>
                  <p:cNvGrpSpPr/>
                  <p:nvPr/>
                </p:nvGrpSpPr>
                <p:grpSpPr>
                  <a:xfrm>
                    <a:off x="6649052" y="2290435"/>
                    <a:ext cx="128016" cy="128016"/>
                    <a:chOff x="6617763" y="1494678"/>
                    <a:chExt cx="188006" cy="188004"/>
                  </a:xfrm>
                </p:grpSpPr>
                <p:sp>
                  <p:nvSpPr>
                    <p:cNvPr id="278" name="Oval 277">
                      <a:extLst>
                        <a:ext uri="{FF2B5EF4-FFF2-40B4-BE49-F238E27FC236}">
                          <a16:creationId xmlns:a16="http://schemas.microsoft.com/office/drawing/2014/main" id="{F960CC75-1D9F-4623-9699-875DC33A84AC}"/>
                        </a:ext>
                      </a:extLst>
                    </p:cNvPr>
                    <p:cNvSpPr/>
                    <p:nvPr/>
                  </p:nvSpPr>
                  <p:spPr bwMode="auto">
                    <a:xfrm>
                      <a:off x="6617763" y="149467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279" name="Freeform 10">
                      <a:extLst>
                        <a:ext uri="{FF2B5EF4-FFF2-40B4-BE49-F238E27FC236}">
                          <a16:creationId xmlns:a16="http://schemas.microsoft.com/office/drawing/2014/main" id="{F3907E45-0EA4-4475-AE32-CC82A9DCAFFC}"/>
                        </a:ext>
                      </a:extLst>
                    </p:cNvPr>
                    <p:cNvSpPr/>
                    <p:nvPr/>
                  </p:nvSpPr>
                  <p:spPr>
                    <a:xfrm>
                      <a:off x="6639415" y="1531144"/>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30" name="Freeform: Shape 229">
                    <a:extLst>
                      <a:ext uri="{FF2B5EF4-FFF2-40B4-BE49-F238E27FC236}">
                        <a16:creationId xmlns:a16="http://schemas.microsoft.com/office/drawing/2014/main" id="{07AA44CF-B2FF-46FC-B4AC-56DBDF517547}"/>
                      </a:ext>
                    </a:extLst>
                  </p:cNvPr>
                  <p:cNvSpPr/>
                  <p:nvPr/>
                </p:nvSpPr>
                <p:spPr bwMode="auto">
                  <a:xfrm>
                    <a:off x="6031706" y="3788569"/>
                    <a:ext cx="128601" cy="42862"/>
                  </a:xfrm>
                  <a:custGeom>
                    <a:avLst/>
                    <a:gdLst>
                      <a:gd name="connsiteX0" fmla="*/ 0 w 128601"/>
                      <a:gd name="connsiteY0" fmla="*/ 0 h 42862"/>
                      <a:gd name="connsiteX1" fmla="*/ 14288 w 128601"/>
                      <a:gd name="connsiteY1" fmla="*/ 2381 h 42862"/>
                      <a:gd name="connsiteX2" fmla="*/ 21432 w 128601"/>
                      <a:gd name="connsiteY2" fmla="*/ 7144 h 42862"/>
                      <a:gd name="connsiteX3" fmla="*/ 30957 w 128601"/>
                      <a:gd name="connsiteY3" fmla="*/ 11906 h 42862"/>
                      <a:gd name="connsiteX4" fmla="*/ 45244 w 128601"/>
                      <a:gd name="connsiteY4" fmla="*/ 21431 h 42862"/>
                      <a:gd name="connsiteX5" fmla="*/ 52388 w 128601"/>
                      <a:gd name="connsiteY5" fmla="*/ 26194 h 42862"/>
                      <a:gd name="connsiteX6" fmla="*/ 66675 w 128601"/>
                      <a:gd name="connsiteY6" fmla="*/ 30956 h 42862"/>
                      <a:gd name="connsiteX7" fmla="*/ 90488 w 128601"/>
                      <a:gd name="connsiteY7" fmla="*/ 38100 h 42862"/>
                      <a:gd name="connsiteX8" fmla="*/ 109538 w 128601"/>
                      <a:gd name="connsiteY8" fmla="*/ 42862 h 42862"/>
                      <a:gd name="connsiteX9" fmla="*/ 121444 w 128601"/>
                      <a:gd name="connsiteY9" fmla="*/ 30956 h 42862"/>
                      <a:gd name="connsiteX10" fmla="*/ 128588 w 128601"/>
                      <a:gd name="connsiteY10" fmla="*/ 23812 h 4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601" h="42862">
                        <a:moveTo>
                          <a:pt x="0" y="0"/>
                        </a:moveTo>
                        <a:cubicBezTo>
                          <a:pt x="4763" y="794"/>
                          <a:pt x="9707" y="854"/>
                          <a:pt x="14288" y="2381"/>
                        </a:cubicBezTo>
                        <a:cubicBezTo>
                          <a:pt x="17003" y="3286"/>
                          <a:pt x="18947" y="5724"/>
                          <a:pt x="21432" y="7144"/>
                        </a:cubicBezTo>
                        <a:cubicBezTo>
                          <a:pt x="24514" y="8905"/>
                          <a:pt x="27913" y="10080"/>
                          <a:pt x="30957" y="11906"/>
                        </a:cubicBezTo>
                        <a:cubicBezTo>
                          <a:pt x="35865" y="14851"/>
                          <a:pt x="40482" y="18256"/>
                          <a:pt x="45244" y="21431"/>
                        </a:cubicBezTo>
                        <a:cubicBezTo>
                          <a:pt x="47625" y="23019"/>
                          <a:pt x="49673" y="25289"/>
                          <a:pt x="52388" y="26194"/>
                        </a:cubicBezTo>
                        <a:cubicBezTo>
                          <a:pt x="57150" y="27781"/>
                          <a:pt x="62185" y="28711"/>
                          <a:pt x="66675" y="30956"/>
                        </a:cubicBezTo>
                        <a:cubicBezTo>
                          <a:pt x="82698" y="38968"/>
                          <a:pt x="69734" y="33653"/>
                          <a:pt x="90488" y="38100"/>
                        </a:cubicBezTo>
                        <a:cubicBezTo>
                          <a:pt x="96888" y="39471"/>
                          <a:pt x="109538" y="42862"/>
                          <a:pt x="109538" y="42862"/>
                        </a:cubicBezTo>
                        <a:cubicBezTo>
                          <a:pt x="128589" y="30163"/>
                          <a:pt x="105569" y="46831"/>
                          <a:pt x="121444" y="30956"/>
                        </a:cubicBezTo>
                        <a:cubicBezTo>
                          <a:pt x="129249" y="23151"/>
                          <a:pt x="128588" y="29778"/>
                          <a:pt x="128588" y="23812"/>
                        </a:cubicBez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31" name="Freeform: Shape 230">
                    <a:extLst>
                      <a:ext uri="{FF2B5EF4-FFF2-40B4-BE49-F238E27FC236}">
                        <a16:creationId xmlns:a16="http://schemas.microsoft.com/office/drawing/2014/main" id="{C01505E6-F092-4F4C-A4B5-9AE3B62A3B7E}"/>
                      </a:ext>
                    </a:extLst>
                  </p:cNvPr>
                  <p:cNvSpPr/>
                  <p:nvPr/>
                </p:nvSpPr>
                <p:spPr bwMode="auto">
                  <a:xfrm>
                    <a:off x="6034088" y="3783806"/>
                    <a:ext cx="35718" cy="35719"/>
                  </a:xfrm>
                  <a:custGeom>
                    <a:avLst/>
                    <a:gdLst>
                      <a:gd name="connsiteX0" fmla="*/ 0 w 35718"/>
                      <a:gd name="connsiteY0" fmla="*/ 0 h 35719"/>
                      <a:gd name="connsiteX1" fmla="*/ 19050 w 35718"/>
                      <a:gd name="connsiteY1" fmla="*/ 21432 h 35719"/>
                      <a:gd name="connsiteX2" fmla="*/ 26193 w 35718"/>
                      <a:gd name="connsiteY2" fmla="*/ 26194 h 35719"/>
                      <a:gd name="connsiteX3" fmla="*/ 35718 w 35718"/>
                      <a:gd name="connsiteY3" fmla="*/ 35719 h 35719"/>
                    </a:gdLst>
                    <a:ahLst/>
                    <a:cxnLst>
                      <a:cxn ang="0">
                        <a:pos x="connsiteX0" y="connsiteY0"/>
                      </a:cxn>
                      <a:cxn ang="0">
                        <a:pos x="connsiteX1" y="connsiteY1"/>
                      </a:cxn>
                      <a:cxn ang="0">
                        <a:pos x="connsiteX2" y="connsiteY2"/>
                      </a:cxn>
                      <a:cxn ang="0">
                        <a:pos x="connsiteX3" y="connsiteY3"/>
                      </a:cxn>
                    </a:cxnLst>
                    <a:rect l="l" t="t" r="r" b="b"/>
                    <a:pathLst>
                      <a:path w="35718" h="35719">
                        <a:moveTo>
                          <a:pt x="0" y="0"/>
                        </a:moveTo>
                        <a:cubicBezTo>
                          <a:pt x="6350" y="7144"/>
                          <a:pt x="12291" y="14673"/>
                          <a:pt x="19050" y="21432"/>
                        </a:cubicBezTo>
                        <a:cubicBezTo>
                          <a:pt x="21073" y="23455"/>
                          <a:pt x="23995" y="24362"/>
                          <a:pt x="26193" y="26194"/>
                        </a:cubicBezTo>
                        <a:lnTo>
                          <a:pt x="35718" y="35719"/>
                        </a:lnTo>
                      </a:path>
                    </a:pathLst>
                  </a:cu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a:solidFill>
                        <a:srgbClr val="FFFFFF"/>
                      </a:solidFill>
                      <a:latin typeface="Segoe UI"/>
                    </a:endParaRPr>
                  </a:p>
                </p:txBody>
              </p:sp>
              <p:sp>
                <p:nvSpPr>
                  <p:cNvPr id="232" name="Rectangle 231">
                    <a:extLst>
                      <a:ext uri="{FF2B5EF4-FFF2-40B4-BE49-F238E27FC236}">
                        <a16:creationId xmlns:a16="http://schemas.microsoft.com/office/drawing/2014/main" id="{A3A473BA-343E-4729-B184-27FD41C57C28}"/>
                      </a:ext>
                    </a:extLst>
                  </p:cNvPr>
                  <p:cNvSpPr/>
                  <p:nvPr/>
                </p:nvSpPr>
                <p:spPr bwMode="auto">
                  <a:xfrm>
                    <a:off x="720773" y="20669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States</a:t>
                    </a:r>
                    <a:endParaRPr lang="en-US" sz="700">
                      <a:solidFill>
                        <a:srgbClr val="2F2F2F"/>
                      </a:solidFill>
                      <a:latin typeface="Segoe UI"/>
                    </a:endParaRPr>
                  </a:p>
                </p:txBody>
              </p:sp>
              <p:sp>
                <p:nvSpPr>
                  <p:cNvPr id="233" name="Rectangle 232">
                    <a:extLst>
                      <a:ext uri="{FF2B5EF4-FFF2-40B4-BE49-F238E27FC236}">
                        <a16:creationId xmlns:a16="http://schemas.microsoft.com/office/drawing/2014/main" id="{773A4925-B057-4E0E-A014-C62688C34BFF}"/>
                      </a:ext>
                    </a:extLst>
                  </p:cNvPr>
                  <p:cNvSpPr/>
                  <p:nvPr/>
                </p:nvSpPr>
                <p:spPr bwMode="auto">
                  <a:xfrm>
                    <a:off x="2074652" y="2511425"/>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Canada</a:t>
                    </a:r>
                    <a:endParaRPr lang="en-US" sz="700">
                      <a:solidFill>
                        <a:srgbClr val="2F2F2F"/>
                      </a:solidFill>
                      <a:latin typeface="Segoe UI"/>
                    </a:endParaRPr>
                  </a:p>
                </p:txBody>
              </p:sp>
              <p:sp>
                <p:nvSpPr>
                  <p:cNvPr id="234" name="Rectangle 233">
                    <a:extLst>
                      <a:ext uri="{FF2B5EF4-FFF2-40B4-BE49-F238E27FC236}">
                        <a16:creationId xmlns:a16="http://schemas.microsoft.com/office/drawing/2014/main" id="{880F4535-3E50-45D9-9DBC-9CB76FF54010}"/>
                      </a:ext>
                    </a:extLst>
                  </p:cNvPr>
                  <p:cNvSpPr/>
                  <p:nvPr/>
                </p:nvSpPr>
                <p:spPr bwMode="auto">
                  <a:xfrm>
                    <a:off x="2221475" y="383168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Mexico</a:t>
                    </a:r>
                    <a:endParaRPr lang="en-US" sz="700">
                      <a:solidFill>
                        <a:srgbClr val="2F2F2F"/>
                      </a:solidFill>
                      <a:latin typeface="Segoe UI"/>
                    </a:endParaRPr>
                  </a:p>
                </p:txBody>
              </p:sp>
              <p:sp>
                <p:nvSpPr>
                  <p:cNvPr id="235" name="Rectangle 234">
                    <a:extLst>
                      <a:ext uri="{FF2B5EF4-FFF2-40B4-BE49-F238E27FC236}">
                        <a16:creationId xmlns:a16="http://schemas.microsoft.com/office/drawing/2014/main" id="{FDB98B5B-2DD8-4457-ACB1-197F91D3109A}"/>
                      </a:ext>
                    </a:extLst>
                  </p:cNvPr>
                  <p:cNvSpPr/>
                  <p:nvPr/>
                </p:nvSpPr>
                <p:spPr bwMode="auto">
                  <a:xfrm>
                    <a:off x="3321979" y="4459546"/>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Venezuela</a:t>
                    </a:r>
                    <a:endParaRPr lang="en-US" sz="700">
                      <a:solidFill>
                        <a:srgbClr val="2F2F2F"/>
                      </a:solidFill>
                      <a:latin typeface="Segoe UI"/>
                    </a:endParaRPr>
                  </a:p>
                </p:txBody>
              </p:sp>
              <p:sp>
                <p:nvSpPr>
                  <p:cNvPr id="236" name="Rectangle 235">
                    <a:extLst>
                      <a:ext uri="{FF2B5EF4-FFF2-40B4-BE49-F238E27FC236}">
                        <a16:creationId xmlns:a16="http://schemas.microsoft.com/office/drawing/2014/main" id="{57A6C73E-8D4F-44FA-AB6B-9909506D02A3}"/>
                      </a:ext>
                    </a:extLst>
                  </p:cNvPr>
                  <p:cNvSpPr/>
                  <p:nvPr/>
                </p:nvSpPr>
                <p:spPr bwMode="auto">
                  <a:xfrm>
                    <a:off x="3035652" y="4635037"/>
                    <a:ext cx="84132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Colombia</a:t>
                    </a:r>
                    <a:endParaRPr lang="en-US" sz="700">
                      <a:solidFill>
                        <a:srgbClr val="2F2F2F"/>
                      </a:solidFill>
                      <a:latin typeface="Segoe UI"/>
                    </a:endParaRPr>
                  </a:p>
                </p:txBody>
              </p:sp>
              <p:sp>
                <p:nvSpPr>
                  <p:cNvPr id="237" name="Rectangle 236">
                    <a:extLst>
                      <a:ext uri="{FF2B5EF4-FFF2-40B4-BE49-F238E27FC236}">
                        <a16:creationId xmlns:a16="http://schemas.microsoft.com/office/drawing/2014/main" id="{454EE1CE-D4EC-4225-8175-D7BCCD3C1A2E}"/>
                      </a:ext>
                    </a:extLst>
                  </p:cNvPr>
                  <p:cNvSpPr/>
                  <p:nvPr/>
                </p:nvSpPr>
                <p:spPr bwMode="auto">
                  <a:xfrm>
                    <a:off x="3260436" y="491389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Peru</a:t>
                    </a:r>
                    <a:endParaRPr lang="en-US" sz="700">
                      <a:solidFill>
                        <a:srgbClr val="2F2F2F"/>
                      </a:solidFill>
                      <a:latin typeface="Segoe UI"/>
                    </a:endParaRPr>
                  </a:p>
                </p:txBody>
              </p:sp>
              <p:sp>
                <p:nvSpPr>
                  <p:cNvPr id="238" name="Rectangle 237">
                    <a:extLst>
                      <a:ext uri="{FF2B5EF4-FFF2-40B4-BE49-F238E27FC236}">
                        <a16:creationId xmlns:a16="http://schemas.microsoft.com/office/drawing/2014/main" id="{A20A6C61-033C-4DD2-A679-F8CC51E92F5F}"/>
                      </a:ext>
                    </a:extLst>
                  </p:cNvPr>
                  <p:cNvSpPr/>
                  <p:nvPr/>
                </p:nvSpPr>
                <p:spPr bwMode="auto">
                  <a:xfrm>
                    <a:off x="3537527" y="52002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Bolivia</a:t>
                    </a:r>
                    <a:endParaRPr lang="en-US" sz="700">
                      <a:solidFill>
                        <a:srgbClr val="2F2F2F"/>
                      </a:solidFill>
                      <a:latin typeface="Segoe UI"/>
                    </a:endParaRPr>
                  </a:p>
                </p:txBody>
              </p:sp>
              <p:sp>
                <p:nvSpPr>
                  <p:cNvPr id="239" name="Rectangle 238">
                    <a:extLst>
                      <a:ext uri="{FF2B5EF4-FFF2-40B4-BE49-F238E27FC236}">
                        <a16:creationId xmlns:a16="http://schemas.microsoft.com/office/drawing/2014/main" id="{345AEC3B-BC62-4B4E-9ECB-A1CE300B953F}"/>
                      </a:ext>
                    </a:extLst>
                  </p:cNvPr>
                  <p:cNvSpPr/>
                  <p:nvPr/>
                </p:nvSpPr>
                <p:spPr bwMode="auto">
                  <a:xfrm>
                    <a:off x="3991381" y="5042038"/>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Brazil</a:t>
                    </a:r>
                    <a:endParaRPr lang="en-US" sz="700">
                      <a:solidFill>
                        <a:srgbClr val="2F2F2F"/>
                      </a:solidFill>
                      <a:latin typeface="Segoe UI"/>
                    </a:endParaRPr>
                  </a:p>
                </p:txBody>
              </p:sp>
              <p:sp>
                <p:nvSpPr>
                  <p:cNvPr id="240" name="Rectangle 239">
                    <a:extLst>
                      <a:ext uri="{FF2B5EF4-FFF2-40B4-BE49-F238E27FC236}">
                        <a16:creationId xmlns:a16="http://schemas.microsoft.com/office/drawing/2014/main" id="{98A1B932-CB03-4265-9755-293A566851C5}"/>
                      </a:ext>
                    </a:extLst>
                  </p:cNvPr>
                  <p:cNvSpPr/>
                  <p:nvPr/>
                </p:nvSpPr>
                <p:spPr bwMode="auto">
                  <a:xfrm>
                    <a:off x="3517725" y="599437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Argentina</a:t>
                    </a:r>
                    <a:endParaRPr lang="en-US" sz="700">
                      <a:solidFill>
                        <a:srgbClr val="2F2F2F"/>
                      </a:solidFill>
                      <a:latin typeface="Segoe UI"/>
                    </a:endParaRPr>
                  </a:p>
                </p:txBody>
              </p:sp>
              <p:sp>
                <p:nvSpPr>
                  <p:cNvPr id="241" name="Rectangle 240">
                    <a:extLst>
                      <a:ext uri="{FF2B5EF4-FFF2-40B4-BE49-F238E27FC236}">
                        <a16:creationId xmlns:a16="http://schemas.microsoft.com/office/drawing/2014/main" id="{42C5C978-321B-4543-85CF-B8875E73E362}"/>
                      </a:ext>
                    </a:extLst>
                  </p:cNvPr>
                  <p:cNvSpPr/>
                  <p:nvPr/>
                </p:nvSpPr>
                <p:spPr bwMode="auto">
                  <a:xfrm>
                    <a:off x="4210324" y="37049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Atlanta Ocean</a:t>
                    </a:r>
                    <a:endParaRPr lang="en-US" sz="700">
                      <a:solidFill>
                        <a:srgbClr val="2F2F2F"/>
                      </a:solidFill>
                      <a:latin typeface="Segoe UI"/>
                    </a:endParaRPr>
                  </a:p>
                </p:txBody>
              </p:sp>
              <p:sp>
                <p:nvSpPr>
                  <p:cNvPr id="242" name="Rectangle 241">
                    <a:extLst>
                      <a:ext uri="{FF2B5EF4-FFF2-40B4-BE49-F238E27FC236}">
                        <a16:creationId xmlns:a16="http://schemas.microsoft.com/office/drawing/2014/main" id="{EFD150F6-5DF3-48C2-9B33-DFB78AB36461}"/>
                      </a:ext>
                    </a:extLst>
                  </p:cNvPr>
                  <p:cNvSpPr/>
                  <p:nvPr/>
                </p:nvSpPr>
                <p:spPr bwMode="auto">
                  <a:xfrm>
                    <a:off x="5717007" y="35974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Algeria</a:t>
                    </a:r>
                    <a:endParaRPr lang="en-US" sz="700">
                      <a:solidFill>
                        <a:srgbClr val="2F2F2F"/>
                      </a:solidFill>
                      <a:latin typeface="Segoe UI"/>
                    </a:endParaRPr>
                  </a:p>
                </p:txBody>
              </p:sp>
              <p:sp>
                <p:nvSpPr>
                  <p:cNvPr id="243" name="Rectangle 242">
                    <a:extLst>
                      <a:ext uri="{FF2B5EF4-FFF2-40B4-BE49-F238E27FC236}">
                        <a16:creationId xmlns:a16="http://schemas.microsoft.com/office/drawing/2014/main" id="{363102E5-D17C-45D3-9AD7-FA91F2C31E51}"/>
                      </a:ext>
                    </a:extLst>
                  </p:cNvPr>
                  <p:cNvSpPr/>
                  <p:nvPr/>
                </p:nvSpPr>
                <p:spPr bwMode="auto">
                  <a:xfrm>
                    <a:off x="5459832" y="404036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Mali</a:t>
                    </a:r>
                    <a:endParaRPr lang="en-US" sz="700">
                      <a:solidFill>
                        <a:srgbClr val="2F2F2F"/>
                      </a:solidFill>
                      <a:latin typeface="Segoe UI"/>
                    </a:endParaRPr>
                  </a:p>
                </p:txBody>
              </p:sp>
              <p:sp>
                <p:nvSpPr>
                  <p:cNvPr id="244" name="Rectangle 243">
                    <a:extLst>
                      <a:ext uri="{FF2B5EF4-FFF2-40B4-BE49-F238E27FC236}">
                        <a16:creationId xmlns:a16="http://schemas.microsoft.com/office/drawing/2014/main" id="{1BE017F4-4C58-425A-8230-3F7380AEED30}"/>
                      </a:ext>
                    </a:extLst>
                  </p:cNvPr>
                  <p:cNvSpPr/>
                  <p:nvPr/>
                </p:nvSpPr>
                <p:spPr bwMode="auto">
                  <a:xfrm>
                    <a:off x="5821782" y="395940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Niger</a:t>
                    </a:r>
                    <a:endParaRPr lang="en-US" sz="700">
                      <a:solidFill>
                        <a:srgbClr val="2F2F2F"/>
                      </a:solidFill>
                      <a:latin typeface="Segoe UI"/>
                    </a:endParaRPr>
                  </a:p>
                </p:txBody>
              </p:sp>
              <p:sp>
                <p:nvSpPr>
                  <p:cNvPr id="245" name="Rectangle 244">
                    <a:extLst>
                      <a:ext uri="{FF2B5EF4-FFF2-40B4-BE49-F238E27FC236}">
                        <a16:creationId xmlns:a16="http://schemas.microsoft.com/office/drawing/2014/main" id="{A65D43AF-DA48-4E74-94D4-926B0780DE74}"/>
                      </a:ext>
                    </a:extLst>
                  </p:cNvPr>
                  <p:cNvSpPr/>
                  <p:nvPr/>
                </p:nvSpPr>
                <p:spPr bwMode="auto">
                  <a:xfrm>
                    <a:off x="5821782" y="429754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Nigeria</a:t>
                    </a:r>
                    <a:endParaRPr lang="en-US" sz="700">
                      <a:solidFill>
                        <a:srgbClr val="2F2F2F"/>
                      </a:solidFill>
                      <a:latin typeface="Segoe UI"/>
                    </a:endParaRPr>
                  </a:p>
                </p:txBody>
              </p:sp>
              <p:sp>
                <p:nvSpPr>
                  <p:cNvPr id="246" name="Rectangle 245">
                    <a:extLst>
                      <a:ext uri="{FF2B5EF4-FFF2-40B4-BE49-F238E27FC236}">
                        <a16:creationId xmlns:a16="http://schemas.microsoft.com/office/drawing/2014/main" id="{56D7A4E2-A6B3-4641-A4C4-96E74D97D10C}"/>
                      </a:ext>
                    </a:extLst>
                  </p:cNvPr>
                  <p:cNvSpPr/>
                  <p:nvPr/>
                </p:nvSpPr>
                <p:spPr bwMode="auto">
                  <a:xfrm>
                    <a:off x="6282285" y="4130852"/>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Chad</a:t>
                    </a:r>
                    <a:endParaRPr lang="en-US" sz="700">
                      <a:solidFill>
                        <a:srgbClr val="2F2F2F"/>
                      </a:solidFill>
                      <a:latin typeface="Segoe UI"/>
                    </a:endParaRPr>
                  </a:p>
                </p:txBody>
              </p:sp>
              <p:sp>
                <p:nvSpPr>
                  <p:cNvPr id="247" name="Rectangle 246">
                    <a:extLst>
                      <a:ext uri="{FF2B5EF4-FFF2-40B4-BE49-F238E27FC236}">
                        <a16:creationId xmlns:a16="http://schemas.microsoft.com/office/drawing/2014/main" id="{A8477983-780A-46F6-B6CA-E90E7494FFCB}"/>
                      </a:ext>
                    </a:extLst>
                  </p:cNvPr>
                  <p:cNvSpPr/>
                  <p:nvPr/>
                </p:nvSpPr>
                <p:spPr bwMode="auto">
                  <a:xfrm>
                    <a:off x="6263235" y="37450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Libya</a:t>
                    </a:r>
                    <a:endParaRPr lang="en-US" sz="700">
                      <a:solidFill>
                        <a:srgbClr val="2F2F2F"/>
                      </a:solidFill>
                      <a:latin typeface="Segoe UI"/>
                    </a:endParaRPr>
                  </a:p>
                </p:txBody>
              </p:sp>
              <p:sp>
                <p:nvSpPr>
                  <p:cNvPr id="248" name="Rectangle 247">
                    <a:extLst>
                      <a:ext uri="{FF2B5EF4-FFF2-40B4-BE49-F238E27FC236}">
                        <a16:creationId xmlns:a16="http://schemas.microsoft.com/office/drawing/2014/main" id="{D38824FB-BEA8-490B-BCB1-86ADB263020E}"/>
                      </a:ext>
                    </a:extLst>
                  </p:cNvPr>
                  <p:cNvSpPr/>
                  <p:nvPr/>
                </p:nvSpPr>
                <p:spPr bwMode="auto">
                  <a:xfrm>
                    <a:off x="6596610" y="3783189"/>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Egypt</a:t>
                    </a:r>
                    <a:endParaRPr lang="en-US" sz="700">
                      <a:solidFill>
                        <a:srgbClr val="2F2F2F"/>
                      </a:solidFill>
                      <a:latin typeface="Segoe UI"/>
                    </a:endParaRPr>
                  </a:p>
                </p:txBody>
              </p:sp>
              <p:sp>
                <p:nvSpPr>
                  <p:cNvPr id="249" name="Rectangle 248">
                    <a:extLst>
                      <a:ext uri="{FF2B5EF4-FFF2-40B4-BE49-F238E27FC236}">
                        <a16:creationId xmlns:a16="http://schemas.microsoft.com/office/drawing/2014/main" id="{040C7AD4-C192-44DF-9344-1548A18ED904}"/>
                      </a:ext>
                    </a:extLst>
                  </p:cNvPr>
                  <p:cNvSpPr/>
                  <p:nvPr/>
                </p:nvSpPr>
                <p:spPr bwMode="auto">
                  <a:xfrm>
                    <a:off x="6691860" y="40872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Sudan</a:t>
                    </a:r>
                    <a:endParaRPr lang="en-US" sz="700">
                      <a:solidFill>
                        <a:srgbClr val="2F2F2F"/>
                      </a:solidFill>
                      <a:latin typeface="Segoe UI"/>
                    </a:endParaRPr>
                  </a:p>
                </p:txBody>
              </p:sp>
              <p:sp>
                <p:nvSpPr>
                  <p:cNvPr id="250" name="Rectangle 249">
                    <a:extLst>
                      <a:ext uri="{FF2B5EF4-FFF2-40B4-BE49-F238E27FC236}">
                        <a16:creationId xmlns:a16="http://schemas.microsoft.com/office/drawing/2014/main" id="{C517C427-93D9-4598-A125-7F8DCBAB2F62}"/>
                      </a:ext>
                    </a:extLst>
                  </p:cNvPr>
                  <p:cNvSpPr/>
                  <p:nvPr/>
                </p:nvSpPr>
                <p:spPr bwMode="auto">
                  <a:xfrm>
                    <a:off x="6887122" y="4430167"/>
                    <a:ext cx="343238"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Ethiopia</a:t>
                    </a:r>
                    <a:endParaRPr lang="en-US" sz="700">
                      <a:solidFill>
                        <a:srgbClr val="2F2F2F"/>
                      </a:solidFill>
                      <a:latin typeface="Segoe UI"/>
                    </a:endParaRPr>
                  </a:p>
                </p:txBody>
              </p:sp>
              <p:sp>
                <p:nvSpPr>
                  <p:cNvPr id="251" name="Rectangle 250">
                    <a:extLst>
                      <a:ext uri="{FF2B5EF4-FFF2-40B4-BE49-F238E27FC236}">
                        <a16:creationId xmlns:a16="http://schemas.microsoft.com/office/drawing/2014/main" id="{1E0B331A-DD66-4B30-9EF0-FE12AF004D96}"/>
                      </a:ext>
                    </a:extLst>
                  </p:cNvPr>
                  <p:cNvSpPr/>
                  <p:nvPr/>
                </p:nvSpPr>
                <p:spPr bwMode="auto">
                  <a:xfrm>
                    <a:off x="6406657" y="4644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dirty="0">
                        <a:solidFill>
                          <a:srgbClr val="2F2F2F"/>
                        </a:solidFill>
                        <a:latin typeface="Segoe UI"/>
                      </a:rPr>
                      <a:t>Dr Congo</a:t>
                    </a:r>
                    <a:endParaRPr lang="en-US" sz="700" dirty="0">
                      <a:solidFill>
                        <a:srgbClr val="2F2F2F"/>
                      </a:solidFill>
                      <a:latin typeface="Segoe UI"/>
                    </a:endParaRPr>
                  </a:p>
                </p:txBody>
              </p:sp>
              <p:sp>
                <p:nvSpPr>
                  <p:cNvPr id="252" name="Rectangle 251">
                    <a:extLst>
                      <a:ext uri="{FF2B5EF4-FFF2-40B4-BE49-F238E27FC236}">
                        <a16:creationId xmlns:a16="http://schemas.microsoft.com/office/drawing/2014/main" id="{81273584-7D19-4D89-A56D-C57A8F137056}"/>
                      </a:ext>
                    </a:extLst>
                  </p:cNvPr>
                  <p:cNvSpPr/>
                  <p:nvPr/>
                </p:nvSpPr>
                <p:spPr bwMode="auto">
                  <a:xfrm>
                    <a:off x="6235207" y="4968329"/>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Angola</a:t>
                    </a:r>
                    <a:endParaRPr lang="en-US" sz="700">
                      <a:solidFill>
                        <a:srgbClr val="2F2F2F"/>
                      </a:solidFill>
                      <a:latin typeface="Segoe UI"/>
                    </a:endParaRPr>
                  </a:p>
                </p:txBody>
              </p:sp>
              <p:sp>
                <p:nvSpPr>
                  <p:cNvPr id="253" name="Rectangle 252">
                    <a:extLst>
                      <a:ext uri="{FF2B5EF4-FFF2-40B4-BE49-F238E27FC236}">
                        <a16:creationId xmlns:a16="http://schemas.microsoft.com/office/drawing/2014/main" id="{235440EB-ACA5-4F0C-BAA9-BA2C22E613AE}"/>
                      </a:ext>
                    </a:extLst>
                  </p:cNvPr>
                  <p:cNvSpPr/>
                  <p:nvPr/>
                </p:nvSpPr>
                <p:spPr bwMode="auto">
                  <a:xfrm>
                    <a:off x="6592395" y="5025480"/>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Zambia</a:t>
                    </a:r>
                    <a:endParaRPr lang="en-US" sz="700">
                      <a:solidFill>
                        <a:srgbClr val="2F2F2F"/>
                      </a:solidFill>
                      <a:latin typeface="Segoe UI"/>
                    </a:endParaRPr>
                  </a:p>
                </p:txBody>
              </p:sp>
              <p:sp>
                <p:nvSpPr>
                  <p:cNvPr id="254" name="Rectangle 253">
                    <a:extLst>
                      <a:ext uri="{FF2B5EF4-FFF2-40B4-BE49-F238E27FC236}">
                        <a16:creationId xmlns:a16="http://schemas.microsoft.com/office/drawing/2014/main" id="{96D78803-7F50-4535-9DE7-3D0F91B41E20}"/>
                      </a:ext>
                    </a:extLst>
                  </p:cNvPr>
                  <p:cNvSpPr/>
                  <p:nvPr/>
                </p:nvSpPr>
                <p:spPr bwMode="auto">
                  <a:xfrm>
                    <a:off x="6149619" y="5320031"/>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2F2F2F"/>
                        </a:solidFill>
                        <a:latin typeface="Segoe UI"/>
                      </a:rPr>
                      <a:t>Nambia</a:t>
                    </a:r>
                    <a:endParaRPr lang="en-US" sz="700">
                      <a:solidFill>
                        <a:srgbClr val="2F2F2F"/>
                      </a:solidFill>
                      <a:latin typeface="Segoe UI"/>
                    </a:endParaRPr>
                  </a:p>
                </p:txBody>
              </p:sp>
              <p:sp>
                <p:nvSpPr>
                  <p:cNvPr id="255" name="Rectangle 254">
                    <a:extLst>
                      <a:ext uri="{FF2B5EF4-FFF2-40B4-BE49-F238E27FC236}">
                        <a16:creationId xmlns:a16="http://schemas.microsoft.com/office/drawing/2014/main" id="{9A660E15-6E9A-4BBA-8D3C-D354646FDE86}"/>
                      </a:ext>
                    </a:extLst>
                  </p:cNvPr>
                  <p:cNvSpPr/>
                  <p:nvPr/>
                </p:nvSpPr>
                <p:spPr bwMode="auto">
                  <a:xfrm>
                    <a:off x="6395228" y="5748657"/>
                    <a:ext cx="456106"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South Africa</a:t>
                    </a:r>
                    <a:endParaRPr lang="en-US" sz="700">
                      <a:solidFill>
                        <a:srgbClr val="2F2F2F"/>
                      </a:solidFill>
                      <a:latin typeface="Segoe UI"/>
                    </a:endParaRPr>
                  </a:p>
                </p:txBody>
              </p:sp>
              <p:sp>
                <p:nvSpPr>
                  <p:cNvPr id="256" name="Rectangle 255">
                    <a:extLst>
                      <a:ext uri="{FF2B5EF4-FFF2-40B4-BE49-F238E27FC236}">
                        <a16:creationId xmlns:a16="http://schemas.microsoft.com/office/drawing/2014/main" id="{A83A8533-C4AA-4520-91D3-6E506A7788A0}"/>
                      </a:ext>
                    </a:extLst>
                  </p:cNvPr>
                  <p:cNvSpPr/>
                  <p:nvPr/>
                </p:nvSpPr>
                <p:spPr bwMode="auto">
                  <a:xfrm>
                    <a:off x="4210324" y="155866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Greenland</a:t>
                    </a:r>
                    <a:endParaRPr lang="en-US" sz="700">
                      <a:solidFill>
                        <a:srgbClr val="2F2F2F"/>
                      </a:solidFill>
                      <a:latin typeface="Segoe UI"/>
                    </a:endParaRPr>
                  </a:p>
                </p:txBody>
              </p:sp>
              <p:sp>
                <p:nvSpPr>
                  <p:cNvPr id="257" name="Rectangle 256">
                    <a:extLst>
                      <a:ext uri="{FF2B5EF4-FFF2-40B4-BE49-F238E27FC236}">
                        <a16:creationId xmlns:a16="http://schemas.microsoft.com/office/drawing/2014/main" id="{2FF2EBF6-70DE-4E6C-BF62-6D0F3DD011DF}"/>
                      </a:ext>
                    </a:extLst>
                  </p:cNvPr>
                  <p:cNvSpPr/>
                  <p:nvPr/>
                </p:nvSpPr>
                <p:spPr bwMode="auto">
                  <a:xfrm>
                    <a:off x="6125386" y="1394814"/>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Svalbard</a:t>
                    </a:r>
                    <a:endParaRPr lang="en-US" sz="700">
                      <a:solidFill>
                        <a:srgbClr val="2F2F2F"/>
                      </a:solidFill>
                      <a:latin typeface="Segoe UI"/>
                    </a:endParaRPr>
                  </a:p>
                </p:txBody>
              </p:sp>
              <p:sp>
                <p:nvSpPr>
                  <p:cNvPr id="258" name="Rectangle 257">
                    <a:extLst>
                      <a:ext uri="{FF2B5EF4-FFF2-40B4-BE49-F238E27FC236}">
                        <a16:creationId xmlns:a16="http://schemas.microsoft.com/office/drawing/2014/main" id="{C4A9F480-D0DE-4866-80B7-B70A7F0F6524}"/>
                      </a:ext>
                    </a:extLst>
                  </p:cNvPr>
                  <p:cNvSpPr/>
                  <p:nvPr/>
                </p:nvSpPr>
                <p:spPr bwMode="auto">
                  <a:xfrm>
                    <a:off x="6099986" y="218865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Sweden </a:t>
                    </a:r>
                    <a:endParaRPr lang="en-US" sz="700">
                      <a:solidFill>
                        <a:srgbClr val="2F2F2F"/>
                      </a:solidFill>
                      <a:latin typeface="Segoe UI"/>
                    </a:endParaRPr>
                  </a:p>
                </p:txBody>
              </p:sp>
              <p:sp>
                <p:nvSpPr>
                  <p:cNvPr id="259" name="Rectangle 258">
                    <a:extLst>
                      <a:ext uri="{FF2B5EF4-FFF2-40B4-BE49-F238E27FC236}">
                        <a16:creationId xmlns:a16="http://schemas.microsoft.com/office/drawing/2014/main" id="{0F59CA12-E37B-4C46-9C69-163CD6938690}"/>
                      </a:ext>
                    </a:extLst>
                  </p:cNvPr>
                  <p:cNvSpPr/>
                  <p:nvPr/>
                </p:nvSpPr>
                <p:spPr bwMode="auto">
                  <a:xfrm>
                    <a:off x="5780279" y="236029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Norway</a:t>
                    </a:r>
                    <a:endParaRPr lang="en-US" sz="700">
                      <a:solidFill>
                        <a:srgbClr val="2F2F2F"/>
                      </a:solidFill>
                      <a:latin typeface="Segoe UI"/>
                    </a:endParaRPr>
                  </a:p>
                </p:txBody>
              </p:sp>
              <p:sp>
                <p:nvSpPr>
                  <p:cNvPr id="260" name="Rectangle 259">
                    <a:extLst>
                      <a:ext uri="{FF2B5EF4-FFF2-40B4-BE49-F238E27FC236}">
                        <a16:creationId xmlns:a16="http://schemas.microsoft.com/office/drawing/2014/main" id="{01343CA0-7B67-4E40-B085-52241C1AAC4F}"/>
                      </a:ext>
                    </a:extLst>
                  </p:cNvPr>
                  <p:cNvSpPr/>
                  <p:nvPr/>
                </p:nvSpPr>
                <p:spPr bwMode="auto">
                  <a:xfrm>
                    <a:off x="5380078" y="2557143"/>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United Kingdom</a:t>
                    </a:r>
                    <a:endParaRPr lang="en-US" sz="700">
                      <a:solidFill>
                        <a:srgbClr val="2F2F2F"/>
                      </a:solidFill>
                      <a:latin typeface="Segoe UI"/>
                    </a:endParaRPr>
                  </a:p>
                </p:txBody>
              </p:sp>
              <p:sp>
                <p:nvSpPr>
                  <p:cNvPr id="261" name="Rectangle 260">
                    <a:extLst>
                      <a:ext uri="{FF2B5EF4-FFF2-40B4-BE49-F238E27FC236}">
                        <a16:creationId xmlns:a16="http://schemas.microsoft.com/office/drawing/2014/main" id="{88D20ABA-0D01-4AC8-B435-97417E166EF5}"/>
                      </a:ext>
                    </a:extLst>
                  </p:cNvPr>
                  <p:cNvSpPr/>
                  <p:nvPr/>
                </p:nvSpPr>
                <p:spPr bwMode="auto">
                  <a:xfrm>
                    <a:off x="5551441" y="29815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France</a:t>
                    </a:r>
                    <a:endParaRPr lang="en-US" sz="700">
                      <a:solidFill>
                        <a:srgbClr val="2F2F2F"/>
                      </a:solidFill>
                      <a:latin typeface="Segoe UI"/>
                    </a:endParaRPr>
                  </a:p>
                </p:txBody>
              </p:sp>
              <p:sp>
                <p:nvSpPr>
                  <p:cNvPr id="262" name="Rectangle 261">
                    <a:extLst>
                      <a:ext uri="{FF2B5EF4-FFF2-40B4-BE49-F238E27FC236}">
                        <a16:creationId xmlns:a16="http://schemas.microsoft.com/office/drawing/2014/main" id="{E6DF33D2-648B-4132-B52E-E45071BD5DBF}"/>
                      </a:ext>
                    </a:extLst>
                  </p:cNvPr>
                  <p:cNvSpPr/>
                  <p:nvPr/>
                </p:nvSpPr>
                <p:spPr bwMode="auto">
                  <a:xfrm>
                    <a:off x="5995941" y="276565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Poland</a:t>
                    </a:r>
                    <a:endParaRPr lang="en-US" sz="700">
                      <a:solidFill>
                        <a:srgbClr val="2F2F2F"/>
                      </a:solidFill>
                      <a:latin typeface="Segoe UI"/>
                    </a:endParaRPr>
                  </a:p>
                </p:txBody>
              </p:sp>
              <p:sp>
                <p:nvSpPr>
                  <p:cNvPr id="263" name="Rectangle 262">
                    <a:extLst>
                      <a:ext uri="{FF2B5EF4-FFF2-40B4-BE49-F238E27FC236}">
                        <a16:creationId xmlns:a16="http://schemas.microsoft.com/office/drawing/2014/main" id="{EC2EC19B-EBD8-4F6D-B0AB-803CF50390C6}"/>
                      </a:ext>
                    </a:extLst>
                  </p:cNvPr>
                  <p:cNvSpPr/>
                  <p:nvPr/>
                </p:nvSpPr>
                <p:spPr bwMode="auto">
                  <a:xfrm>
                    <a:off x="6484789" y="282343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Ukraine</a:t>
                    </a:r>
                    <a:endParaRPr lang="en-US" sz="700">
                      <a:solidFill>
                        <a:srgbClr val="2F2F2F"/>
                      </a:solidFill>
                      <a:latin typeface="Segoe UI"/>
                    </a:endParaRPr>
                  </a:p>
                </p:txBody>
              </p:sp>
              <p:sp>
                <p:nvSpPr>
                  <p:cNvPr id="264" name="Rectangle 263">
                    <a:extLst>
                      <a:ext uri="{FF2B5EF4-FFF2-40B4-BE49-F238E27FC236}">
                        <a16:creationId xmlns:a16="http://schemas.microsoft.com/office/drawing/2014/main" id="{6F1B2D3C-7AB3-47C7-AA1F-C47E2B6D7EEE}"/>
                      </a:ext>
                    </a:extLst>
                  </p:cNvPr>
                  <p:cNvSpPr/>
                  <p:nvPr/>
                </p:nvSpPr>
                <p:spPr bwMode="auto">
                  <a:xfrm>
                    <a:off x="6637189" y="3248880"/>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Turkey</a:t>
                    </a:r>
                    <a:endParaRPr lang="en-US" sz="700">
                      <a:solidFill>
                        <a:srgbClr val="2F2F2F"/>
                      </a:solidFill>
                      <a:latin typeface="Segoe UI"/>
                    </a:endParaRPr>
                  </a:p>
                </p:txBody>
              </p:sp>
              <p:sp>
                <p:nvSpPr>
                  <p:cNvPr id="265" name="Rectangle 264">
                    <a:extLst>
                      <a:ext uri="{FF2B5EF4-FFF2-40B4-BE49-F238E27FC236}">
                        <a16:creationId xmlns:a16="http://schemas.microsoft.com/office/drawing/2014/main" id="{41A654AE-9139-4C42-BF94-C13EEAD4ACDE}"/>
                      </a:ext>
                    </a:extLst>
                  </p:cNvPr>
                  <p:cNvSpPr/>
                  <p:nvPr/>
                </p:nvSpPr>
                <p:spPr bwMode="auto">
                  <a:xfrm>
                    <a:off x="6870069" y="374268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Saudi </a:t>
                    </a:r>
                    <a:br>
                      <a:rPr lang="en-GB" sz="700">
                        <a:solidFill>
                          <a:srgbClr val="2F2F2F"/>
                        </a:solidFill>
                        <a:latin typeface="Segoe UI"/>
                      </a:rPr>
                    </a:br>
                    <a:r>
                      <a:rPr lang="en-GB" sz="700">
                        <a:solidFill>
                          <a:srgbClr val="2F2F2F"/>
                        </a:solidFill>
                        <a:latin typeface="Segoe UI"/>
                      </a:rPr>
                      <a:t>Arabia</a:t>
                    </a:r>
                    <a:endParaRPr lang="en-US" sz="700">
                      <a:solidFill>
                        <a:srgbClr val="2F2F2F"/>
                      </a:solidFill>
                      <a:latin typeface="Segoe UI"/>
                    </a:endParaRPr>
                  </a:p>
                </p:txBody>
              </p:sp>
              <p:sp>
                <p:nvSpPr>
                  <p:cNvPr id="266" name="Rectangle 265">
                    <a:extLst>
                      <a:ext uri="{FF2B5EF4-FFF2-40B4-BE49-F238E27FC236}">
                        <a16:creationId xmlns:a16="http://schemas.microsoft.com/office/drawing/2014/main" id="{2D9D5020-C84F-40CE-B824-42CF21178A80}"/>
                      </a:ext>
                    </a:extLst>
                  </p:cNvPr>
                  <p:cNvSpPr/>
                  <p:nvPr/>
                </p:nvSpPr>
                <p:spPr bwMode="auto">
                  <a:xfrm>
                    <a:off x="7244719" y="353965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Iran</a:t>
                    </a:r>
                    <a:endParaRPr lang="en-US" sz="700">
                      <a:solidFill>
                        <a:srgbClr val="2F2F2F"/>
                      </a:solidFill>
                      <a:latin typeface="Segoe UI"/>
                    </a:endParaRPr>
                  </a:p>
                </p:txBody>
              </p:sp>
              <p:sp>
                <p:nvSpPr>
                  <p:cNvPr id="267" name="Rectangle 266">
                    <a:extLst>
                      <a:ext uri="{FF2B5EF4-FFF2-40B4-BE49-F238E27FC236}">
                        <a16:creationId xmlns:a16="http://schemas.microsoft.com/office/drawing/2014/main" id="{6FF9AA47-F036-4A97-838A-2E66BBD1BB27}"/>
                      </a:ext>
                    </a:extLst>
                  </p:cNvPr>
                  <p:cNvSpPr/>
                  <p:nvPr/>
                </p:nvSpPr>
                <p:spPr bwMode="auto">
                  <a:xfrm>
                    <a:off x="7739745" y="2847631"/>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err="1">
                        <a:solidFill>
                          <a:srgbClr val="2F2F2F"/>
                        </a:solidFill>
                        <a:latin typeface="Segoe UI"/>
                      </a:rPr>
                      <a:t>Kazakistan</a:t>
                    </a:r>
                    <a:endParaRPr lang="en-US" sz="700">
                      <a:solidFill>
                        <a:srgbClr val="2F2F2F"/>
                      </a:solidFill>
                      <a:latin typeface="Segoe UI"/>
                    </a:endParaRPr>
                  </a:p>
                </p:txBody>
              </p:sp>
              <p:sp>
                <p:nvSpPr>
                  <p:cNvPr id="268" name="Rectangle 267">
                    <a:extLst>
                      <a:ext uri="{FF2B5EF4-FFF2-40B4-BE49-F238E27FC236}">
                        <a16:creationId xmlns:a16="http://schemas.microsoft.com/office/drawing/2014/main" id="{6B730D08-BB7C-4FD4-8EAA-4EA0EEF3B53C}"/>
                      </a:ext>
                    </a:extLst>
                  </p:cNvPr>
                  <p:cNvSpPr/>
                  <p:nvPr/>
                </p:nvSpPr>
                <p:spPr bwMode="auto">
                  <a:xfrm>
                    <a:off x="8082645" y="3831672"/>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India</a:t>
                    </a:r>
                    <a:endParaRPr lang="en-US" sz="700">
                      <a:solidFill>
                        <a:srgbClr val="2F2F2F"/>
                      </a:solidFill>
                      <a:latin typeface="Segoe UI"/>
                    </a:endParaRPr>
                  </a:p>
                </p:txBody>
              </p:sp>
              <p:sp>
                <p:nvSpPr>
                  <p:cNvPr id="269" name="Rectangle 268">
                    <a:extLst>
                      <a:ext uri="{FF2B5EF4-FFF2-40B4-BE49-F238E27FC236}">
                        <a16:creationId xmlns:a16="http://schemas.microsoft.com/office/drawing/2014/main" id="{64332324-0DEB-4E92-881F-DA517264AC34}"/>
                      </a:ext>
                    </a:extLst>
                  </p:cNvPr>
                  <p:cNvSpPr/>
                  <p:nvPr/>
                </p:nvSpPr>
                <p:spPr bwMode="auto">
                  <a:xfrm>
                    <a:off x="8528774" y="23070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Russia</a:t>
                    </a:r>
                    <a:endParaRPr lang="en-US" sz="700">
                      <a:solidFill>
                        <a:srgbClr val="2F2F2F"/>
                      </a:solidFill>
                      <a:latin typeface="Segoe UI"/>
                    </a:endParaRPr>
                  </a:p>
                </p:txBody>
              </p:sp>
              <p:sp>
                <p:nvSpPr>
                  <p:cNvPr id="270" name="Rectangle 269">
                    <a:extLst>
                      <a:ext uri="{FF2B5EF4-FFF2-40B4-BE49-F238E27FC236}">
                        <a16:creationId xmlns:a16="http://schemas.microsoft.com/office/drawing/2014/main" id="{8E96E281-8479-4262-B151-BEB7B5E72484}"/>
                      </a:ext>
                    </a:extLst>
                  </p:cNvPr>
                  <p:cNvSpPr/>
                  <p:nvPr/>
                </p:nvSpPr>
                <p:spPr bwMode="auto">
                  <a:xfrm>
                    <a:off x="8528774" y="293571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Russia</a:t>
                    </a:r>
                    <a:endParaRPr lang="en-US" sz="700">
                      <a:solidFill>
                        <a:srgbClr val="2F2F2F"/>
                      </a:solidFill>
                      <a:latin typeface="Segoe UI"/>
                    </a:endParaRPr>
                  </a:p>
                </p:txBody>
              </p:sp>
              <p:sp>
                <p:nvSpPr>
                  <p:cNvPr id="271" name="Rectangle 270">
                    <a:extLst>
                      <a:ext uri="{FF2B5EF4-FFF2-40B4-BE49-F238E27FC236}">
                        <a16:creationId xmlns:a16="http://schemas.microsoft.com/office/drawing/2014/main" id="{8621E51B-5DB3-4670-A004-62D38DDC4487}"/>
                      </a:ext>
                    </a:extLst>
                  </p:cNvPr>
                  <p:cNvSpPr/>
                  <p:nvPr/>
                </p:nvSpPr>
                <p:spPr bwMode="auto">
                  <a:xfrm>
                    <a:off x="8647187" y="350633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China</a:t>
                    </a:r>
                    <a:endParaRPr lang="en-US" sz="700">
                      <a:solidFill>
                        <a:srgbClr val="2F2F2F"/>
                      </a:solidFill>
                      <a:latin typeface="Segoe UI"/>
                    </a:endParaRPr>
                  </a:p>
                </p:txBody>
              </p:sp>
              <p:sp>
                <p:nvSpPr>
                  <p:cNvPr id="272" name="Rectangle 271">
                    <a:extLst>
                      <a:ext uri="{FF2B5EF4-FFF2-40B4-BE49-F238E27FC236}">
                        <a16:creationId xmlns:a16="http://schemas.microsoft.com/office/drawing/2014/main" id="{648C79A8-F36A-45DB-B150-A22C03879A60}"/>
                      </a:ext>
                    </a:extLst>
                  </p:cNvPr>
                  <p:cNvSpPr/>
                  <p:nvPr/>
                </p:nvSpPr>
                <p:spPr bwMode="auto">
                  <a:xfrm>
                    <a:off x="8647187" y="384966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Myanmar</a:t>
                    </a:r>
                    <a:br>
                      <a:rPr lang="en-GB" sz="700">
                        <a:solidFill>
                          <a:srgbClr val="2F2F2F"/>
                        </a:solidFill>
                        <a:latin typeface="Segoe UI"/>
                      </a:rPr>
                    </a:br>
                    <a:r>
                      <a:rPr lang="en-GB" sz="700">
                        <a:solidFill>
                          <a:srgbClr val="2F2F2F"/>
                        </a:solidFill>
                        <a:latin typeface="Segoe UI"/>
                      </a:rPr>
                      <a:t>(Burma)</a:t>
                    </a:r>
                    <a:endParaRPr lang="en-US" sz="700">
                      <a:solidFill>
                        <a:srgbClr val="2F2F2F"/>
                      </a:solidFill>
                      <a:latin typeface="Segoe UI"/>
                    </a:endParaRPr>
                  </a:p>
                </p:txBody>
              </p:sp>
              <p:sp>
                <p:nvSpPr>
                  <p:cNvPr id="273" name="Rectangle 272">
                    <a:extLst>
                      <a:ext uri="{FF2B5EF4-FFF2-40B4-BE49-F238E27FC236}">
                        <a16:creationId xmlns:a16="http://schemas.microsoft.com/office/drawing/2014/main" id="{7A633EAF-05B6-4FE0-A5EE-7BEFCBC31C5B}"/>
                      </a:ext>
                    </a:extLst>
                  </p:cNvPr>
                  <p:cNvSpPr/>
                  <p:nvPr/>
                </p:nvSpPr>
                <p:spPr bwMode="auto">
                  <a:xfrm>
                    <a:off x="8045207" y="5007906"/>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Indian Ocean</a:t>
                    </a:r>
                    <a:endParaRPr lang="en-US" sz="700">
                      <a:solidFill>
                        <a:srgbClr val="2F2F2F"/>
                      </a:solidFill>
                      <a:latin typeface="Segoe UI"/>
                    </a:endParaRPr>
                  </a:p>
                </p:txBody>
              </p:sp>
              <p:sp>
                <p:nvSpPr>
                  <p:cNvPr id="274" name="Rectangle 273">
                    <a:extLst>
                      <a:ext uri="{FF2B5EF4-FFF2-40B4-BE49-F238E27FC236}">
                        <a16:creationId xmlns:a16="http://schemas.microsoft.com/office/drawing/2014/main" id="{04BAA55A-4748-4082-A827-AB101383CAA6}"/>
                      </a:ext>
                    </a:extLst>
                  </p:cNvPr>
                  <p:cNvSpPr/>
                  <p:nvPr/>
                </p:nvSpPr>
                <p:spPr bwMode="auto">
                  <a:xfrm>
                    <a:off x="9422081" y="481771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Indonesia</a:t>
                    </a:r>
                    <a:endParaRPr lang="en-US" sz="700">
                      <a:solidFill>
                        <a:srgbClr val="2F2F2F"/>
                      </a:solidFill>
                      <a:latin typeface="Segoe UI"/>
                    </a:endParaRPr>
                  </a:p>
                </p:txBody>
              </p:sp>
              <p:sp>
                <p:nvSpPr>
                  <p:cNvPr id="275" name="Rectangle 274">
                    <a:extLst>
                      <a:ext uri="{FF2B5EF4-FFF2-40B4-BE49-F238E27FC236}">
                        <a16:creationId xmlns:a16="http://schemas.microsoft.com/office/drawing/2014/main" id="{526FCE3C-9B98-4634-B9FC-3CECFE33C608}"/>
                      </a:ext>
                    </a:extLst>
                  </p:cNvPr>
                  <p:cNvSpPr/>
                  <p:nvPr/>
                </p:nvSpPr>
                <p:spPr bwMode="auto">
                  <a:xfrm>
                    <a:off x="9780221" y="5594959"/>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Australia</a:t>
                    </a:r>
                    <a:endParaRPr lang="en-US" sz="700">
                      <a:solidFill>
                        <a:srgbClr val="2F2F2F"/>
                      </a:solidFill>
                      <a:latin typeface="Segoe UI"/>
                    </a:endParaRPr>
                  </a:p>
                </p:txBody>
              </p:sp>
              <p:sp>
                <p:nvSpPr>
                  <p:cNvPr id="276" name="Rectangle 275">
                    <a:extLst>
                      <a:ext uri="{FF2B5EF4-FFF2-40B4-BE49-F238E27FC236}">
                        <a16:creationId xmlns:a16="http://schemas.microsoft.com/office/drawing/2014/main" id="{5B980E01-1E52-4EF0-AD7B-E1D08B2C8984}"/>
                      </a:ext>
                    </a:extLst>
                  </p:cNvPr>
                  <p:cNvSpPr/>
                  <p:nvPr/>
                </p:nvSpPr>
                <p:spPr bwMode="auto">
                  <a:xfrm>
                    <a:off x="10655394" y="3607407"/>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Pacific Ocean</a:t>
                    </a:r>
                    <a:endParaRPr lang="en-US" sz="700">
                      <a:solidFill>
                        <a:srgbClr val="2F2F2F"/>
                      </a:solidFill>
                      <a:latin typeface="Segoe UI"/>
                    </a:endParaRPr>
                  </a:p>
                </p:txBody>
              </p:sp>
              <p:sp>
                <p:nvSpPr>
                  <p:cNvPr id="277" name="Rectangle 276">
                    <a:extLst>
                      <a:ext uri="{FF2B5EF4-FFF2-40B4-BE49-F238E27FC236}">
                        <a16:creationId xmlns:a16="http://schemas.microsoft.com/office/drawing/2014/main" id="{34A5ED62-A1DA-4BA4-B83D-9048E21451C0}"/>
                      </a:ext>
                    </a:extLst>
                  </p:cNvPr>
                  <p:cNvSpPr/>
                  <p:nvPr/>
                </p:nvSpPr>
                <p:spPr bwMode="auto">
                  <a:xfrm>
                    <a:off x="1320488" y="4267505"/>
                    <a:ext cx="616544" cy="26670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r>
                      <a:rPr lang="en-GB" sz="700">
                        <a:solidFill>
                          <a:srgbClr val="2F2F2F"/>
                        </a:solidFill>
                        <a:latin typeface="Segoe UI"/>
                      </a:rPr>
                      <a:t>Pacific Ocean</a:t>
                    </a:r>
                    <a:endParaRPr lang="en-US" sz="700">
                      <a:solidFill>
                        <a:srgbClr val="2F2F2F"/>
                      </a:solidFill>
                      <a:latin typeface="Segoe UI"/>
                    </a:endParaRPr>
                  </a:p>
                </p:txBody>
              </p:sp>
            </p:grpSp>
            <p:sp>
              <p:nvSpPr>
                <p:cNvPr id="43" name="TextBox 42">
                  <a:extLst>
                    <a:ext uri="{FF2B5EF4-FFF2-40B4-BE49-F238E27FC236}">
                      <a16:creationId xmlns:a16="http://schemas.microsoft.com/office/drawing/2014/main" id="{70F79E52-5BAA-405B-8EA8-AAA8CB7F04FF}"/>
                    </a:ext>
                  </a:extLst>
                </p:cNvPr>
                <p:cNvSpPr txBox="1"/>
                <p:nvPr/>
              </p:nvSpPr>
              <p:spPr>
                <a:xfrm>
                  <a:off x="2439898" y="6127469"/>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Data</a:t>
                  </a:r>
                  <a:r>
                    <a:rPr lang="ar-SA" sz="1020" kern="0">
                      <a:solidFill>
                        <a:srgbClr val="2F2F2F"/>
                      </a:solidFill>
                      <a:latin typeface="Segoe UI"/>
                    </a:rPr>
                    <a:t> </a:t>
                  </a:r>
                  <a:r>
                    <a:rPr lang="en-US" sz="1020" kern="0">
                      <a:solidFill>
                        <a:srgbClr val="2F2F2F"/>
                      </a:solidFill>
                      <a:latin typeface="Segoe UI"/>
                    </a:rPr>
                    <a:t>center</a:t>
                  </a:r>
                </a:p>
              </p:txBody>
            </p:sp>
            <p:grpSp>
              <p:nvGrpSpPr>
                <p:cNvPr id="44" name="Group 43">
                  <a:extLst>
                    <a:ext uri="{FF2B5EF4-FFF2-40B4-BE49-F238E27FC236}">
                      <a16:creationId xmlns:a16="http://schemas.microsoft.com/office/drawing/2014/main" id="{FCD7B3E9-4F0C-4197-BCD6-B1AB2410CED5}"/>
                    </a:ext>
                  </a:extLst>
                </p:cNvPr>
                <p:cNvGrpSpPr/>
                <p:nvPr/>
              </p:nvGrpSpPr>
              <p:grpSpPr>
                <a:xfrm>
                  <a:off x="373380" y="6093819"/>
                  <a:ext cx="1640206" cy="130805"/>
                  <a:chOff x="310422" y="6026563"/>
                  <a:chExt cx="1640206" cy="130805"/>
                </a:xfrm>
              </p:grpSpPr>
              <p:cxnSp>
                <p:nvCxnSpPr>
                  <p:cNvPr id="56" name="Straight Connector 55">
                    <a:extLst>
                      <a:ext uri="{FF2B5EF4-FFF2-40B4-BE49-F238E27FC236}">
                        <a16:creationId xmlns:a16="http://schemas.microsoft.com/office/drawing/2014/main" id="{F2E2C28B-DD42-447E-B3A2-6F75B6AFADEF}"/>
                      </a:ext>
                    </a:extLst>
                  </p:cNvPr>
                  <p:cNvCxnSpPr/>
                  <p:nvPr/>
                </p:nvCxnSpPr>
                <p:spPr>
                  <a:xfrm flipH="1">
                    <a:off x="310422" y="6088879"/>
                    <a:ext cx="228600" cy="0"/>
                  </a:xfrm>
                  <a:prstGeom prst="line">
                    <a:avLst/>
                  </a:prstGeom>
                  <a:noFill/>
                  <a:ln w="19050" cap="flat" cmpd="sng" algn="ctr">
                    <a:solidFill>
                      <a:schemeClr val="accent1"/>
                    </a:solidFill>
                    <a:prstDash val="solid"/>
                  </a:ln>
                  <a:effectLst/>
                </p:spPr>
              </p:cxnSp>
              <p:sp>
                <p:nvSpPr>
                  <p:cNvPr id="57" name="TextBox 56">
                    <a:extLst>
                      <a:ext uri="{FF2B5EF4-FFF2-40B4-BE49-F238E27FC236}">
                        <a16:creationId xmlns:a16="http://schemas.microsoft.com/office/drawing/2014/main" id="{4C08F7E8-1B9A-42AC-A374-7C4F5F2A51D0}"/>
                      </a:ext>
                    </a:extLst>
                  </p:cNvPr>
                  <p:cNvSpPr txBox="1"/>
                  <p:nvPr/>
                </p:nvSpPr>
                <p:spPr>
                  <a:xfrm>
                    <a:off x="642770" y="602656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Owned Capacity</a:t>
                    </a:r>
                  </a:p>
                </p:txBody>
              </p:sp>
            </p:grpSp>
            <p:grpSp>
              <p:nvGrpSpPr>
                <p:cNvPr id="45" name="Group 44">
                  <a:extLst>
                    <a:ext uri="{FF2B5EF4-FFF2-40B4-BE49-F238E27FC236}">
                      <a16:creationId xmlns:a16="http://schemas.microsoft.com/office/drawing/2014/main" id="{74578564-98EF-403B-B2EF-44DBB2E2467D}"/>
                    </a:ext>
                  </a:extLst>
                </p:cNvPr>
                <p:cNvGrpSpPr/>
                <p:nvPr/>
              </p:nvGrpSpPr>
              <p:grpSpPr>
                <a:xfrm>
                  <a:off x="382206" y="6578251"/>
                  <a:ext cx="1835656" cy="130805"/>
                  <a:chOff x="319248" y="6415843"/>
                  <a:chExt cx="1835656" cy="130805"/>
                </a:xfrm>
              </p:grpSpPr>
              <p:cxnSp>
                <p:nvCxnSpPr>
                  <p:cNvPr id="54" name="Straight Connector 53">
                    <a:extLst>
                      <a:ext uri="{FF2B5EF4-FFF2-40B4-BE49-F238E27FC236}">
                        <a16:creationId xmlns:a16="http://schemas.microsoft.com/office/drawing/2014/main" id="{8A3CC05A-1041-4B0A-A0BE-5805D0A67562}"/>
                      </a:ext>
                    </a:extLst>
                  </p:cNvPr>
                  <p:cNvCxnSpPr/>
                  <p:nvPr/>
                </p:nvCxnSpPr>
                <p:spPr>
                  <a:xfrm flipH="1" flipV="1">
                    <a:off x="319248" y="6470618"/>
                    <a:ext cx="228600" cy="0"/>
                  </a:xfrm>
                  <a:prstGeom prst="line">
                    <a:avLst/>
                  </a:prstGeom>
                  <a:noFill/>
                  <a:ln w="19050" cap="flat" cmpd="sng" algn="ctr">
                    <a:solidFill>
                      <a:schemeClr val="accent1"/>
                    </a:solidFill>
                    <a:prstDash val="sysDash"/>
                  </a:ln>
                  <a:effectLst/>
                </p:spPr>
              </p:cxnSp>
              <p:sp>
                <p:nvSpPr>
                  <p:cNvPr id="55" name="TextBox 54">
                    <a:extLst>
                      <a:ext uri="{FF2B5EF4-FFF2-40B4-BE49-F238E27FC236}">
                        <a16:creationId xmlns:a16="http://schemas.microsoft.com/office/drawing/2014/main" id="{A8738295-3B6C-419B-A01F-7DE68B562FD9}"/>
                      </a:ext>
                    </a:extLst>
                  </p:cNvPr>
                  <p:cNvSpPr txBox="1"/>
                  <p:nvPr/>
                </p:nvSpPr>
                <p:spPr>
                  <a:xfrm>
                    <a:off x="647254" y="6415843"/>
                    <a:ext cx="1507650" cy="130805"/>
                  </a:xfrm>
                  <a:prstGeom prst="rect">
                    <a:avLst/>
                  </a:prstGeom>
                  <a:noFill/>
                </p:spPr>
                <p:txBody>
                  <a:bodyPr wrap="square" lIns="0" tIns="0" rIns="0" bIns="0" rtlCol="0" anchor="ctr">
                    <a:noAutofit/>
                  </a:bodyPr>
                  <a:lstStyle>
                    <a:defPPr>
                      <a:defRPr lang="en-US"/>
                    </a:defPPr>
                    <a:lvl1pPr>
                      <a:spcAft>
                        <a:spcPts val="1200"/>
                      </a:spcAft>
                      <a:defRPr sz="8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Moving to Owned</a:t>
                    </a:r>
                    <a:endParaRPr lang="en-US" sz="850" kern="0">
                      <a:solidFill>
                        <a:srgbClr val="2F2F2F"/>
                      </a:solidFill>
                      <a:latin typeface="Segoe UI"/>
                    </a:endParaRPr>
                  </a:p>
                </p:txBody>
              </p:sp>
            </p:grpSp>
            <p:grpSp>
              <p:nvGrpSpPr>
                <p:cNvPr id="46" name="Group 45">
                  <a:extLst>
                    <a:ext uri="{FF2B5EF4-FFF2-40B4-BE49-F238E27FC236}">
                      <a16:creationId xmlns:a16="http://schemas.microsoft.com/office/drawing/2014/main" id="{5B2B7EDC-9334-4249-9099-1BEEE25F6349}"/>
                    </a:ext>
                  </a:extLst>
                </p:cNvPr>
                <p:cNvGrpSpPr/>
                <p:nvPr/>
              </p:nvGrpSpPr>
              <p:grpSpPr>
                <a:xfrm>
                  <a:off x="385654" y="6336629"/>
                  <a:ext cx="1643658" cy="130805"/>
                  <a:chOff x="322696" y="6223393"/>
                  <a:chExt cx="1643658" cy="130805"/>
                </a:xfrm>
              </p:grpSpPr>
              <p:cxnSp>
                <p:nvCxnSpPr>
                  <p:cNvPr id="52" name="Straight Connector 51">
                    <a:extLst>
                      <a:ext uri="{FF2B5EF4-FFF2-40B4-BE49-F238E27FC236}">
                        <a16:creationId xmlns:a16="http://schemas.microsoft.com/office/drawing/2014/main" id="{FF14068D-F919-4C40-9DD8-04386DA73E88}"/>
                      </a:ext>
                    </a:extLst>
                  </p:cNvPr>
                  <p:cNvCxnSpPr/>
                  <p:nvPr/>
                </p:nvCxnSpPr>
                <p:spPr>
                  <a:xfrm flipH="1">
                    <a:off x="322696" y="6288796"/>
                    <a:ext cx="228600" cy="0"/>
                  </a:xfrm>
                  <a:prstGeom prst="line">
                    <a:avLst/>
                  </a:prstGeom>
                  <a:noFill/>
                  <a:ln w="19050" cap="flat" cmpd="sng" algn="ctr">
                    <a:solidFill>
                      <a:schemeClr val="accent2">
                        <a:alpha val="94118"/>
                      </a:schemeClr>
                    </a:solidFill>
                    <a:prstDash val="solid"/>
                  </a:ln>
                  <a:effectLst/>
                </p:spPr>
              </p:cxnSp>
              <p:sp>
                <p:nvSpPr>
                  <p:cNvPr id="53" name="TextBox 52">
                    <a:extLst>
                      <a:ext uri="{FF2B5EF4-FFF2-40B4-BE49-F238E27FC236}">
                        <a16:creationId xmlns:a16="http://schemas.microsoft.com/office/drawing/2014/main" id="{E6F925DC-21D3-475E-9F47-BA4DFEB5D10F}"/>
                      </a:ext>
                    </a:extLst>
                  </p:cNvPr>
                  <p:cNvSpPr txBox="1"/>
                  <p:nvPr/>
                </p:nvSpPr>
                <p:spPr>
                  <a:xfrm>
                    <a:off x="658496" y="6223393"/>
                    <a:ext cx="1307858"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Leased Capacity</a:t>
                    </a:r>
                    <a:endParaRPr lang="en-US" sz="850" kern="0">
                      <a:solidFill>
                        <a:srgbClr val="2F2F2F"/>
                      </a:solidFill>
                      <a:latin typeface="Segoe UI"/>
                    </a:endParaRPr>
                  </a:p>
                </p:txBody>
              </p:sp>
            </p:grpSp>
            <p:sp>
              <p:nvSpPr>
                <p:cNvPr id="47" name="TextBox 46">
                  <a:extLst>
                    <a:ext uri="{FF2B5EF4-FFF2-40B4-BE49-F238E27FC236}">
                      <a16:creationId xmlns:a16="http://schemas.microsoft.com/office/drawing/2014/main" id="{F178C6D1-2051-4CC1-8244-F7AA9DF29D27}"/>
                    </a:ext>
                  </a:extLst>
                </p:cNvPr>
                <p:cNvSpPr txBox="1"/>
                <p:nvPr/>
              </p:nvSpPr>
              <p:spPr>
                <a:xfrm>
                  <a:off x="2415406" y="6524503"/>
                  <a:ext cx="792841" cy="130805"/>
                </a:xfrm>
                <a:prstGeom prst="rect">
                  <a:avLst/>
                </a:prstGeom>
                <a:noFill/>
              </p:spPr>
              <p:txBody>
                <a:bodyPr wrap="square" lIns="0" tIns="0" rIns="0" bIns="0" rtlCol="0" anchor="ctr">
                  <a:noAutofit/>
                </a:bodyPr>
                <a:lstStyle>
                  <a:defPPr>
                    <a:defRPr lang="en-US"/>
                  </a:defPPr>
                  <a:lvl1pPr>
                    <a:spcAft>
                      <a:spcPts val="1200"/>
                    </a:spcAft>
                    <a:defRPr sz="1200">
                      <a:latin typeface="Segoe UI" panose="020B0502040204020203" pitchFamily="34" charset="0"/>
                      <a:ea typeface="Segoe UI" panose="020B0502040204020203" pitchFamily="34" charset="0"/>
                      <a:cs typeface="Segoe UI" panose="020B0502040204020203" pitchFamily="34" charset="0"/>
                    </a:defRPr>
                  </a:lvl1pPr>
                </a:lstStyle>
                <a:p>
                  <a:pPr defTabSz="932239">
                    <a:spcAft>
                      <a:spcPts val="1224"/>
                    </a:spcAft>
                    <a:defRPr/>
                  </a:pPr>
                  <a:r>
                    <a:rPr lang="en-US" sz="1020" kern="0">
                      <a:solidFill>
                        <a:srgbClr val="2F2F2F"/>
                      </a:solidFill>
                      <a:latin typeface="Segoe UI"/>
                    </a:rPr>
                    <a:t>Edge Site</a:t>
                  </a:r>
                </a:p>
              </p:txBody>
            </p:sp>
            <p:sp>
              <p:nvSpPr>
                <p:cNvPr id="48" name="Oval 47">
                  <a:extLst>
                    <a:ext uri="{FF2B5EF4-FFF2-40B4-BE49-F238E27FC236}">
                      <a16:creationId xmlns:a16="http://schemas.microsoft.com/office/drawing/2014/main" id="{CF812A16-3F4B-4137-8B31-3D043BA402AD}"/>
                    </a:ext>
                  </a:extLst>
                </p:cNvPr>
                <p:cNvSpPr/>
                <p:nvPr/>
              </p:nvSpPr>
              <p:spPr bwMode="auto">
                <a:xfrm>
                  <a:off x="2060952" y="6435110"/>
                  <a:ext cx="309594" cy="3095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2F2F2F"/>
                    </a:solidFill>
                    <a:latin typeface="Segoe UI"/>
                  </a:endParaRPr>
                </a:p>
              </p:txBody>
            </p:sp>
            <p:grpSp>
              <p:nvGrpSpPr>
                <p:cNvPr id="49" name="Group 48">
                  <a:extLst>
                    <a:ext uri="{FF2B5EF4-FFF2-40B4-BE49-F238E27FC236}">
                      <a16:creationId xmlns:a16="http://schemas.microsoft.com/office/drawing/2014/main" id="{E47B0F9F-FBDD-47E1-9A5C-D45EA154C558}"/>
                    </a:ext>
                  </a:extLst>
                </p:cNvPr>
                <p:cNvGrpSpPr/>
                <p:nvPr/>
              </p:nvGrpSpPr>
              <p:grpSpPr>
                <a:xfrm>
                  <a:off x="2085334" y="6011236"/>
                  <a:ext cx="307378" cy="307378"/>
                  <a:chOff x="1160068" y="4505218"/>
                  <a:chExt cx="188006" cy="188004"/>
                </a:xfrm>
              </p:grpSpPr>
              <p:sp>
                <p:nvSpPr>
                  <p:cNvPr id="50" name="Oval 49">
                    <a:extLst>
                      <a:ext uri="{FF2B5EF4-FFF2-40B4-BE49-F238E27FC236}">
                        <a16:creationId xmlns:a16="http://schemas.microsoft.com/office/drawing/2014/main" id="{F3D855CC-BC0B-4388-A317-0A8CC4459132}"/>
                      </a:ext>
                    </a:extLst>
                  </p:cNvPr>
                  <p:cNvSpPr/>
                  <p:nvPr/>
                </p:nvSpPr>
                <p:spPr bwMode="auto">
                  <a:xfrm>
                    <a:off x="1160068" y="4505218"/>
                    <a:ext cx="188006" cy="188004"/>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solidFill>
                        <a:srgbClr val="2F2F2F"/>
                      </a:solidFill>
                      <a:latin typeface="Segoe UI"/>
                    </a:endParaRPr>
                  </a:p>
                </p:txBody>
              </p:sp>
              <p:sp>
                <p:nvSpPr>
                  <p:cNvPr id="51" name="Freeform 10">
                    <a:extLst>
                      <a:ext uri="{FF2B5EF4-FFF2-40B4-BE49-F238E27FC236}">
                        <a16:creationId xmlns:a16="http://schemas.microsoft.com/office/drawing/2014/main" id="{C6C2075F-CC57-4E06-809A-89AA36B4FA32}"/>
                      </a:ext>
                    </a:extLst>
                  </p:cNvPr>
                  <p:cNvSpPr/>
                  <p:nvPr/>
                </p:nvSpPr>
                <p:spPr>
                  <a:xfrm>
                    <a:off x="1167060" y="4541847"/>
                    <a:ext cx="144704" cy="115072"/>
                  </a:xfrm>
                  <a:custGeom>
                    <a:avLst/>
                    <a:gdLst/>
                    <a:ahLst/>
                    <a:cxnLst/>
                    <a:rect l="l" t="t" r="r" b="b"/>
                    <a:pathLst>
                      <a:path w="1395413" h="1109663">
                        <a:moveTo>
                          <a:pt x="133347" y="813196"/>
                        </a:moveTo>
                        <a:lnTo>
                          <a:pt x="30953" y="841771"/>
                        </a:lnTo>
                        <a:lnTo>
                          <a:pt x="681035" y="1067990"/>
                        </a:lnTo>
                        <a:lnTo>
                          <a:pt x="1045366" y="958452"/>
                        </a:lnTo>
                        <a:lnTo>
                          <a:pt x="761997" y="970358"/>
                        </a:lnTo>
                        <a:close/>
                        <a:moveTo>
                          <a:pt x="453832" y="454934"/>
                        </a:moveTo>
                        <a:cubicBezTo>
                          <a:pt x="453375" y="497707"/>
                          <a:pt x="452917" y="540480"/>
                          <a:pt x="452460" y="583253"/>
                        </a:cubicBezTo>
                        <a:lnTo>
                          <a:pt x="293263" y="597663"/>
                        </a:lnTo>
                        <a:lnTo>
                          <a:pt x="293263" y="488558"/>
                        </a:lnTo>
                        <a:close/>
                        <a:moveTo>
                          <a:pt x="453832" y="256931"/>
                        </a:moveTo>
                        <a:lnTo>
                          <a:pt x="453832" y="384563"/>
                        </a:lnTo>
                        <a:lnTo>
                          <a:pt x="293949" y="428480"/>
                        </a:lnTo>
                        <a:lnTo>
                          <a:pt x="293949" y="319375"/>
                        </a:lnTo>
                        <a:close/>
                        <a:moveTo>
                          <a:pt x="759109" y="39089"/>
                        </a:moveTo>
                        <a:lnTo>
                          <a:pt x="158946" y="317879"/>
                        </a:lnTo>
                        <a:cubicBezTo>
                          <a:pt x="159197" y="336218"/>
                          <a:pt x="159449" y="354555"/>
                          <a:pt x="159699" y="372894"/>
                        </a:cubicBezTo>
                        <a:lnTo>
                          <a:pt x="252988" y="334945"/>
                        </a:lnTo>
                        <a:cubicBezTo>
                          <a:pt x="252379" y="368482"/>
                          <a:pt x="251768" y="402018"/>
                          <a:pt x="251158" y="435554"/>
                        </a:cubicBezTo>
                        <a:cubicBezTo>
                          <a:pt x="221946" y="442661"/>
                          <a:pt x="177060" y="455864"/>
                          <a:pt x="156202" y="463276"/>
                        </a:cubicBezTo>
                        <a:cubicBezTo>
                          <a:pt x="155744" y="490408"/>
                          <a:pt x="155592" y="499451"/>
                          <a:pt x="155287" y="517539"/>
                        </a:cubicBezTo>
                        <a:lnTo>
                          <a:pt x="247661" y="495521"/>
                        </a:lnTo>
                        <a:cubicBezTo>
                          <a:pt x="247356" y="531158"/>
                          <a:pt x="246136" y="567709"/>
                          <a:pt x="245831" y="603346"/>
                        </a:cubicBezTo>
                        <a:lnTo>
                          <a:pt x="150387" y="608083"/>
                        </a:lnTo>
                        <a:cubicBezTo>
                          <a:pt x="150693" y="624734"/>
                          <a:pt x="150082" y="641386"/>
                          <a:pt x="150387" y="658037"/>
                        </a:cubicBezTo>
                        <a:lnTo>
                          <a:pt x="247712" y="657742"/>
                        </a:lnTo>
                        <a:cubicBezTo>
                          <a:pt x="246922" y="694850"/>
                          <a:pt x="246527" y="716147"/>
                          <a:pt x="247174" y="772266"/>
                        </a:cubicBezTo>
                        <a:lnTo>
                          <a:pt x="147399" y="754396"/>
                        </a:lnTo>
                        <a:cubicBezTo>
                          <a:pt x="147399" y="769496"/>
                          <a:pt x="147547" y="803120"/>
                          <a:pt x="148085" y="806194"/>
                        </a:cubicBezTo>
                        <a:cubicBezTo>
                          <a:pt x="148594" y="802501"/>
                          <a:pt x="239550" y="829400"/>
                          <a:pt x="289055" y="842032"/>
                        </a:cubicBezTo>
                        <a:cubicBezTo>
                          <a:pt x="289513" y="751300"/>
                          <a:pt x="288750" y="720141"/>
                          <a:pt x="289055" y="658738"/>
                        </a:cubicBezTo>
                        <a:lnTo>
                          <a:pt x="448827" y="657660"/>
                        </a:lnTo>
                        <a:cubicBezTo>
                          <a:pt x="449132" y="729811"/>
                          <a:pt x="449436" y="801963"/>
                          <a:pt x="449741" y="874114"/>
                        </a:cubicBezTo>
                        <a:lnTo>
                          <a:pt x="763845" y="955723"/>
                        </a:lnTo>
                        <a:lnTo>
                          <a:pt x="763845" y="856244"/>
                        </a:lnTo>
                        <a:lnTo>
                          <a:pt x="512778" y="813609"/>
                        </a:lnTo>
                        <a:cubicBezTo>
                          <a:pt x="512903" y="761986"/>
                          <a:pt x="513028" y="710362"/>
                          <a:pt x="513153" y="658738"/>
                        </a:cubicBezTo>
                        <a:lnTo>
                          <a:pt x="763845" y="662022"/>
                        </a:lnTo>
                        <a:cubicBezTo>
                          <a:pt x="764635" y="629651"/>
                          <a:pt x="763198" y="610721"/>
                          <a:pt x="764383" y="562166"/>
                        </a:cubicBezTo>
                        <a:lnTo>
                          <a:pt x="512615" y="584236"/>
                        </a:lnTo>
                        <a:cubicBezTo>
                          <a:pt x="513798" y="516732"/>
                          <a:pt x="511968" y="513071"/>
                          <a:pt x="513153" y="445567"/>
                        </a:cubicBezTo>
                        <a:lnTo>
                          <a:pt x="759109" y="394374"/>
                        </a:lnTo>
                        <a:cubicBezTo>
                          <a:pt x="759538" y="365646"/>
                          <a:pt x="759969" y="336919"/>
                          <a:pt x="760398" y="308191"/>
                        </a:cubicBezTo>
                        <a:lnTo>
                          <a:pt x="508040" y="370688"/>
                        </a:lnTo>
                        <a:lnTo>
                          <a:pt x="508040" y="233312"/>
                        </a:lnTo>
                        <a:lnTo>
                          <a:pt x="761477" y="140938"/>
                        </a:lnTo>
                        <a:cubicBezTo>
                          <a:pt x="760687" y="106988"/>
                          <a:pt x="759898" y="73038"/>
                          <a:pt x="759109" y="39089"/>
                        </a:cubicBezTo>
                        <a:close/>
                        <a:moveTo>
                          <a:pt x="759619" y="0"/>
                        </a:moveTo>
                        <a:lnTo>
                          <a:pt x="1333500" y="271463"/>
                        </a:lnTo>
                        <a:cubicBezTo>
                          <a:pt x="1335088" y="442913"/>
                          <a:pt x="1336675" y="614363"/>
                          <a:pt x="1338263" y="785813"/>
                        </a:cubicBezTo>
                        <a:lnTo>
                          <a:pt x="1388269" y="800100"/>
                        </a:lnTo>
                        <a:lnTo>
                          <a:pt x="1395413" y="864394"/>
                        </a:lnTo>
                        <a:lnTo>
                          <a:pt x="692944" y="1109663"/>
                        </a:lnTo>
                        <a:lnTo>
                          <a:pt x="0" y="862013"/>
                        </a:lnTo>
                        <a:lnTo>
                          <a:pt x="2382" y="826294"/>
                        </a:lnTo>
                        <a:lnTo>
                          <a:pt x="130969" y="804863"/>
                        </a:lnTo>
                        <a:lnTo>
                          <a:pt x="145257" y="297656"/>
                        </a:ln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fontAlgn="base">
                      <a:spcBef>
                        <a:spcPct val="0"/>
                      </a:spcBef>
                      <a:spcAft>
                        <a:spcPct val="0"/>
                      </a:spcAft>
                      <a:defRPr/>
                    </a:pPr>
                    <a:endParaRPr lang="en-US" err="1">
                      <a:solidFill>
                        <a:srgbClr val="2F2F2F"/>
                      </a:solidFill>
                      <a:latin typeface="Segoe UI" pitchFamily="34" charset="0"/>
                      <a:ea typeface="Segoe UI" pitchFamily="34" charset="0"/>
                      <a:cs typeface="Segoe UI" pitchFamily="34" charset="0"/>
                    </a:endParaRPr>
                  </a:p>
                </p:txBody>
              </p:sp>
            </p:grpSp>
          </p:grpSp>
          <p:pic>
            <p:nvPicPr>
              <p:cNvPr id="745" name="Picture 744">
                <a:extLst>
                  <a:ext uri="{FF2B5EF4-FFF2-40B4-BE49-F238E27FC236}">
                    <a16:creationId xmlns:a16="http://schemas.microsoft.com/office/drawing/2014/main" id="{2A0C07F7-60D9-4A67-A460-16ED3EB20A6D}"/>
                  </a:ext>
                </a:extLst>
              </p:cNvPr>
              <p:cNvPicPr>
                <a:picLocks noChangeAspect="1"/>
              </p:cNvPicPr>
              <p:nvPr/>
            </p:nvPicPr>
            <p:blipFill>
              <a:blip r:embed="rId5"/>
              <a:stretch>
                <a:fillRect/>
              </a:stretch>
            </p:blipFill>
            <p:spPr>
              <a:xfrm>
                <a:off x="4848056" y="5324597"/>
                <a:ext cx="190163" cy="150129"/>
              </a:xfrm>
              <a:prstGeom prst="rect">
                <a:avLst/>
              </a:prstGeom>
            </p:spPr>
          </p:pic>
        </p:grpSp>
        <p:grpSp>
          <p:nvGrpSpPr>
            <p:cNvPr id="3" name="Group 2">
              <a:extLst>
                <a:ext uri="{FF2B5EF4-FFF2-40B4-BE49-F238E27FC236}">
                  <a16:creationId xmlns:a16="http://schemas.microsoft.com/office/drawing/2014/main" id="{12DD8C1E-72D1-41CB-B549-FDD97510B290}"/>
                </a:ext>
              </a:extLst>
            </p:cNvPr>
            <p:cNvGrpSpPr/>
            <p:nvPr/>
          </p:nvGrpSpPr>
          <p:grpSpPr>
            <a:xfrm>
              <a:off x="3512557" y="2497258"/>
              <a:ext cx="8760220" cy="2446808"/>
              <a:chOff x="3512557" y="2497258"/>
              <a:chExt cx="8760220" cy="2446808"/>
            </a:xfrm>
          </p:grpSpPr>
          <p:sp>
            <p:nvSpPr>
              <p:cNvPr id="5" name="Freeform: Shape 4">
                <a:extLst>
                  <a:ext uri="{FF2B5EF4-FFF2-40B4-BE49-F238E27FC236}">
                    <a16:creationId xmlns:a16="http://schemas.microsoft.com/office/drawing/2014/main" id="{4C0A2B6B-2F0A-4213-8D89-577E3A243E44}"/>
                  </a:ext>
                </a:extLst>
              </p:cNvPr>
              <p:cNvSpPr/>
              <p:nvPr/>
            </p:nvSpPr>
            <p:spPr bwMode="auto">
              <a:xfrm>
                <a:off x="4887310" y="3090041"/>
                <a:ext cx="1135118" cy="1854025"/>
              </a:xfrm>
              <a:custGeom>
                <a:avLst/>
                <a:gdLst>
                  <a:gd name="connsiteX0" fmla="*/ 0 w 1135118"/>
                  <a:gd name="connsiteY0" fmla="*/ 0 h 1854025"/>
                  <a:gd name="connsiteX1" fmla="*/ 6307 w 1135118"/>
                  <a:gd name="connsiteY1" fmla="*/ 31531 h 1854025"/>
                  <a:gd name="connsiteX2" fmla="*/ 12613 w 1135118"/>
                  <a:gd name="connsiteY2" fmla="*/ 50450 h 1854025"/>
                  <a:gd name="connsiteX3" fmla="*/ 25225 w 1135118"/>
                  <a:gd name="connsiteY3" fmla="*/ 163962 h 1854025"/>
                  <a:gd name="connsiteX4" fmla="*/ 37838 w 1135118"/>
                  <a:gd name="connsiteY4" fmla="*/ 182880 h 1854025"/>
                  <a:gd name="connsiteX5" fmla="*/ 50450 w 1135118"/>
                  <a:gd name="connsiteY5" fmla="*/ 245942 h 1854025"/>
                  <a:gd name="connsiteX6" fmla="*/ 63062 w 1135118"/>
                  <a:gd name="connsiteY6" fmla="*/ 258555 h 1854025"/>
                  <a:gd name="connsiteX7" fmla="*/ 69369 w 1135118"/>
                  <a:gd name="connsiteY7" fmla="*/ 290086 h 1854025"/>
                  <a:gd name="connsiteX8" fmla="*/ 88287 w 1135118"/>
                  <a:gd name="connsiteY8" fmla="*/ 302698 h 1854025"/>
                  <a:gd name="connsiteX9" fmla="*/ 100900 w 1135118"/>
                  <a:gd name="connsiteY9" fmla="*/ 315311 h 1854025"/>
                  <a:gd name="connsiteX10" fmla="*/ 107206 w 1135118"/>
                  <a:gd name="connsiteY10" fmla="*/ 334229 h 1854025"/>
                  <a:gd name="connsiteX11" fmla="*/ 126124 w 1135118"/>
                  <a:gd name="connsiteY11" fmla="*/ 340536 h 1854025"/>
                  <a:gd name="connsiteX12" fmla="*/ 145043 w 1135118"/>
                  <a:gd name="connsiteY12" fmla="*/ 359454 h 1854025"/>
                  <a:gd name="connsiteX13" fmla="*/ 157656 w 1135118"/>
                  <a:gd name="connsiteY13" fmla="*/ 384679 h 1854025"/>
                  <a:gd name="connsiteX14" fmla="*/ 176574 w 1135118"/>
                  <a:gd name="connsiteY14" fmla="*/ 397291 h 1854025"/>
                  <a:gd name="connsiteX15" fmla="*/ 195493 w 1135118"/>
                  <a:gd name="connsiteY15" fmla="*/ 416210 h 1854025"/>
                  <a:gd name="connsiteX16" fmla="*/ 208105 w 1135118"/>
                  <a:gd name="connsiteY16" fmla="*/ 441435 h 1854025"/>
                  <a:gd name="connsiteX17" fmla="*/ 220718 w 1135118"/>
                  <a:gd name="connsiteY17" fmla="*/ 454047 h 1854025"/>
                  <a:gd name="connsiteX18" fmla="*/ 252249 w 1135118"/>
                  <a:gd name="connsiteY18" fmla="*/ 491885 h 1854025"/>
                  <a:gd name="connsiteX19" fmla="*/ 271167 w 1135118"/>
                  <a:gd name="connsiteY19" fmla="*/ 523416 h 1854025"/>
                  <a:gd name="connsiteX20" fmla="*/ 283780 w 1135118"/>
                  <a:gd name="connsiteY20" fmla="*/ 542334 h 1854025"/>
                  <a:gd name="connsiteX21" fmla="*/ 302698 w 1135118"/>
                  <a:gd name="connsiteY21" fmla="*/ 548640 h 1854025"/>
                  <a:gd name="connsiteX22" fmla="*/ 315311 w 1135118"/>
                  <a:gd name="connsiteY22" fmla="*/ 561253 h 1854025"/>
                  <a:gd name="connsiteX23" fmla="*/ 334229 w 1135118"/>
                  <a:gd name="connsiteY23" fmla="*/ 573865 h 1854025"/>
                  <a:gd name="connsiteX24" fmla="*/ 340536 w 1135118"/>
                  <a:gd name="connsiteY24" fmla="*/ 592784 h 1854025"/>
                  <a:gd name="connsiteX25" fmla="*/ 365760 w 1135118"/>
                  <a:gd name="connsiteY25" fmla="*/ 599090 h 1854025"/>
                  <a:gd name="connsiteX26" fmla="*/ 403598 w 1135118"/>
                  <a:gd name="connsiteY26" fmla="*/ 611702 h 1854025"/>
                  <a:gd name="connsiteX27" fmla="*/ 460353 w 1135118"/>
                  <a:gd name="connsiteY27" fmla="*/ 630621 h 1854025"/>
                  <a:gd name="connsiteX28" fmla="*/ 479272 w 1135118"/>
                  <a:gd name="connsiteY28" fmla="*/ 636927 h 1854025"/>
                  <a:gd name="connsiteX29" fmla="*/ 523416 w 1135118"/>
                  <a:gd name="connsiteY29" fmla="*/ 655846 h 1854025"/>
                  <a:gd name="connsiteX30" fmla="*/ 561253 w 1135118"/>
                  <a:gd name="connsiteY30" fmla="*/ 668458 h 1854025"/>
                  <a:gd name="connsiteX31" fmla="*/ 611702 w 1135118"/>
                  <a:gd name="connsiteY31" fmla="*/ 681071 h 1854025"/>
                  <a:gd name="connsiteX32" fmla="*/ 687377 w 1135118"/>
                  <a:gd name="connsiteY32" fmla="*/ 706296 h 1854025"/>
                  <a:gd name="connsiteX33" fmla="*/ 706296 w 1135118"/>
                  <a:gd name="connsiteY33" fmla="*/ 712602 h 1854025"/>
                  <a:gd name="connsiteX34" fmla="*/ 725214 w 1135118"/>
                  <a:gd name="connsiteY34" fmla="*/ 718908 h 1854025"/>
                  <a:gd name="connsiteX35" fmla="*/ 769358 w 1135118"/>
                  <a:gd name="connsiteY35" fmla="*/ 756745 h 1854025"/>
                  <a:gd name="connsiteX36" fmla="*/ 781970 w 1135118"/>
                  <a:gd name="connsiteY36" fmla="*/ 769358 h 1854025"/>
                  <a:gd name="connsiteX37" fmla="*/ 800889 w 1135118"/>
                  <a:gd name="connsiteY37" fmla="*/ 775664 h 1854025"/>
                  <a:gd name="connsiteX38" fmla="*/ 819807 w 1135118"/>
                  <a:gd name="connsiteY38" fmla="*/ 788276 h 1854025"/>
                  <a:gd name="connsiteX39" fmla="*/ 838726 w 1135118"/>
                  <a:gd name="connsiteY39" fmla="*/ 819807 h 1854025"/>
                  <a:gd name="connsiteX40" fmla="*/ 863951 w 1135118"/>
                  <a:gd name="connsiteY40" fmla="*/ 826113 h 1854025"/>
                  <a:gd name="connsiteX41" fmla="*/ 876563 w 1135118"/>
                  <a:gd name="connsiteY41" fmla="*/ 851338 h 1854025"/>
                  <a:gd name="connsiteX42" fmla="*/ 908094 w 1135118"/>
                  <a:gd name="connsiteY42" fmla="*/ 876563 h 1854025"/>
                  <a:gd name="connsiteX43" fmla="*/ 914400 w 1135118"/>
                  <a:gd name="connsiteY43" fmla="*/ 901788 h 1854025"/>
                  <a:gd name="connsiteX44" fmla="*/ 901788 w 1135118"/>
                  <a:gd name="connsiteY44" fmla="*/ 927013 h 1854025"/>
                  <a:gd name="connsiteX45" fmla="*/ 882869 w 1135118"/>
                  <a:gd name="connsiteY45" fmla="*/ 952238 h 1854025"/>
                  <a:gd name="connsiteX46" fmla="*/ 870257 w 1135118"/>
                  <a:gd name="connsiteY46" fmla="*/ 971156 h 1854025"/>
                  <a:gd name="connsiteX47" fmla="*/ 863951 w 1135118"/>
                  <a:gd name="connsiteY47" fmla="*/ 990075 h 1854025"/>
                  <a:gd name="connsiteX48" fmla="*/ 857644 w 1135118"/>
                  <a:gd name="connsiteY48" fmla="*/ 1317998 h 1854025"/>
                  <a:gd name="connsiteX49" fmla="*/ 889176 w 1135118"/>
                  <a:gd name="connsiteY49" fmla="*/ 1362141 h 1854025"/>
                  <a:gd name="connsiteX50" fmla="*/ 908094 w 1135118"/>
                  <a:gd name="connsiteY50" fmla="*/ 1374753 h 1854025"/>
                  <a:gd name="connsiteX51" fmla="*/ 920707 w 1135118"/>
                  <a:gd name="connsiteY51" fmla="*/ 1387366 h 1854025"/>
                  <a:gd name="connsiteX52" fmla="*/ 939625 w 1135118"/>
                  <a:gd name="connsiteY52" fmla="*/ 1393672 h 1854025"/>
                  <a:gd name="connsiteX53" fmla="*/ 990075 w 1135118"/>
                  <a:gd name="connsiteY53" fmla="*/ 1418897 h 1854025"/>
                  <a:gd name="connsiteX54" fmla="*/ 1027912 w 1135118"/>
                  <a:gd name="connsiteY54" fmla="*/ 1431509 h 1854025"/>
                  <a:gd name="connsiteX55" fmla="*/ 1078362 w 1135118"/>
                  <a:gd name="connsiteY55" fmla="*/ 1444122 h 1854025"/>
                  <a:gd name="connsiteX56" fmla="*/ 1090974 w 1135118"/>
                  <a:gd name="connsiteY56" fmla="*/ 1463040 h 1854025"/>
                  <a:gd name="connsiteX57" fmla="*/ 1135118 w 1135118"/>
                  <a:gd name="connsiteY57" fmla="*/ 1481959 h 1854025"/>
                  <a:gd name="connsiteX58" fmla="*/ 1128811 w 1135118"/>
                  <a:gd name="connsiteY58" fmla="*/ 1507184 h 1854025"/>
                  <a:gd name="connsiteX59" fmla="*/ 1103587 w 1135118"/>
                  <a:gd name="connsiteY59" fmla="*/ 1538715 h 1854025"/>
                  <a:gd name="connsiteX60" fmla="*/ 1084668 w 1135118"/>
                  <a:gd name="connsiteY60" fmla="*/ 1582858 h 1854025"/>
                  <a:gd name="connsiteX61" fmla="*/ 1072056 w 1135118"/>
                  <a:gd name="connsiteY61" fmla="*/ 1620696 h 1854025"/>
                  <a:gd name="connsiteX62" fmla="*/ 1065749 w 1135118"/>
                  <a:gd name="connsiteY62" fmla="*/ 1639614 h 1854025"/>
                  <a:gd name="connsiteX63" fmla="*/ 1078362 w 1135118"/>
                  <a:gd name="connsiteY63" fmla="*/ 1854025 h 185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1135118" h="1854025">
                    <a:moveTo>
                      <a:pt x="0" y="0"/>
                    </a:moveTo>
                    <a:cubicBezTo>
                      <a:pt x="2102" y="10510"/>
                      <a:pt x="3707" y="21133"/>
                      <a:pt x="6307" y="31531"/>
                    </a:cubicBezTo>
                    <a:cubicBezTo>
                      <a:pt x="7919" y="37980"/>
                      <a:pt x="11879" y="43843"/>
                      <a:pt x="12613" y="50450"/>
                    </a:cubicBezTo>
                    <a:cubicBezTo>
                      <a:pt x="14075" y="63605"/>
                      <a:pt x="10038" y="133590"/>
                      <a:pt x="25225" y="163962"/>
                    </a:cubicBezTo>
                    <a:cubicBezTo>
                      <a:pt x="28615" y="170741"/>
                      <a:pt x="33634" y="176574"/>
                      <a:pt x="37838" y="182880"/>
                    </a:cubicBezTo>
                    <a:cubicBezTo>
                      <a:pt x="38931" y="190535"/>
                      <a:pt x="42195" y="232183"/>
                      <a:pt x="50450" y="245942"/>
                    </a:cubicBezTo>
                    <a:cubicBezTo>
                      <a:pt x="53509" y="251040"/>
                      <a:pt x="58858" y="254351"/>
                      <a:pt x="63062" y="258555"/>
                    </a:cubicBezTo>
                    <a:cubicBezTo>
                      <a:pt x="65164" y="269065"/>
                      <a:pt x="64051" y="280780"/>
                      <a:pt x="69369" y="290086"/>
                    </a:cubicBezTo>
                    <a:cubicBezTo>
                      <a:pt x="73129" y="296666"/>
                      <a:pt x="82369" y="297963"/>
                      <a:pt x="88287" y="302698"/>
                    </a:cubicBezTo>
                    <a:cubicBezTo>
                      <a:pt x="92930" y="306412"/>
                      <a:pt x="96696" y="311107"/>
                      <a:pt x="100900" y="315311"/>
                    </a:cubicBezTo>
                    <a:cubicBezTo>
                      <a:pt x="103002" y="321617"/>
                      <a:pt x="102506" y="329529"/>
                      <a:pt x="107206" y="334229"/>
                    </a:cubicBezTo>
                    <a:cubicBezTo>
                      <a:pt x="111906" y="338929"/>
                      <a:pt x="120593" y="336849"/>
                      <a:pt x="126124" y="340536"/>
                    </a:cubicBezTo>
                    <a:cubicBezTo>
                      <a:pt x="133544" y="345483"/>
                      <a:pt x="138737" y="353148"/>
                      <a:pt x="145043" y="359454"/>
                    </a:cubicBezTo>
                    <a:cubicBezTo>
                      <a:pt x="149247" y="367862"/>
                      <a:pt x="151638" y="377457"/>
                      <a:pt x="157656" y="384679"/>
                    </a:cubicBezTo>
                    <a:cubicBezTo>
                      <a:pt x="162508" y="390501"/>
                      <a:pt x="170752" y="392439"/>
                      <a:pt x="176574" y="397291"/>
                    </a:cubicBezTo>
                    <a:cubicBezTo>
                      <a:pt x="183425" y="403001"/>
                      <a:pt x="189187" y="409904"/>
                      <a:pt x="195493" y="416210"/>
                    </a:cubicBezTo>
                    <a:cubicBezTo>
                      <a:pt x="199697" y="424618"/>
                      <a:pt x="202890" y="433613"/>
                      <a:pt x="208105" y="441435"/>
                    </a:cubicBezTo>
                    <a:cubicBezTo>
                      <a:pt x="211403" y="446382"/>
                      <a:pt x="217004" y="449404"/>
                      <a:pt x="220718" y="454047"/>
                    </a:cubicBezTo>
                    <a:cubicBezTo>
                      <a:pt x="255843" y="497953"/>
                      <a:pt x="207301" y="446937"/>
                      <a:pt x="252249" y="491885"/>
                    </a:cubicBezTo>
                    <a:cubicBezTo>
                      <a:pt x="263199" y="524735"/>
                      <a:pt x="251383" y="498686"/>
                      <a:pt x="271167" y="523416"/>
                    </a:cubicBezTo>
                    <a:cubicBezTo>
                      <a:pt x="275902" y="529334"/>
                      <a:pt x="277862" y="537599"/>
                      <a:pt x="283780" y="542334"/>
                    </a:cubicBezTo>
                    <a:cubicBezTo>
                      <a:pt x="288971" y="546486"/>
                      <a:pt x="296392" y="546538"/>
                      <a:pt x="302698" y="548640"/>
                    </a:cubicBezTo>
                    <a:cubicBezTo>
                      <a:pt x="306902" y="552844"/>
                      <a:pt x="310668" y="557539"/>
                      <a:pt x="315311" y="561253"/>
                    </a:cubicBezTo>
                    <a:cubicBezTo>
                      <a:pt x="321229" y="565988"/>
                      <a:pt x="329494" y="567947"/>
                      <a:pt x="334229" y="573865"/>
                    </a:cubicBezTo>
                    <a:cubicBezTo>
                      <a:pt x="338382" y="579056"/>
                      <a:pt x="335345" y="588631"/>
                      <a:pt x="340536" y="592784"/>
                    </a:cubicBezTo>
                    <a:cubicBezTo>
                      <a:pt x="347304" y="598198"/>
                      <a:pt x="357459" y="596600"/>
                      <a:pt x="365760" y="599090"/>
                    </a:cubicBezTo>
                    <a:cubicBezTo>
                      <a:pt x="378494" y="602910"/>
                      <a:pt x="390985" y="607498"/>
                      <a:pt x="403598" y="611702"/>
                    </a:cubicBezTo>
                    <a:lnTo>
                      <a:pt x="460353" y="630621"/>
                    </a:lnTo>
                    <a:lnTo>
                      <a:pt x="479272" y="636927"/>
                    </a:lnTo>
                    <a:cubicBezTo>
                      <a:pt x="501535" y="659192"/>
                      <a:pt x="482318" y="644638"/>
                      <a:pt x="523416" y="655846"/>
                    </a:cubicBezTo>
                    <a:cubicBezTo>
                      <a:pt x="536242" y="659344"/>
                      <a:pt x="548355" y="665233"/>
                      <a:pt x="561253" y="668458"/>
                    </a:cubicBezTo>
                    <a:cubicBezTo>
                      <a:pt x="578069" y="672662"/>
                      <a:pt x="595258" y="675590"/>
                      <a:pt x="611702" y="681071"/>
                    </a:cubicBezTo>
                    <a:lnTo>
                      <a:pt x="687377" y="706296"/>
                    </a:lnTo>
                    <a:lnTo>
                      <a:pt x="706296" y="712602"/>
                    </a:lnTo>
                    <a:lnTo>
                      <a:pt x="725214" y="718908"/>
                    </a:lnTo>
                    <a:cubicBezTo>
                      <a:pt x="785946" y="779640"/>
                      <a:pt x="721329" y="718322"/>
                      <a:pt x="769358" y="756745"/>
                    </a:cubicBezTo>
                    <a:cubicBezTo>
                      <a:pt x="774001" y="760459"/>
                      <a:pt x="776872" y="766299"/>
                      <a:pt x="781970" y="769358"/>
                    </a:cubicBezTo>
                    <a:cubicBezTo>
                      <a:pt x="787670" y="772778"/>
                      <a:pt x="794583" y="773562"/>
                      <a:pt x="800889" y="775664"/>
                    </a:cubicBezTo>
                    <a:cubicBezTo>
                      <a:pt x="807195" y="779868"/>
                      <a:pt x="815073" y="782358"/>
                      <a:pt x="819807" y="788276"/>
                    </a:cubicBezTo>
                    <a:cubicBezTo>
                      <a:pt x="834191" y="806257"/>
                      <a:pt x="815869" y="808379"/>
                      <a:pt x="838726" y="819807"/>
                    </a:cubicBezTo>
                    <a:cubicBezTo>
                      <a:pt x="846478" y="823683"/>
                      <a:pt x="855543" y="824011"/>
                      <a:pt x="863951" y="826113"/>
                    </a:cubicBezTo>
                    <a:cubicBezTo>
                      <a:pt x="868155" y="834521"/>
                      <a:pt x="871348" y="843516"/>
                      <a:pt x="876563" y="851338"/>
                    </a:cubicBezTo>
                    <a:cubicBezTo>
                      <a:pt x="883752" y="862121"/>
                      <a:pt x="897974" y="869816"/>
                      <a:pt x="908094" y="876563"/>
                    </a:cubicBezTo>
                    <a:cubicBezTo>
                      <a:pt x="910196" y="884971"/>
                      <a:pt x="915475" y="893188"/>
                      <a:pt x="914400" y="901788"/>
                    </a:cubicBezTo>
                    <a:cubicBezTo>
                      <a:pt x="913234" y="911116"/>
                      <a:pt x="906770" y="919041"/>
                      <a:pt x="901788" y="927013"/>
                    </a:cubicBezTo>
                    <a:cubicBezTo>
                      <a:pt x="896217" y="935926"/>
                      <a:pt x="888978" y="943685"/>
                      <a:pt x="882869" y="952238"/>
                    </a:cubicBezTo>
                    <a:cubicBezTo>
                      <a:pt x="878464" y="958405"/>
                      <a:pt x="874461" y="964850"/>
                      <a:pt x="870257" y="971156"/>
                    </a:cubicBezTo>
                    <a:cubicBezTo>
                      <a:pt x="868155" y="977462"/>
                      <a:pt x="865700" y="983662"/>
                      <a:pt x="863951" y="990075"/>
                    </a:cubicBezTo>
                    <a:cubicBezTo>
                      <a:pt x="830012" y="1114516"/>
                      <a:pt x="845003" y="1107316"/>
                      <a:pt x="857644" y="1317998"/>
                    </a:cubicBezTo>
                    <a:cubicBezTo>
                      <a:pt x="860046" y="1358037"/>
                      <a:pt x="863801" y="1353683"/>
                      <a:pt x="889176" y="1362141"/>
                    </a:cubicBezTo>
                    <a:cubicBezTo>
                      <a:pt x="895482" y="1366345"/>
                      <a:pt x="902176" y="1370018"/>
                      <a:pt x="908094" y="1374753"/>
                    </a:cubicBezTo>
                    <a:cubicBezTo>
                      <a:pt x="912737" y="1378467"/>
                      <a:pt x="915609" y="1384307"/>
                      <a:pt x="920707" y="1387366"/>
                    </a:cubicBezTo>
                    <a:cubicBezTo>
                      <a:pt x="926407" y="1390786"/>
                      <a:pt x="933319" y="1391570"/>
                      <a:pt x="939625" y="1393672"/>
                    </a:cubicBezTo>
                    <a:cubicBezTo>
                      <a:pt x="961639" y="1415686"/>
                      <a:pt x="946597" y="1404405"/>
                      <a:pt x="990075" y="1418897"/>
                    </a:cubicBezTo>
                    <a:cubicBezTo>
                      <a:pt x="990079" y="1418898"/>
                      <a:pt x="1027909" y="1431508"/>
                      <a:pt x="1027912" y="1431509"/>
                    </a:cubicBezTo>
                    <a:cubicBezTo>
                      <a:pt x="1065961" y="1439120"/>
                      <a:pt x="1049274" y="1434427"/>
                      <a:pt x="1078362" y="1444122"/>
                    </a:cubicBezTo>
                    <a:cubicBezTo>
                      <a:pt x="1082566" y="1450428"/>
                      <a:pt x="1084394" y="1459280"/>
                      <a:pt x="1090974" y="1463040"/>
                    </a:cubicBezTo>
                    <a:cubicBezTo>
                      <a:pt x="1160720" y="1502896"/>
                      <a:pt x="1096962" y="1443806"/>
                      <a:pt x="1135118" y="1481959"/>
                    </a:cubicBezTo>
                    <a:cubicBezTo>
                      <a:pt x="1133016" y="1490367"/>
                      <a:pt x="1132225" y="1499218"/>
                      <a:pt x="1128811" y="1507184"/>
                    </a:cubicBezTo>
                    <a:cubicBezTo>
                      <a:pt x="1122845" y="1521104"/>
                      <a:pt x="1113757" y="1528544"/>
                      <a:pt x="1103587" y="1538715"/>
                    </a:cubicBezTo>
                    <a:cubicBezTo>
                      <a:pt x="1086900" y="1605453"/>
                      <a:pt x="1109556" y="1526857"/>
                      <a:pt x="1084668" y="1582858"/>
                    </a:cubicBezTo>
                    <a:cubicBezTo>
                      <a:pt x="1079269" y="1595007"/>
                      <a:pt x="1076260" y="1608083"/>
                      <a:pt x="1072056" y="1620696"/>
                    </a:cubicBezTo>
                    <a:lnTo>
                      <a:pt x="1065749" y="1639614"/>
                    </a:lnTo>
                    <a:cubicBezTo>
                      <a:pt x="1072203" y="1846111"/>
                      <a:pt x="1041959" y="1781219"/>
                      <a:pt x="1078362" y="1854025"/>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6" name="Freeform: Shape 5">
                <a:extLst>
                  <a:ext uri="{FF2B5EF4-FFF2-40B4-BE49-F238E27FC236}">
                    <a16:creationId xmlns:a16="http://schemas.microsoft.com/office/drawing/2014/main" id="{619769C9-B25D-4330-8E73-9281C225CF89}"/>
                  </a:ext>
                </a:extLst>
              </p:cNvPr>
              <p:cNvSpPr/>
              <p:nvPr/>
            </p:nvSpPr>
            <p:spPr bwMode="auto">
              <a:xfrm>
                <a:off x="3550394" y="2604463"/>
                <a:ext cx="1166649" cy="158256"/>
              </a:xfrm>
              <a:custGeom>
                <a:avLst/>
                <a:gdLst>
                  <a:gd name="connsiteX0" fmla="*/ 0 w 1166649"/>
                  <a:gd name="connsiteY0" fmla="*/ 0 h 158256"/>
                  <a:gd name="connsiteX1" fmla="*/ 31532 w 1166649"/>
                  <a:gd name="connsiteY1" fmla="*/ 6307 h 158256"/>
                  <a:gd name="connsiteX2" fmla="*/ 50450 w 1166649"/>
                  <a:gd name="connsiteY2" fmla="*/ 18919 h 158256"/>
                  <a:gd name="connsiteX3" fmla="*/ 69369 w 1166649"/>
                  <a:gd name="connsiteY3" fmla="*/ 25225 h 158256"/>
                  <a:gd name="connsiteX4" fmla="*/ 258555 w 1166649"/>
                  <a:gd name="connsiteY4" fmla="*/ 44144 h 158256"/>
                  <a:gd name="connsiteX5" fmla="*/ 283780 w 1166649"/>
                  <a:gd name="connsiteY5" fmla="*/ 50450 h 158256"/>
                  <a:gd name="connsiteX6" fmla="*/ 315311 w 1166649"/>
                  <a:gd name="connsiteY6" fmla="*/ 56756 h 158256"/>
                  <a:gd name="connsiteX7" fmla="*/ 397292 w 1166649"/>
                  <a:gd name="connsiteY7" fmla="*/ 75675 h 158256"/>
                  <a:gd name="connsiteX8" fmla="*/ 523416 w 1166649"/>
                  <a:gd name="connsiteY8" fmla="*/ 88287 h 158256"/>
                  <a:gd name="connsiteX9" fmla="*/ 624315 w 1166649"/>
                  <a:gd name="connsiteY9" fmla="*/ 100900 h 158256"/>
                  <a:gd name="connsiteX10" fmla="*/ 643234 w 1166649"/>
                  <a:gd name="connsiteY10" fmla="*/ 107206 h 158256"/>
                  <a:gd name="connsiteX11" fmla="*/ 731520 w 1166649"/>
                  <a:gd name="connsiteY11" fmla="*/ 119818 h 158256"/>
                  <a:gd name="connsiteX12" fmla="*/ 763052 w 1166649"/>
                  <a:gd name="connsiteY12" fmla="*/ 126125 h 158256"/>
                  <a:gd name="connsiteX13" fmla="*/ 870257 w 1166649"/>
                  <a:gd name="connsiteY13" fmla="*/ 132431 h 158256"/>
                  <a:gd name="connsiteX14" fmla="*/ 914400 w 1166649"/>
                  <a:gd name="connsiteY14" fmla="*/ 138737 h 158256"/>
                  <a:gd name="connsiteX15" fmla="*/ 1053137 w 1166649"/>
                  <a:gd name="connsiteY15" fmla="*/ 157656 h 158256"/>
                  <a:gd name="connsiteX16" fmla="*/ 1166649 w 1166649"/>
                  <a:gd name="connsiteY16" fmla="*/ 157656 h 158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66649" h="158256">
                    <a:moveTo>
                      <a:pt x="0" y="0"/>
                    </a:moveTo>
                    <a:cubicBezTo>
                      <a:pt x="10511" y="2102"/>
                      <a:pt x="21496" y="2543"/>
                      <a:pt x="31532" y="6307"/>
                    </a:cubicBezTo>
                    <a:cubicBezTo>
                      <a:pt x="38628" y="8968"/>
                      <a:pt x="43671" y="15530"/>
                      <a:pt x="50450" y="18919"/>
                    </a:cubicBezTo>
                    <a:cubicBezTo>
                      <a:pt x="56396" y="21892"/>
                      <a:pt x="63063" y="23123"/>
                      <a:pt x="69369" y="25225"/>
                    </a:cubicBezTo>
                    <a:cubicBezTo>
                      <a:pt x="124151" y="80011"/>
                      <a:pt x="70825" y="32411"/>
                      <a:pt x="258555" y="44144"/>
                    </a:cubicBezTo>
                    <a:cubicBezTo>
                      <a:pt x="267205" y="44685"/>
                      <a:pt x="275319" y="48570"/>
                      <a:pt x="283780" y="50450"/>
                    </a:cubicBezTo>
                    <a:cubicBezTo>
                      <a:pt x="294243" y="52775"/>
                      <a:pt x="304801" y="54654"/>
                      <a:pt x="315311" y="56756"/>
                    </a:cubicBezTo>
                    <a:cubicBezTo>
                      <a:pt x="356655" y="77429"/>
                      <a:pt x="333028" y="69249"/>
                      <a:pt x="397292" y="75675"/>
                    </a:cubicBezTo>
                    <a:cubicBezTo>
                      <a:pt x="557883" y="91734"/>
                      <a:pt x="384337" y="72834"/>
                      <a:pt x="523416" y="88287"/>
                    </a:cubicBezTo>
                    <a:cubicBezTo>
                      <a:pt x="573293" y="104915"/>
                      <a:pt x="515265" y="87269"/>
                      <a:pt x="624315" y="100900"/>
                    </a:cubicBezTo>
                    <a:cubicBezTo>
                      <a:pt x="630911" y="101724"/>
                      <a:pt x="636688" y="106051"/>
                      <a:pt x="643234" y="107206"/>
                    </a:cubicBezTo>
                    <a:cubicBezTo>
                      <a:pt x="672509" y="112372"/>
                      <a:pt x="702156" y="115182"/>
                      <a:pt x="731520" y="119818"/>
                    </a:cubicBezTo>
                    <a:cubicBezTo>
                      <a:pt x="742108" y="121490"/>
                      <a:pt x="752377" y="125155"/>
                      <a:pt x="763052" y="126125"/>
                    </a:cubicBezTo>
                    <a:cubicBezTo>
                      <a:pt x="798702" y="129366"/>
                      <a:pt x="834522" y="130329"/>
                      <a:pt x="870257" y="132431"/>
                    </a:cubicBezTo>
                    <a:lnTo>
                      <a:pt x="914400" y="138737"/>
                    </a:lnTo>
                    <a:cubicBezTo>
                      <a:pt x="961457" y="146167"/>
                      <a:pt x="1005484" y="155954"/>
                      <a:pt x="1053137" y="157656"/>
                    </a:cubicBezTo>
                    <a:cubicBezTo>
                      <a:pt x="1090950" y="159007"/>
                      <a:pt x="1128812" y="157656"/>
                      <a:pt x="1166649" y="157656"/>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7" name="Freeform: Shape 6">
                <a:extLst>
                  <a:ext uri="{FF2B5EF4-FFF2-40B4-BE49-F238E27FC236}">
                    <a16:creationId xmlns:a16="http://schemas.microsoft.com/office/drawing/2014/main" id="{C3FDFC8A-6C6F-48D7-A2EE-9C5366F85C39}"/>
                  </a:ext>
                </a:extLst>
              </p:cNvPr>
              <p:cNvSpPr/>
              <p:nvPr/>
            </p:nvSpPr>
            <p:spPr bwMode="auto">
              <a:xfrm>
                <a:off x="3512557" y="2598156"/>
                <a:ext cx="1166649" cy="164047"/>
              </a:xfrm>
              <a:custGeom>
                <a:avLst/>
                <a:gdLst>
                  <a:gd name="connsiteX0" fmla="*/ 0 w 1166649"/>
                  <a:gd name="connsiteY0" fmla="*/ 0 h 164047"/>
                  <a:gd name="connsiteX1" fmla="*/ 37837 w 1166649"/>
                  <a:gd name="connsiteY1" fmla="*/ 6306 h 164047"/>
                  <a:gd name="connsiteX2" fmla="*/ 56756 w 1166649"/>
                  <a:gd name="connsiteY2" fmla="*/ 12612 h 164047"/>
                  <a:gd name="connsiteX3" fmla="*/ 107206 w 1166649"/>
                  <a:gd name="connsiteY3" fmla="*/ 18919 h 164047"/>
                  <a:gd name="connsiteX4" fmla="*/ 145043 w 1166649"/>
                  <a:gd name="connsiteY4" fmla="*/ 31531 h 164047"/>
                  <a:gd name="connsiteX5" fmla="*/ 163962 w 1166649"/>
                  <a:gd name="connsiteY5" fmla="*/ 37837 h 164047"/>
                  <a:gd name="connsiteX6" fmla="*/ 397291 w 1166649"/>
                  <a:gd name="connsiteY6" fmla="*/ 50450 h 164047"/>
                  <a:gd name="connsiteX7" fmla="*/ 479272 w 1166649"/>
                  <a:gd name="connsiteY7" fmla="*/ 63062 h 164047"/>
                  <a:gd name="connsiteX8" fmla="*/ 561253 w 1166649"/>
                  <a:gd name="connsiteY8" fmla="*/ 75674 h 164047"/>
                  <a:gd name="connsiteX9" fmla="*/ 895482 w 1166649"/>
                  <a:gd name="connsiteY9" fmla="*/ 88287 h 164047"/>
                  <a:gd name="connsiteX10" fmla="*/ 920706 w 1166649"/>
                  <a:gd name="connsiteY10" fmla="*/ 113512 h 164047"/>
                  <a:gd name="connsiteX11" fmla="*/ 945931 w 1166649"/>
                  <a:gd name="connsiteY11" fmla="*/ 119818 h 164047"/>
                  <a:gd name="connsiteX12" fmla="*/ 983769 w 1166649"/>
                  <a:gd name="connsiteY12" fmla="*/ 132430 h 164047"/>
                  <a:gd name="connsiteX13" fmla="*/ 1002687 w 1166649"/>
                  <a:gd name="connsiteY13" fmla="*/ 138737 h 164047"/>
                  <a:gd name="connsiteX14" fmla="*/ 1027912 w 1166649"/>
                  <a:gd name="connsiteY14" fmla="*/ 151349 h 164047"/>
                  <a:gd name="connsiteX15" fmla="*/ 1166649 w 1166649"/>
                  <a:gd name="connsiteY15" fmla="*/ 163961 h 16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6649" h="164047">
                    <a:moveTo>
                      <a:pt x="0" y="0"/>
                    </a:moveTo>
                    <a:cubicBezTo>
                      <a:pt x="12612" y="2102"/>
                      <a:pt x="25355" y="3532"/>
                      <a:pt x="37837" y="6306"/>
                    </a:cubicBezTo>
                    <a:cubicBezTo>
                      <a:pt x="44326" y="7748"/>
                      <a:pt x="50216" y="11423"/>
                      <a:pt x="56756" y="12612"/>
                    </a:cubicBezTo>
                    <a:cubicBezTo>
                      <a:pt x="73430" y="15644"/>
                      <a:pt x="90389" y="16817"/>
                      <a:pt x="107206" y="18919"/>
                    </a:cubicBezTo>
                    <a:lnTo>
                      <a:pt x="145043" y="31531"/>
                    </a:lnTo>
                    <a:lnTo>
                      <a:pt x="163962" y="37837"/>
                    </a:lnTo>
                    <a:cubicBezTo>
                      <a:pt x="250715" y="66754"/>
                      <a:pt x="176209" y="43947"/>
                      <a:pt x="397291" y="50450"/>
                    </a:cubicBezTo>
                    <a:cubicBezTo>
                      <a:pt x="424618" y="54654"/>
                      <a:pt x="452044" y="58257"/>
                      <a:pt x="479272" y="63062"/>
                    </a:cubicBezTo>
                    <a:cubicBezTo>
                      <a:pt x="545017" y="74664"/>
                      <a:pt x="447448" y="66919"/>
                      <a:pt x="561253" y="75674"/>
                    </a:cubicBezTo>
                    <a:cubicBezTo>
                      <a:pt x="676738" y="84558"/>
                      <a:pt x="774989" y="84940"/>
                      <a:pt x="895482" y="88287"/>
                    </a:cubicBezTo>
                    <a:cubicBezTo>
                      <a:pt x="960344" y="109908"/>
                      <a:pt x="872659" y="75074"/>
                      <a:pt x="920706" y="113512"/>
                    </a:cubicBezTo>
                    <a:cubicBezTo>
                      <a:pt x="927474" y="118926"/>
                      <a:pt x="937629" y="117328"/>
                      <a:pt x="945931" y="119818"/>
                    </a:cubicBezTo>
                    <a:cubicBezTo>
                      <a:pt x="958665" y="123638"/>
                      <a:pt x="971156" y="128226"/>
                      <a:pt x="983769" y="132430"/>
                    </a:cubicBezTo>
                    <a:cubicBezTo>
                      <a:pt x="990075" y="134532"/>
                      <a:pt x="996742" y="135764"/>
                      <a:pt x="1002687" y="138737"/>
                    </a:cubicBezTo>
                    <a:cubicBezTo>
                      <a:pt x="1011095" y="142941"/>
                      <a:pt x="1018713" y="149412"/>
                      <a:pt x="1027912" y="151349"/>
                    </a:cubicBezTo>
                    <a:cubicBezTo>
                      <a:pt x="1097059" y="165906"/>
                      <a:pt x="1109213" y="163961"/>
                      <a:pt x="1166649" y="163961"/>
                    </a:cubicBezTo>
                  </a:path>
                </a:pathLst>
              </a:cu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8" name="Freeform: Shape 7">
                <a:extLst>
                  <a:ext uri="{FF2B5EF4-FFF2-40B4-BE49-F238E27FC236}">
                    <a16:creationId xmlns:a16="http://schemas.microsoft.com/office/drawing/2014/main" id="{BD4CF26F-003B-4A1B-B54F-4B9D79CEEB1C}"/>
                  </a:ext>
                </a:extLst>
              </p:cNvPr>
              <p:cNvSpPr/>
              <p:nvPr/>
            </p:nvSpPr>
            <p:spPr bwMode="auto">
              <a:xfrm>
                <a:off x="11325948" y="2497258"/>
                <a:ext cx="946829" cy="334229"/>
              </a:xfrm>
              <a:custGeom>
                <a:avLst/>
                <a:gdLst>
                  <a:gd name="connsiteX0" fmla="*/ 0 w 946829"/>
                  <a:gd name="connsiteY0" fmla="*/ 321616 h 334229"/>
                  <a:gd name="connsiteX1" fmla="*/ 75674 w 946829"/>
                  <a:gd name="connsiteY1" fmla="*/ 327923 h 334229"/>
                  <a:gd name="connsiteX2" fmla="*/ 100899 w 946829"/>
                  <a:gd name="connsiteY2" fmla="*/ 334229 h 334229"/>
                  <a:gd name="connsiteX3" fmla="*/ 201798 w 946829"/>
                  <a:gd name="connsiteY3" fmla="*/ 327923 h 334229"/>
                  <a:gd name="connsiteX4" fmla="*/ 258554 w 946829"/>
                  <a:gd name="connsiteY4" fmla="*/ 315310 h 334229"/>
                  <a:gd name="connsiteX5" fmla="*/ 302698 w 946829"/>
                  <a:gd name="connsiteY5" fmla="*/ 296392 h 334229"/>
                  <a:gd name="connsiteX6" fmla="*/ 353147 w 946829"/>
                  <a:gd name="connsiteY6" fmla="*/ 283779 h 334229"/>
                  <a:gd name="connsiteX7" fmla="*/ 390984 w 946829"/>
                  <a:gd name="connsiteY7" fmla="*/ 271167 h 334229"/>
                  <a:gd name="connsiteX8" fmla="*/ 416209 w 946829"/>
                  <a:gd name="connsiteY8" fmla="*/ 264861 h 334229"/>
                  <a:gd name="connsiteX9" fmla="*/ 460353 w 946829"/>
                  <a:gd name="connsiteY9" fmla="*/ 233330 h 334229"/>
                  <a:gd name="connsiteX10" fmla="*/ 472965 w 946829"/>
                  <a:gd name="connsiteY10" fmla="*/ 220717 h 334229"/>
                  <a:gd name="connsiteX11" fmla="*/ 510802 w 946829"/>
                  <a:gd name="connsiteY11" fmla="*/ 208105 h 334229"/>
                  <a:gd name="connsiteX12" fmla="*/ 523415 w 946829"/>
                  <a:gd name="connsiteY12" fmla="*/ 189186 h 334229"/>
                  <a:gd name="connsiteX13" fmla="*/ 542333 w 946829"/>
                  <a:gd name="connsiteY13" fmla="*/ 182880 h 334229"/>
                  <a:gd name="connsiteX14" fmla="*/ 561252 w 946829"/>
                  <a:gd name="connsiteY14" fmla="*/ 163961 h 334229"/>
                  <a:gd name="connsiteX15" fmla="*/ 586477 w 946829"/>
                  <a:gd name="connsiteY15" fmla="*/ 126124 h 334229"/>
                  <a:gd name="connsiteX16" fmla="*/ 599089 w 946829"/>
                  <a:gd name="connsiteY16" fmla="*/ 107205 h 334229"/>
                  <a:gd name="connsiteX17" fmla="*/ 618008 w 946829"/>
                  <a:gd name="connsiteY17" fmla="*/ 100899 h 334229"/>
                  <a:gd name="connsiteX18" fmla="*/ 655845 w 946829"/>
                  <a:gd name="connsiteY18" fmla="*/ 69368 h 334229"/>
                  <a:gd name="connsiteX19" fmla="*/ 718907 w 946829"/>
                  <a:gd name="connsiteY19" fmla="*/ 56756 h 334229"/>
                  <a:gd name="connsiteX20" fmla="*/ 756744 w 946829"/>
                  <a:gd name="connsiteY20" fmla="*/ 50450 h 334229"/>
                  <a:gd name="connsiteX21" fmla="*/ 863950 w 946829"/>
                  <a:gd name="connsiteY21" fmla="*/ 18919 h 334229"/>
                  <a:gd name="connsiteX22" fmla="*/ 901787 w 946829"/>
                  <a:gd name="connsiteY22" fmla="*/ 12612 h 334229"/>
                  <a:gd name="connsiteX23" fmla="*/ 945931 w 946829"/>
                  <a:gd name="connsiteY23" fmla="*/ 6306 h 334229"/>
                  <a:gd name="connsiteX24" fmla="*/ 945931 w 946829"/>
                  <a:gd name="connsiteY24" fmla="*/ 0 h 33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6829" h="334229">
                    <a:moveTo>
                      <a:pt x="0" y="321616"/>
                    </a:moveTo>
                    <a:cubicBezTo>
                      <a:pt x="25225" y="323718"/>
                      <a:pt x="50557" y="324783"/>
                      <a:pt x="75674" y="327923"/>
                    </a:cubicBezTo>
                    <a:cubicBezTo>
                      <a:pt x="84274" y="328998"/>
                      <a:pt x="92232" y="334229"/>
                      <a:pt x="100899" y="334229"/>
                    </a:cubicBezTo>
                    <a:cubicBezTo>
                      <a:pt x="134598" y="334229"/>
                      <a:pt x="168165" y="330025"/>
                      <a:pt x="201798" y="327923"/>
                    </a:cubicBezTo>
                    <a:cubicBezTo>
                      <a:pt x="244382" y="313727"/>
                      <a:pt x="191973" y="330105"/>
                      <a:pt x="258554" y="315310"/>
                    </a:cubicBezTo>
                    <a:cubicBezTo>
                      <a:pt x="279030" y="310760"/>
                      <a:pt x="281937" y="305290"/>
                      <a:pt x="302698" y="296392"/>
                    </a:cubicBezTo>
                    <a:cubicBezTo>
                      <a:pt x="325029" y="286821"/>
                      <a:pt x="325990" y="291185"/>
                      <a:pt x="353147" y="283779"/>
                    </a:cubicBezTo>
                    <a:cubicBezTo>
                      <a:pt x="365973" y="280281"/>
                      <a:pt x="378086" y="274391"/>
                      <a:pt x="390984" y="271167"/>
                    </a:cubicBezTo>
                    <a:lnTo>
                      <a:pt x="416209" y="264861"/>
                    </a:lnTo>
                    <a:cubicBezTo>
                      <a:pt x="432586" y="253943"/>
                      <a:pt x="444716" y="246361"/>
                      <a:pt x="460353" y="233330"/>
                    </a:cubicBezTo>
                    <a:cubicBezTo>
                      <a:pt x="464921" y="229524"/>
                      <a:pt x="467647" y="223376"/>
                      <a:pt x="472965" y="220717"/>
                    </a:cubicBezTo>
                    <a:cubicBezTo>
                      <a:pt x="484856" y="214771"/>
                      <a:pt x="510802" y="208105"/>
                      <a:pt x="510802" y="208105"/>
                    </a:cubicBezTo>
                    <a:cubicBezTo>
                      <a:pt x="515006" y="201799"/>
                      <a:pt x="517497" y="193921"/>
                      <a:pt x="523415" y="189186"/>
                    </a:cubicBezTo>
                    <a:cubicBezTo>
                      <a:pt x="528606" y="185034"/>
                      <a:pt x="536802" y="186567"/>
                      <a:pt x="542333" y="182880"/>
                    </a:cubicBezTo>
                    <a:cubicBezTo>
                      <a:pt x="549754" y="177933"/>
                      <a:pt x="554946" y="170267"/>
                      <a:pt x="561252" y="163961"/>
                    </a:cubicBezTo>
                    <a:cubicBezTo>
                      <a:pt x="586676" y="113112"/>
                      <a:pt x="560795" y="158226"/>
                      <a:pt x="586477" y="126124"/>
                    </a:cubicBezTo>
                    <a:cubicBezTo>
                      <a:pt x="591212" y="120206"/>
                      <a:pt x="593171" y="111940"/>
                      <a:pt x="599089" y="107205"/>
                    </a:cubicBezTo>
                    <a:cubicBezTo>
                      <a:pt x="604280" y="103052"/>
                      <a:pt x="611702" y="103001"/>
                      <a:pt x="618008" y="100899"/>
                    </a:cubicBezTo>
                    <a:cubicBezTo>
                      <a:pt x="631954" y="86953"/>
                      <a:pt x="638286" y="78147"/>
                      <a:pt x="655845" y="69368"/>
                    </a:cubicBezTo>
                    <a:cubicBezTo>
                      <a:pt x="673685" y="60448"/>
                      <a:pt x="702126" y="59338"/>
                      <a:pt x="718907" y="56756"/>
                    </a:cubicBezTo>
                    <a:cubicBezTo>
                      <a:pt x="731545" y="54812"/>
                      <a:pt x="744206" y="52958"/>
                      <a:pt x="756744" y="50450"/>
                    </a:cubicBezTo>
                    <a:cubicBezTo>
                      <a:pt x="793440" y="43110"/>
                      <a:pt x="827254" y="26259"/>
                      <a:pt x="863950" y="18919"/>
                    </a:cubicBezTo>
                    <a:cubicBezTo>
                      <a:pt x="876488" y="16411"/>
                      <a:pt x="889149" y="14556"/>
                      <a:pt x="901787" y="12612"/>
                    </a:cubicBezTo>
                    <a:cubicBezTo>
                      <a:pt x="916478" y="10352"/>
                      <a:pt x="931639" y="10389"/>
                      <a:pt x="945931" y="6306"/>
                    </a:cubicBezTo>
                    <a:cubicBezTo>
                      <a:pt x="947952" y="5729"/>
                      <a:pt x="945931" y="2102"/>
                      <a:pt x="945931" y="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9" name="Freeform: Shape 8">
                <a:extLst>
                  <a:ext uri="{FF2B5EF4-FFF2-40B4-BE49-F238E27FC236}">
                    <a16:creationId xmlns:a16="http://schemas.microsoft.com/office/drawing/2014/main" id="{D02B0F2C-07DB-45EB-B7C3-C4B04D01E733}"/>
                  </a:ext>
                </a:extLst>
              </p:cNvPr>
              <p:cNvSpPr/>
              <p:nvPr/>
            </p:nvSpPr>
            <p:spPr bwMode="auto">
              <a:xfrm>
                <a:off x="7933208" y="2762119"/>
                <a:ext cx="1683758" cy="853388"/>
              </a:xfrm>
              <a:custGeom>
                <a:avLst/>
                <a:gdLst>
                  <a:gd name="connsiteX0" fmla="*/ 0 w 1683758"/>
                  <a:gd name="connsiteY0" fmla="*/ 0 h 853388"/>
                  <a:gd name="connsiteX1" fmla="*/ 25225 w 1683758"/>
                  <a:gd name="connsiteY1" fmla="*/ 75674 h 853388"/>
                  <a:gd name="connsiteX2" fmla="*/ 37838 w 1683758"/>
                  <a:gd name="connsiteY2" fmla="*/ 113511 h 853388"/>
                  <a:gd name="connsiteX3" fmla="*/ 44144 w 1683758"/>
                  <a:gd name="connsiteY3" fmla="*/ 132430 h 853388"/>
                  <a:gd name="connsiteX4" fmla="*/ 56756 w 1683758"/>
                  <a:gd name="connsiteY4" fmla="*/ 151349 h 853388"/>
                  <a:gd name="connsiteX5" fmla="*/ 63062 w 1683758"/>
                  <a:gd name="connsiteY5" fmla="*/ 170267 h 853388"/>
                  <a:gd name="connsiteX6" fmla="*/ 75675 w 1683758"/>
                  <a:gd name="connsiteY6" fmla="*/ 182880 h 853388"/>
                  <a:gd name="connsiteX7" fmla="*/ 126124 w 1683758"/>
                  <a:gd name="connsiteY7" fmla="*/ 208104 h 853388"/>
                  <a:gd name="connsiteX8" fmla="*/ 214411 w 1683758"/>
                  <a:gd name="connsiteY8" fmla="*/ 214411 h 853388"/>
                  <a:gd name="connsiteX9" fmla="*/ 309004 w 1683758"/>
                  <a:gd name="connsiteY9" fmla="*/ 227023 h 853388"/>
                  <a:gd name="connsiteX10" fmla="*/ 334229 w 1683758"/>
                  <a:gd name="connsiteY10" fmla="*/ 233329 h 853388"/>
                  <a:gd name="connsiteX11" fmla="*/ 390985 w 1683758"/>
                  <a:gd name="connsiteY11" fmla="*/ 245942 h 853388"/>
                  <a:gd name="connsiteX12" fmla="*/ 416210 w 1683758"/>
                  <a:gd name="connsiteY12" fmla="*/ 252248 h 853388"/>
                  <a:gd name="connsiteX13" fmla="*/ 447741 w 1683758"/>
                  <a:gd name="connsiteY13" fmla="*/ 258554 h 853388"/>
                  <a:gd name="connsiteX14" fmla="*/ 466660 w 1683758"/>
                  <a:gd name="connsiteY14" fmla="*/ 264860 h 853388"/>
                  <a:gd name="connsiteX15" fmla="*/ 536028 w 1683758"/>
                  <a:gd name="connsiteY15" fmla="*/ 271167 h 853388"/>
                  <a:gd name="connsiteX16" fmla="*/ 554946 w 1683758"/>
                  <a:gd name="connsiteY16" fmla="*/ 277473 h 853388"/>
                  <a:gd name="connsiteX17" fmla="*/ 586478 w 1683758"/>
                  <a:gd name="connsiteY17" fmla="*/ 283779 h 853388"/>
                  <a:gd name="connsiteX18" fmla="*/ 605396 w 1683758"/>
                  <a:gd name="connsiteY18" fmla="*/ 296391 h 853388"/>
                  <a:gd name="connsiteX19" fmla="*/ 643233 w 1683758"/>
                  <a:gd name="connsiteY19" fmla="*/ 309004 h 853388"/>
                  <a:gd name="connsiteX20" fmla="*/ 662152 w 1683758"/>
                  <a:gd name="connsiteY20" fmla="*/ 315310 h 853388"/>
                  <a:gd name="connsiteX21" fmla="*/ 681071 w 1683758"/>
                  <a:gd name="connsiteY21" fmla="*/ 321616 h 853388"/>
                  <a:gd name="connsiteX22" fmla="*/ 699989 w 1683758"/>
                  <a:gd name="connsiteY22" fmla="*/ 353147 h 853388"/>
                  <a:gd name="connsiteX23" fmla="*/ 731520 w 1683758"/>
                  <a:gd name="connsiteY23" fmla="*/ 378372 h 853388"/>
                  <a:gd name="connsiteX24" fmla="*/ 750439 w 1683758"/>
                  <a:gd name="connsiteY24" fmla="*/ 479271 h 853388"/>
                  <a:gd name="connsiteX25" fmla="*/ 756745 w 1683758"/>
                  <a:gd name="connsiteY25" fmla="*/ 510802 h 853388"/>
                  <a:gd name="connsiteX26" fmla="*/ 763051 w 1683758"/>
                  <a:gd name="connsiteY26" fmla="*/ 529721 h 853388"/>
                  <a:gd name="connsiteX27" fmla="*/ 781970 w 1683758"/>
                  <a:gd name="connsiteY27" fmla="*/ 536027 h 853388"/>
                  <a:gd name="connsiteX28" fmla="*/ 800889 w 1683758"/>
                  <a:gd name="connsiteY28" fmla="*/ 573864 h 853388"/>
                  <a:gd name="connsiteX29" fmla="*/ 819807 w 1683758"/>
                  <a:gd name="connsiteY29" fmla="*/ 611702 h 853388"/>
                  <a:gd name="connsiteX30" fmla="*/ 838726 w 1683758"/>
                  <a:gd name="connsiteY30" fmla="*/ 618008 h 853388"/>
                  <a:gd name="connsiteX31" fmla="*/ 851338 w 1683758"/>
                  <a:gd name="connsiteY31" fmla="*/ 636927 h 853388"/>
                  <a:gd name="connsiteX32" fmla="*/ 857644 w 1683758"/>
                  <a:gd name="connsiteY32" fmla="*/ 662151 h 853388"/>
                  <a:gd name="connsiteX33" fmla="*/ 882869 w 1683758"/>
                  <a:gd name="connsiteY33" fmla="*/ 718907 h 853388"/>
                  <a:gd name="connsiteX34" fmla="*/ 895482 w 1683758"/>
                  <a:gd name="connsiteY34" fmla="*/ 756744 h 853388"/>
                  <a:gd name="connsiteX35" fmla="*/ 901788 w 1683758"/>
                  <a:gd name="connsiteY35" fmla="*/ 826113 h 853388"/>
                  <a:gd name="connsiteX36" fmla="*/ 920706 w 1683758"/>
                  <a:gd name="connsiteY36" fmla="*/ 832419 h 853388"/>
                  <a:gd name="connsiteX37" fmla="*/ 1040524 w 1683758"/>
                  <a:gd name="connsiteY37" fmla="*/ 838725 h 853388"/>
                  <a:gd name="connsiteX38" fmla="*/ 1097280 w 1683758"/>
                  <a:gd name="connsiteY38" fmla="*/ 832419 h 853388"/>
                  <a:gd name="connsiteX39" fmla="*/ 1128811 w 1683758"/>
                  <a:gd name="connsiteY39" fmla="*/ 813500 h 853388"/>
                  <a:gd name="connsiteX40" fmla="*/ 1147730 w 1683758"/>
                  <a:gd name="connsiteY40" fmla="*/ 807194 h 853388"/>
                  <a:gd name="connsiteX41" fmla="*/ 1172955 w 1683758"/>
                  <a:gd name="connsiteY41" fmla="*/ 794582 h 853388"/>
                  <a:gd name="connsiteX42" fmla="*/ 1191873 w 1683758"/>
                  <a:gd name="connsiteY42" fmla="*/ 781969 h 853388"/>
                  <a:gd name="connsiteX43" fmla="*/ 1210792 w 1683758"/>
                  <a:gd name="connsiteY43" fmla="*/ 775663 h 853388"/>
                  <a:gd name="connsiteX44" fmla="*/ 1236017 w 1683758"/>
                  <a:gd name="connsiteY44" fmla="*/ 763051 h 853388"/>
                  <a:gd name="connsiteX45" fmla="*/ 1254935 w 1683758"/>
                  <a:gd name="connsiteY45" fmla="*/ 750438 h 853388"/>
                  <a:gd name="connsiteX46" fmla="*/ 1292773 w 1683758"/>
                  <a:gd name="connsiteY46" fmla="*/ 744132 h 853388"/>
                  <a:gd name="connsiteX47" fmla="*/ 1336916 w 1683758"/>
                  <a:gd name="connsiteY47" fmla="*/ 731520 h 853388"/>
                  <a:gd name="connsiteX48" fmla="*/ 1355835 w 1683758"/>
                  <a:gd name="connsiteY48" fmla="*/ 725213 h 853388"/>
                  <a:gd name="connsiteX49" fmla="*/ 1374753 w 1683758"/>
                  <a:gd name="connsiteY49" fmla="*/ 706295 h 853388"/>
                  <a:gd name="connsiteX50" fmla="*/ 1437815 w 1683758"/>
                  <a:gd name="connsiteY50" fmla="*/ 687376 h 853388"/>
                  <a:gd name="connsiteX51" fmla="*/ 1488265 w 1683758"/>
                  <a:gd name="connsiteY51" fmla="*/ 662151 h 853388"/>
                  <a:gd name="connsiteX52" fmla="*/ 1532409 w 1683758"/>
                  <a:gd name="connsiteY52" fmla="*/ 655845 h 853388"/>
                  <a:gd name="connsiteX53" fmla="*/ 1608083 w 1683758"/>
                  <a:gd name="connsiteY53" fmla="*/ 643233 h 853388"/>
                  <a:gd name="connsiteX54" fmla="*/ 1633308 w 1683758"/>
                  <a:gd name="connsiteY54" fmla="*/ 636927 h 853388"/>
                  <a:gd name="connsiteX55" fmla="*/ 1683758 w 1683758"/>
                  <a:gd name="connsiteY55" fmla="*/ 630620 h 85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683758" h="853388">
                    <a:moveTo>
                      <a:pt x="0" y="0"/>
                    </a:moveTo>
                    <a:lnTo>
                      <a:pt x="25225" y="75674"/>
                    </a:lnTo>
                    <a:lnTo>
                      <a:pt x="37838" y="113511"/>
                    </a:lnTo>
                    <a:cubicBezTo>
                      <a:pt x="39940" y="119817"/>
                      <a:pt x="40457" y="126899"/>
                      <a:pt x="44144" y="132430"/>
                    </a:cubicBezTo>
                    <a:cubicBezTo>
                      <a:pt x="48348" y="138736"/>
                      <a:pt x="53367" y="144570"/>
                      <a:pt x="56756" y="151349"/>
                    </a:cubicBezTo>
                    <a:cubicBezTo>
                      <a:pt x="59729" y="157294"/>
                      <a:pt x="59642" y="164567"/>
                      <a:pt x="63062" y="170267"/>
                    </a:cubicBezTo>
                    <a:cubicBezTo>
                      <a:pt x="66121" y="175365"/>
                      <a:pt x="71032" y="179166"/>
                      <a:pt x="75675" y="182880"/>
                    </a:cubicBezTo>
                    <a:cubicBezTo>
                      <a:pt x="88392" y="193054"/>
                      <a:pt x="110886" y="205698"/>
                      <a:pt x="126124" y="208104"/>
                    </a:cubicBezTo>
                    <a:cubicBezTo>
                      <a:pt x="155267" y="212706"/>
                      <a:pt x="184982" y="212309"/>
                      <a:pt x="214411" y="214411"/>
                    </a:cubicBezTo>
                    <a:cubicBezTo>
                      <a:pt x="261666" y="230162"/>
                      <a:pt x="210245" y="214679"/>
                      <a:pt x="309004" y="227023"/>
                    </a:cubicBezTo>
                    <a:cubicBezTo>
                      <a:pt x="317604" y="228098"/>
                      <a:pt x="325784" y="231380"/>
                      <a:pt x="334229" y="233329"/>
                    </a:cubicBezTo>
                    <a:lnTo>
                      <a:pt x="390985" y="245942"/>
                    </a:lnTo>
                    <a:cubicBezTo>
                      <a:pt x="399430" y="247891"/>
                      <a:pt x="407749" y="250368"/>
                      <a:pt x="416210" y="252248"/>
                    </a:cubicBezTo>
                    <a:cubicBezTo>
                      <a:pt x="426673" y="254573"/>
                      <a:pt x="437343" y="255954"/>
                      <a:pt x="447741" y="258554"/>
                    </a:cubicBezTo>
                    <a:cubicBezTo>
                      <a:pt x="454190" y="260166"/>
                      <a:pt x="460079" y="263920"/>
                      <a:pt x="466660" y="264860"/>
                    </a:cubicBezTo>
                    <a:cubicBezTo>
                      <a:pt x="489645" y="268144"/>
                      <a:pt x="512905" y="269065"/>
                      <a:pt x="536028" y="271167"/>
                    </a:cubicBezTo>
                    <a:cubicBezTo>
                      <a:pt x="542334" y="273269"/>
                      <a:pt x="548497" y="275861"/>
                      <a:pt x="554946" y="277473"/>
                    </a:cubicBezTo>
                    <a:cubicBezTo>
                      <a:pt x="565345" y="280073"/>
                      <a:pt x="576442" y="280016"/>
                      <a:pt x="586478" y="283779"/>
                    </a:cubicBezTo>
                    <a:cubicBezTo>
                      <a:pt x="593574" y="286440"/>
                      <a:pt x="598470" y="293313"/>
                      <a:pt x="605396" y="296391"/>
                    </a:cubicBezTo>
                    <a:cubicBezTo>
                      <a:pt x="617545" y="301791"/>
                      <a:pt x="630621" y="304800"/>
                      <a:pt x="643233" y="309004"/>
                    </a:cubicBezTo>
                    <a:lnTo>
                      <a:pt x="662152" y="315310"/>
                    </a:lnTo>
                    <a:lnTo>
                      <a:pt x="681071" y="321616"/>
                    </a:lnTo>
                    <a:cubicBezTo>
                      <a:pt x="713030" y="353578"/>
                      <a:pt x="675427" y="312212"/>
                      <a:pt x="699989" y="353147"/>
                    </a:cubicBezTo>
                    <a:cubicBezTo>
                      <a:pt x="705980" y="363132"/>
                      <a:pt x="722927" y="372643"/>
                      <a:pt x="731520" y="378372"/>
                    </a:cubicBezTo>
                    <a:cubicBezTo>
                      <a:pt x="753432" y="466018"/>
                      <a:pt x="736910" y="391331"/>
                      <a:pt x="750439" y="479271"/>
                    </a:cubicBezTo>
                    <a:cubicBezTo>
                      <a:pt x="752069" y="489865"/>
                      <a:pt x="754145" y="500404"/>
                      <a:pt x="756745" y="510802"/>
                    </a:cubicBezTo>
                    <a:cubicBezTo>
                      <a:pt x="758357" y="517251"/>
                      <a:pt x="758351" y="525021"/>
                      <a:pt x="763051" y="529721"/>
                    </a:cubicBezTo>
                    <a:cubicBezTo>
                      <a:pt x="767751" y="534421"/>
                      <a:pt x="775664" y="533925"/>
                      <a:pt x="781970" y="536027"/>
                    </a:cubicBezTo>
                    <a:cubicBezTo>
                      <a:pt x="797524" y="598244"/>
                      <a:pt x="776792" y="533704"/>
                      <a:pt x="800889" y="573864"/>
                    </a:cubicBezTo>
                    <a:cubicBezTo>
                      <a:pt x="811435" y="591440"/>
                      <a:pt x="801406" y="596981"/>
                      <a:pt x="819807" y="611702"/>
                    </a:cubicBezTo>
                    <a:cubicBezTo>
                      <a:pt x="824998" y="615855"/>
                      <a:pt x="832420" y="615906"/>
                      <a:pt x="838726" y="618008"/>
                    </a:cubicBezTo>
                    <a:cubicBezTo>
                      <a:pt x="842930" y="624314"/>
                      <a:pt x="848352" y="629961"/>
                      <a:pt x="851338" y="636927"/>
                    </a:cubicBezTo>
                    <a:cubicBezTo>
                      <a:pt x="854752" y="644893"/>
                      <a:pt x="855154" y="653850"/>
                      <a:pt x="857644" y="662151"/>
                    </a:cubicBezTo>
                    <a:cubicBezTo>
                      <a:pt x="869924" y="703085"/>
                      <a:pt x="864438" y="691261"/>
                      <a:pt x="882869" y="718907"/>
                    </a:cubicBezTo>
                    <a:cubicBezTo>
                      <a:pt x="887073" y="731519"/>
                      <a:pt x="894278" y="743504"/>
                      <a:pt x="895482" y="756744"/>
                    </a:cubicBezTo>
                    <a:cubicBezTo>
                      <a:pt x="897584" y="779867"/>
                      <a:pt x="894446" y="804086"/>
                      <a:pt x="901788" y="826113"/>
                    </a:cubicBezTo>
                    <a:cubicBezTo>
                      <a:pt x="903890" y="832419"/>
                      <a:pt x="914400" y="830317"/>
                      <a:pt x="920706" y="832419"/>
                    </a:cubicBezTo>
                    <a:cubicBezTo>
                      <a:pt x="958316" y="870026"/>
                      <a:pt x="929285" y="847282"/>
                      <a:pt x="1040524" y="838725"/>
                    </a:cubicBezTo>
                    <a:cubicBezTo>
                      <a:pt x="1059503" y="837265"/>
                      <a:pt x="1078361" y="834521"/>
                      <a:pt x="1097280" y="832419"/>
                    </a:cubicBezTo>
                    <a:cubicBezTo>
                      <a:pt x="1150875" y="814555"/>
                      <a:pt x="1085529" y="839470"/>
                      <a:pt x="1128811" y="813500"/>
                    </a:cubicBezTo>
                    <a:cubicBezTo>
                      <a:pt x="1134511" y="810080"/>
                      <a:pt x="1141620" y="809812"/>
                      <a:pt x="1147730" y="807194"/>
                    </a:cubicBezTo>
                    <a:cubicBezTo>
                      <a:pt x="1156371" y="803491"/>
                      <a:pt x="1164793" y="799246"/>
                      <a:pt x="1172955" y="794582"/>
                    </a:cubicBezTo>
                    <a:cubicBezTo>
                      <a:pt x="1179535" y="790822"/>
                      <a:pt x="1185094" y="785359"/>
                      <a:pt x="1191873" y="781969"/>
                    </a:cubicBezTo>
                    <a:cubicBezTo>
                      <a:pt x="1197819" y="778996"/>
                      <a:pt x="1204682" y="778281"/>
                      <a:pt x="1210792" y="775663"/>
                    </a:cubicBezTo>
                    <a:cubicBezTo>
                      <a:pt x="1219433" y="771960"/>
                      <a:pt x="1227855" y="767715"/>
                      <a:pt x="1236017" y="763051"/>
                    </a:cubicBezTo>
                    <a:cubicBezTo>
                      <a:pt x="1242597" y="759291"/>
                      <a:pt x="1247745" y="752835"/>
                      <a:pt x="1254935" y="750438"/>
                    </a:cubicBezTo>
                    <a:cubicBezTo>
                      <a:pt x="1267065" y="746394"/>
                      <a:pt x="1280160" y="746234"/>
                      <a:pt x="1292773" y="744132"/>
                    </a:cubicBezTo>
                    <a:cubicBezTo>
                      <a:pt x="1338146" y="729008"/>
                      <a:pt x="1281469" y="747362"/>
                      <a:pt x="1336916" y="731520"/>
                    </a:cubicBezTo>
                    <a:cubicBezTo>
                      <a:pt x="1343308" y="729694"/>
                      <a:pt x="1349529" y="727315"/>
                      <a:pt x="1355835" y="725213"/>
                    </a:cubicBezTo>
                    <a:cubicBezTo>
                      <a:pt x="1362141" y="718907"/>
                      <a:pt x="1366957" y="710626"/>
                      <a:pt x="1374753" y="706295"/>
                    </a:cubicBezTo>
                    <a:cubicBezTo>
                      <a:pt x="1387316" y="699315"/>
                      <a:pt x="1421529" y="691447"/>
                      <a:pt x="1437815" y="687376"/>
                    </a:cubicBezTo>
                    <a:cubicBezTo>
                      <a:pt x="1456855" y="674683"/>
                      <a:pt x="1463584" y="668321"/>
                      <a:pt x="1488265" y="662151"/>
                    </a:cubicBezTo>
                    <a:cubicBezTo>
                      <a:pt x="1502685" y="658546"/>
                      <a:pt x="1517694" y="657947"/>
                      <a:pt x="1532409" y="655845"/>
                    </a:cubicBezTo>
                    <a:cubicBezTo>
                      <a:pt x="1574653" y="641764"/>
                      <a:pt x="1529635" y="655301"/>
                      <a:pt x="1608083" y="643233"/>
                    </a:cubicBezTo>
                    <a:cubicBezTo>
                      <a:pt x="1616649" y="641915"/>
                      <a:pt x="1624781" y="638477"/>
                      <a:pt x="1633308" y="636927"/>
                    </a:cubicBezTo>
                    <a:cubicBezTo>
                      <a:pt x="1669630" y="630323"/>
                      <a:pt x="1663988" y="630620"/>
                      <a:pt x="1683758" y="630620"/>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0" name="Freeform: Shape 9">
                <a:extLst>
                  <a:ext uri="{FF2B5EF4-FFF2-40B4-BE49-F238E27FC236}">
                    <a16:creationId xmlns:a16="http://schemas.microsoft.com/office/drawing/2014/main" id="{CF248898-4FFF-4056-8338-CCAF9910859E}"/>
                  </a:ext>
                </a:extLst>
              </p:cNvPr>
              <p:cNvSpPr/>
              <p:nvPr/>
            </p:nvSpPr>
            <p:spPr bwMode="auto">
              <a:xfrm>
                <a:off x="8570137" y="3380127"/>
                <a:ext cx="687376" cy="1434415"/>
              </a:xfrm>
              <a:custGeom>
                <a:avLst/>
                <a:gdLst>
                  <a:gd name="connsiteX0" fmla="*/ 687376 w 687376"/>
                  <a:gd name="connsiteY0" fmla="*/ 0 h 1434415"/>
                  <a:gd name="connsiteX1" fmla="*/ 681070 w 687376"/>
                  <a:gd name="connsiteY1" fmla="*/ 88287 h 1434415"/>
                  <a:gd name="connsiteX2" fmla="*/ 674764 w 687376"/>
                  <a:gd name="connsiteY2" fmla="*/ 119818 h 1434415"/>
                  <a:gd name="connsiteX3" fmla="*/ 655845 w 687376"/>
                  <a:gd name="connsiteY3" fmla="*/ 145043 h 1434415"/>
                  <a:gd name="connsiteX4" fmla="*/ 630620 w 687376"/>
                  <a:gd name="connsiteY4" fmla="*/ 195492 h 1434415"/>
                  <a:gd name="connsiteX5" fmla="*/ 624314 w 687376"/>
                  <a:gd name="connsiteY5" fmla="*/ 214411 h 1434415"/>
                  <a:gd name="connsiteX6" fmla="*/ 611702 w 687376"/>
                  <a:gd name="connsiteY6" fmla="*/ 239636 h 1434415"/>
                  <a:gd name="connsiteX7" fmla="*/ 592783 w 687376"/>
                  <a:gd name="connsiteY7" fmla="*/ 283779 h 1434415"/>
                  <a:gd name="connsiteX8" fmla="*/ 586477 w 687376"/>
                  <a:gd name="connsiteY8" fmla="*/ 302698 h 1434415"/>
                  <a:gd name="connsiteX9" fmla="*/ 573864 w 687376"/>
                  <a:gd name="connsiteY9" fmla="*/ 353147 h 1434415"/>
                  <a:gd name="connsiteX10" fmla="*/ 561252 w 687376"/>
                  <a:gd name="connsiteY10" fmla="*/ 365760 h 1434415"/>
                  <a:gd name="connsiteX11" fmla="*/ 554946 w 687376"/>
                  <a:gd name="connsiteY11" fmla="*/ 384679 h 1434415"/>
                  <a:gd name="connsiteX12" fmla="*/ 542333 w 687376"/>
                  <a:gd name="connsiteY12" fmla="*/ 441434 h 1434415"/>
                  <a:gd name="connsiteX13" fmla="*/ 529721 w 687376"/>
                  <a:gd name="connsiteY13" fmla="*/ 454047 h 1434415"/>
                  <a:gd name="connsiteX14" fmla="*/ 523415 w 687376"/>
                  <a:gd name="connsiteY14" fmla="*/ 472965 h 1434415"/>
                  <a:gd name="connsiteX15" fmla="*/ 504496 w 687376"/>
                  <a:gd name="connsiteY15" fmla="*/ 485578 h 1434415"/>
                  <a:gd name="connsiteX16" fmla="*/ 485578 w 687376"/>
                  <a:gd name="connsiteY16" fmla="*/ 504496 h 1434415"/>
                  <a:gd name="connsiteX17" fmla="*/ 460353 w 687376"/>
                  <a:gd name="connsiteY17" fmla="*/ 548640 h 1434415"/>
                  <a:gd name="connsiteX18" fmla="*/ 441434 w 687376"/>
                  <a:gd name="connsiteY18" fmla="*/ 592783 h 1434415"/>
                  <a:gd name="connsiteX19" fmla="*/ 428822 w 687376"/>
                  <a:gd name="connsiteY19" fmla="*/ 605396 h 1434415"/>
                  <a:gd name="connsiteX20" fmla="*/ 422515 w 687376"/>
                  <a:gd name="connsiteY20" fmla="*/ 643233 h 1434415"/>
                  <a:gd name="connsiteX21" fmla="*/ 403597 w 687376"/>
                  <a:gd name="connsiteY21" fmla="*/ 693683 h 1434415"/>
                  <a:gd name="connsiteX22" fmla="*/ 372066 w 687376"/>
                  <a:gd name="connsiteY22" fmla="*/ 737826 h 1434415"/>
                  <a:gd name="connsiteX23" fmla="*/ 353147 w 687376"/>
                  <a:gd name="connsiteY23" fmla="*/ 769357 h 1434415"/>
                  <a:gd name="connsiteX24" fmla="*/ 346841 w 687376"/>
                  <a:gd name="connsiteY24" fmla="*/ 788276 h 1434415"/>
                  <a:gd name="connsiteX25" fmla="*/ 334229 w 687376"/>
                  <a:gd name="connsiteY25" fmla="*/ 807194 h 1434415"/>
                  <a:gd name="connsiteX26" fmla="*/ 327922 w 687376"/>
                  <a:gd name="connsiteY26" fmla="*/ 826113 h 1434415"/>
                  <a:gd name="connsiteX27" fmla="*/ 315310 w 687376"/>
                  <a:gd name="connsiteY27" fmla="*/ 845032 h 1434415"/>
                  <a:gd name="connsiteX28" fmla="*/ 271167 w 687376"/>
                  <a:gd name="connsiteY28" fmla="*/ 971156 h 1434415"/>
                  <a:gd name="connsiteX29" fmla="*/ 264860 w 687376"/>
                  <a:gd name="connsiteY29" fmla="*/ 1128811 h 1434415"/>
                  <a:gd name="connsiteX30" fmla="*/ 252248 w 687376"/>
                  <a:gd name="connsiteY30" fmla="*/ 1147730 h 1434415"/>
                  <a:gd name="connsiteX31" fmla="*/ 245942 w 687376"/>
                  <a:gd name="connsiteY31" fmla="*/ 1185567 h 1434415"/>
                  <a:gd name="connsiteX32" fmla="*/ 239635 w 687376"/>
                  <a:gd name="connsiteY32" fmla="*/ 1204485 h 1434415"/>
                  <a:gd name="connsiteX33" fmla="*/ 233329 w 687376"/>
                  <a:gd name="connsiteY33" fmla="*/ 1236016 h 1434415"/>
                  <a:gd name="connsiteX34" fmla="*/ 220717 w 687376"/>
                  <a:gd name="connsiteY34" fmla="*/ 1280160 h 1434415"/>
                  <a:gd name="connsiteX35" fmla="*/ 214411 w 687376"/>
                  <a:gd name="connsiteY35" fmla="*/ 1324303 h 1434415"/>
                  <a:gd name="connsiteX36" fmla="*/ 208104 w 687376"/>
                  <a:gd name="connsiteY36" fmla="*/ 1381059 h 1434415"/>
                  <a:gd name="connsiteX37" fmla="*/ 195492 w 687376"/>
                  <a:gd name="connsiteY37" fmla="*/ 1393672 h 1434415"/>
                  <a:gd name="connsiteX38" fmla="*/ 182880 w 687376"/>
                  <a:gd name="connsiteY38" fmla="*/ 1412590 h 1434415"/>
                  <a:gd name="connsiteX39" fmla="*/ 145042 w 687376"/>
                  <a:gd name="connsiteY39" fmla="*/ 1425203 h 1434415"/>
                  <a:gd name="connsiteX40" fmla="*/ 0 w 687376"/>
                  <a:gd name="connsiteY40" fmla="*/ 1431509 h 1434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7376" h="1434415">
                    <a:moveTo>
                      <a:pt x="687376" y="0"/>
                    </a:moveTo>
                    <a:cubicBezTo>
                      <a:pt x="685274" y="29429"/>
                      <a:pt x="684159" y="58945"/>
                      <a:pt x="681070" y="88287"/>
                    </a:cubicBezTo>
                    <a:cubicBezTo>
                      <a:pt x="679948" y="98947"/>
                      <a:pt x="679117" y="110023"/>
                      <a:pt x="674764" y="119818"/>
                    </a:cubicBezTo>
                    <a:cubicBezTo>
                      <a:pt x="670495" y="129423"/>
                      <a:pt x="662151" y="136635"/>
                      <a:pt x="655845" y="145043"/>
                    </a:cubicBezTo>
                    <a:cubicBezTo>
                      <a:pt x="641353" y="188520"/>
                      <a:pt x="652634" y="173480"/>
                      <a:pt x="630620" y="195492"/>
                    </a:cubicBezTo>
                    <a:cubicBezTo>
                      <a:pt x="628518" y="201798"/>
                      <a:pt x="626932" y="208301"/>
                      <a:pt x="624314" y="214411"/>
                    </a:cubicBezTo>
                    <a:cubicBezTo>
                      <a:pt x="620611" y="223052"/>
                      <a:pt x="615003" y="230834"/>
                      <a:pt x="611702" y="239636"/>
                    </a:cubicBezTo>
                    <a:cubicBezTo>
                      <a:pt x="594250" y="286173"/>
                      <a:pt x="618340" y="245443"/>
                      <a:pt x="592783" y="283779"/>
                    </a:cubicBezTo>
                    <a:cubicBezTo>
                      <a:pt x="590681" y="290085"/>
                      <a:pt x="588089" y="296249"/>
                      <a:pt x="586477" y="302698"/>
                    </a:cubicBezTo>
                    <a:cubicBezTo>
                      <a:pt x="584538" y="310456"/>
                      <a:pt x="580044" y="342846"/>
                      <a:pt x="573864" y="353147"/>
                    </a:cubicBezTo>
                    <a:cubicBezTo>
                      <a:pt x="570805" y="358245"/>
                      <a:pt x="565456" y="361556"/>
                      <a:pt x="561252" y="365760"/>
                    </a:cubicBezTo>
                    <a:cubicBezTo>
                      <a:pt x="559150" y="372066"/>
                      <a:pt x="556388" y="378190"/>
                      <a:pt x="554946" y="384679"/>
                    </a:cubicBezTo>
                    <a:cubicBezTo>
                      <a:pt x="552996" y="393452"/>
                      <a:pt x="549851" y="428904"/>
                      <a:pt x="542333" y="441434"/>
                    </a:cubicBezTo>
                    <a:cubicBezTo>
                      <a:pt x="539274" y="446532"/>
                      <a:pt x="533925" y="449843"/>
                      <a:pt x="529721" y="454047"/>
                    </a:cubicBezTo>
                    <a:cubicBezTo>
                      <a:pt x="527619" y="460353"/>
                      <a:pt x="527567" y="467774"/>
                      <a:pt x="523415" y="472965"/>
                    </a:cubicBezTo>
                    <a:cubicBezTo>
                      <a:pt x="518680" y="478883"/>
                      <a:pt x="510319" y="480726"/>
                      <a:pt x="504496" y="485578"/>
                    </a:cubicBezTo>
                    <a:cubicBezTo>
                      <a:pt x="497645" y="491287"/>
                      <a:pt x="491884" y="498190"/>
                      <a:pt x="485578" y="504496"/>
                    </a:cubicBezTo>
                    <a:cubicBezTo>
                      <a:pt x="473363" y="553352"/>
                      <a:pt x="489253" y="508179"/>
                      <a:pt x="460353" y="548640"/>
                    </a:cubicBezTo>
                    <a:cubicBezTo>
                      <a:pt x="414222" y="613225"/>
                      <a:pt x="472311" y="541320"/>
                      <a:pt x="441434" y="592783"/>
                    </a:cubicBezTo>
                    <a:cubicBezTo>
                      <a:pt x="438375" y="597881"/>
                      <a:pt x="433026" y="601192"/>
                      <a:pt x="428822" y="605396"/>
                    </a:cubicBezTo>
                    <a:cubicBezTo>
                      <a:pt x="426720" y="618008"/>
                      <a:pt x="425289" y="630751"/>
                      <a:pt x="422515" y="643233"/>
                    </a:cubicBezTo>
                    <a:cubicBezTo>
                      <a:pt x="419837" y="655284"/>
                      <a:pt x="406404" y="685963"/>
                      <a:pt x="403597" y="693683"/>
                    </a:cubicBezTo>
                    <a:cubicBezTo>
                      <a:pt x="387360" y="738333"/>
                      <a:pt x="404357" y="727062"/>
                      <a:pt x="372066" y="737826"/>
                    </a:cubicBezTo>
                    <a:cubicBezTo>
                      <a:pt x="354202" y="791421"/>
                      <a:pt x="379117" y="726075"/>
                      <a:pt x="353147" y="769357"/>
                    </a:cubicBezTo>
                    <a:cubicBezTo>
                      <a:pt x="349727" y="775057"/>
                      <a:pt x="349814" y="782330"/>
                      <a:pt x="346841" y="788276"/>
                    </a:cubicBezTo>
                    <a:cubicBezTo>
                      <a:pt x="343452" y="795055"/>
                      <a:pt x="337618" y="800415"/>
                      <a:pt x="334229" y="807194"/>
                    </a:cubicBezTo>
                    <a:cubicBezTo>
                      <a:pt x="331256" y="813140"/>
                      <a:pt x="330895" y="820167"/>
                      <a:pt x="327922" y="826113"/>
                    </a:cubicBezTo>
                    <a:cubicBezTo>
                      <a:pt x="324533" y="832892"/>
                      <a:pt x="318251" y="838047"/>
                      <a:pt x="315310" y="845032"/>
                    </a:cubicBezTo>
                    <a:cubicBezTo>
                      <a:pt x="281766" y="924700"/>
                      <a:pt x="284414" y="918164"/>
                      <a:pt x="271167" y="971156"/>
                    </a:cubicBezTo>
                    <a:cubicBezTo>
                      <a:pt x="269065" y="1023708"/>
                      <a:pt x="270463" y="1076517"/>
                      <a:pt x="264860" y="1128811"/>
                    </a:cubicBezTo>
                    <a:cubicBezTo>
                      <a:pt x="264053" y="1136347"/>
                      <a:pt x="254645" y="1140540"/>
                      <a:pt x="252248" y="1147730"/>
                    </a:cubicBezTo>
                    <a:cubicBezTo>
                      <a:pt x="248205" y="1159860"/>
                      <a:pt x="248716" y="1173085"/>
                      <a:pt x="245942" y="1185567"/>
                    </a:cubicBezTo>
                    <a:cubicBezTo>
                      <a:pt x="244500" y="1192056"/>
                      <a:pt x="241247" y="1198036"/>
                      <a:pt x="239635" y="1204485"/>
                    </a:cubicBezTo>
                    <a:cubicBezTo>
                      <a:pt x="237035" y="1214883"/>
                      <a:pt x="235654" y="1225553"/>
                      <a:pt x="233329" y="1236016"/>
                    </a:cubicBezTo>
                    <a:cubicBezTo>
                      <a:pt x="228050" y="1259771"/>
                      <a:pt x="227739" y="1259092"/>
                      <a:pt x="220717" y="1280160"/>
                    </a:cubicBezTo>
                    <a:cubicBezTo>
                      <a:pt x="218615" y="1294874"/>
                      <a:pt x="216255" y="1309554"/>
                      <a:pt x="214411" y="1324303"/>
                    </a:cubicBezTo>
                    <a:cubicBezTo>
                      <a:pt x="212050" y="1343191"/>
                      <a:pt x="213113" y="1362695"/>
                      <a:pt x="208104" y="1381059"/>
                    </a:cubicBezTo>
                    <a:cubicBezTo>
                      <a:pt x="206540" y="1386795"/>
                      <a:pt x="199206" y="1389029"/>
                      <a:pt x="195492" y="1393672"/>
                    </a:cubicBezTo>
                    <a:cubicBezTo>
                      <a:pt x="190758" y="1399590"/>
                      <a:pt x="189307" y="1408573"/>
                      <a:pt x="182880" y="1412590"/>
                    </a:cubicBezTo>
                    <a:cubicBezTo>
                      <a:pt x="171606" y="1419636"/>
                      <a:pt x="157940" y="1421979"/>
                      <a:pt x="145042" y="1425203"/>
                    </a:cubicBezTo>
                    <a:cubicBezTo>
                      <a:pt x="81071" y="1441196"/>
                      <a:pt x="128485" y="1431509"/>
                      <a:pt x="0" y="1431509"/>
                    </a:cubicBezTo>
                  </a:path>
                </a:pathLst>
              </a:custGeom>
              <a:noFill/>
              <a:ln w="190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sp>
            <p:nvSpPr>
              <p:cNvPr id="11" name="Freeform: Shape 10">
                <a:extLst>
                  <a:ext uri="{FF2B5EF4-FFF2-40B4-BE49-F238E27FC236}">
                    <a16:creationId xmlns:a16="http://schemas.microsoft.com/office/drawing/2014/main" id="{E84F2CC0-7B4A-4F5C-A37E-67DA1C922795}"/>
                  </a:ext>
                </a:extLst>
              </p:cNvPr>
              <p:cNvSpPr/>
              <p:nvPr/>
            </p:nvSpPr>
            <p:spPr bwMode="auto">
              <a:xfrm>
                <a:off x="9339492" y="3342290"/>
                <a:ext cx="397291" cy="460353"/>
              </a:xfrm>
              <a:custGeom>
                <a:avLst/>
                <a:gdLst>
                  <a:gd name="connsiteX0" fmla="*/ 0 w 397291"/>
                  <a:gd name="connsiteY0" fmla="*/ 0 h 460353"/>
                  <a:gd name="connsiteX1" fmla="*/ 31531 w 397291"/>
                  <a:gd name="connsiteY1" fmla="*/ 31531 h 460353"/>
                  <a:gd name="connsiteX2" fmla="*/ 69369 w 397291"/>
                  <a:gd name="connsiteY2" fmla="*/ 56756 h 460353"/>
                  <a:gd name="connsiteX3" fmla="*/ 88287 w 397291"/>
                  <a:gd name="connsiteY3" fmla="*/ 94593 h 460353"/>
                  <a:gd name="connsiteX4" fmla="*/ 100900 w 397291"/>
                  <a:gd name="connsiteY4" fmla="*/ 107205 h 460353"/>
                  <a:gd name="connsiteX5" fmla="*/ 126125 w 397291"/>
                  <a:gd name="connsiteY5" fmla="*/ 138736 h 460353"/>
                  <a:gd name="connsiteX6" fmla="*/ 132431 w 397291"/>
                  <a:gd name="connsiteY6" fmla="*/ 157655 h 460353"/>
                  <a:gd name="connsiteX7" fmla="*/ 138737 w 397291"/>
                  <a:gd name="connsiteY7" fmla="*/ 182880 h 460353"/>
                  <a:gd name="connsiteX8" fmla="*/ 151349 w 397291"/>
                  <a:gd name="connsiteY8" fmla="*/ 201798 h 460353"/>
                  <a:gd name="connsiteX9" fmla="*/ 163962 w 397291"/>
                  <a:gd name="connsiteY9" fmla="*/ 239636 h 460353"/>
                  <a:gd name="connsiteX10" fmla="*/ 170268 w 397291"/>
                  <a:gd name="connsiteY10" fmla="*/ 258554 h 460353"/>
                  <a:gd name="connsiteX11" fmla="*/ 189187 w 397291"/>
                  <a:gd name="connsiteY11" fmla="*/ 321616 h 460353"/>
                  <a:gd name="connsiteX12" fmla="*/ 208105 w 397291"/>
                  <a:gd name="connsiteY12" fmla="*/ 334229 h 460353"/>
                  <a:gd name="connsiteX13" fmla="*/ 214411 w 397291"/>
                  <a:gd name="connsiteY13" fmla="*/ 353147 h 460353"/>
                  <a:gd name="connsiteX14" fmla="*/ 252249 w 397291"/>
                  <a:gd name="connsiteY14" fmla="*/ 378372 h 460353"/>
                  <a:gd name="connsiteX15" fmla="*/ 271167 w 397291"/>
                  <a:gd name="connsiteY15" fmla="*/ 390984 h 460353"/>
                  <a:gd name="connsiteX16" fmla="*/ 283780 w 397291"/>
                  <a:gd name="connsiteY16" fmla="*/ 403597 h 460353"/>
                  <a:gd name="connsiteX17" fmla="*/ 309005 w 397291"/>
                  <a:gd name="connsiteY17" fmla="*/ 416209 h 460353"/>
                  <a:gd name="connsiteX18" fmla="*/ 346842 w 397291"/>
                  <a:gd name="connsiteY18" fmla="*/ 428822 h 460353"/>
                  <a:gd name="connsiteX19" fmla="*/ 365760 w 397291"/>
                  <a:gd name="connsiteY19" fmla="*/ 441434 h 460353"/>
                  <a:gd name="connsiteX20" fmla="*/ 384679 w 397291"/>
                  <a:gd name="connsiteY20" fmla="*/ 447740 h 460353"/>
                  <a:gd name="connsiteX21" fmla="*/ 397291 w 397291"/>
                  <a:gd name="connsiteY21" fmla="*/ 460353 h 46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7291" h="460353">
                    <a:moveTo>
                      <a:pt x="0" y="0"/>
                    </a:moveTo>
                    <a:cubicBezTo>
                      <a:pt x="10510" y="10510"/>
                      <a:pt x="19798" y="22406"/>
                      <a:pt x="31531" y="31531"/>
                    </a:cubicBezTo>
                    <a:cubicBezTo>
                      <a:pt x="100253" y="84981"/>
                      <a:pt x="25961" y="13348"/>
                      <a:pt x="69369" y="56756"/>
                    </a:cubicBezTo>
                    <a:cubicBezTo>
                      <a:pt x="76029" y="76736"/>
                      <a:pt x="74317" y="77131"/>
                      <a:pt x="88287" y="94593"/>
                    </a:cubicBezTo>
                    <a:cubicBezTo>
                      <a:pt x="92001" y="99236"/>
                      <a:pt x="97186" y="102562"/>
                      <a:pt x="100900" y="107205"/>
                    </a:cubicBezTo>
                    <a:cubicBezTo>
                      <a:pt x="132721" y="146981"/>
                      <a:pt x="95671" y="108284"/>
                      <a:pt x="126125" y="138736"/>
                    </a:cubicBezTo>
                    <a:cubicBezTo>
                      <a:pt x="128227" y="145042"/>
                      <a:pt x="130605" y="151263"/>
                      <a:pt x="132431" y="157655"/>
                    </a:cubicBezTo>
                    <a:cubicBezTo>
                      <a:pt x="134812" y="165989"/>
                      <a:pt x="135323" y="174914"/>
                      <a:pt x="138737" y="182880"/>
                    </a:cubicBezTo>
                    <a:cubicBezTo>
                      <a:pt x="141722" y="189846"/>
                      <a:pt x="148271" y="194872"/>
                      <a:pt x="151349" y="201798"/>
                    </a:cubicBezTo>
                    <a:cubicBezTo>
                      <a:pt x="156749" y="213947"/>
                      <a:pt x="159758" y="227023"/>
                      <a:pt x="163962" y="239636"/>
                    </a:cubicBezTo>
                    <a:cubicBezTo>
                      <a:pt x="166064" y="245942"/>
                      <a:pt x="168656" y="252105"/>
                      <a:pt x="170268" y="258554"/>
                    </a:cubicBezTo>
                    <a:cubicBezTo>
                      <a:pt x="172792" y="268652"/>
                      <a:pt x="184580" y="318544"/>
                      <a:pt x="189187" y="321616"/>
                    </a:cubicBezTo>
                    <a:lnTo>
                      <a:pt x="208105" y="334229"/>
                    </a:lnTo>
                    <a:cubicBezTo>
                      <a:pt x="210207" y="340535"/>
                      <a:pt x="210991" y="347447"/>
                      <a:pt x="214411" y="353147"/>
                    </a:cubicBezTo>
                    <a:cubicBezTo>
                      <a:pt x="223208" y="367808"/>
                      <a:pt x="238249" y="370372"/>
                      <a:pt x="252249" y="378372"/>
                    </a:cubicBezTo>
                    <a:cubicBezTo>
                      <a:pt x="258829" y="382132"/>
                      <a:pt x="265249" y="386249"/>
                      <a:pt x="271167" y="390984"/>
                    </a:cubicBezTo>
                    <a:cubicBezTo>
                      <a:pt x="275810" y="394698"/>
                      <a:pt x="278833" y="400299"/>
                      <a:pt x="283780" y="403597"/>
                    </a:cubicBezTo>
                    <a:cubicBezTo>
                      <a:pt x="291602" y="408812"/>
                      <a:pt x="300277" y="412718"/>
                      <a:pt x="309005" y="416209"/>
                    </a:cubicBezTo>
                    <a:cubicBezTo>
                      <a:pt x="321349" y="421147"/>
                      <a:pt x="346842" y="428822"/>
                      <a:pt x="346842" y="428822"/>
                    </a:cubicBezTo>
                    <a:cubicBezTo>
                      <a:pt x="353148" y="433026"/>
                      <a:pt x="358981" y="438045"/>
                      <a:pt x="365760" y="441434"/>
                    </a:cubicBezTo>
                    <a:cubicBezTo>
                      <a:pt x="371706" y="444407"/>
                      <a:pt x="378979" y="444320"/>
                      <a:pt x="384679" y="447740"/>
                    </a:cubicBezTo>
                    <a:cubicBezTo>
                      <a:pt x="389777" y="450799"/>
                      <a:pt x="397291" y="460353"/>
                      <a:pt x="397291" y="460353"/>
                    </a:cubicBezTo>
                  </a:path>
                </a:pathLst>
              </a:custGeom>
              <a:noFill/>
              <a:ln w="158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grpSp>
    </p:spTree>
    <p:extLst>
      <p:ext uri="{BB962C8B-B14F-4D97-AF65-F5344CB8AC3E}">
        <p14:creationId xmlns:p14="http://schemas.microsoft.com/office/powerpoint/2010/main" val="2437057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6EB34D3-3C0A-C447-8F4F-0D52D1984080}"/>
              </a:ext>
            </a:extLst>
          </p:cNvPr>
          <p:cNvSpPr/>
          <p:nvPr/>
        </p:nvSpPr>
        <p:spPr bwMode="auto">
          <a:xfrm>
            <a:off x="881" y="0"/>
            <a:ext cx="3497263" cy="6994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solidFill>
                <a:srgbClr val="FFFFFF"/>
              </a:solidFill>
              <a:latin typeface="Segoe UI"/>
              <a:ea typeface="Segoe UI" pitchFamily="34" charset="0"/>
              <a:cs typeface="Segoe UI" pitchFamily="34" charset="0"/>
            </a:endParaRPr>
          </a:p>
        </p:txBody>
      </p:sp>
      <p:sp>
        <p:nvSpPr>
          <p:cNvPr id="31" name="Title 2">
            <a:extLst>
              <a:ext uri="{FF2B5EF4-FFF2-40B4-BE49-F238E27FC236}">
                <a16:creationId xmlns:a16="http://schemas.microsoft.com/office/drawing/2014/main" id="{BBFE7DDB-1CE1-EB49-AB63-355886E80D45}"/>
              </a:ext>
            </a:extLst>
          </p:cNvPr>
          <p:cNvSpPr>
            <a:spLocks noGrp="1"/>
          </p:cNvSpPr>
          <p:nvPr>
            <p:ph type="title"/>
          </p:nvPr>
        </p:nvSpPr>
        <p:spPr>
          <a:xfrm>
            <a:off x="275481" y="361890"/>
            <a:ext cx="3367100" cy="917575"/>
          </a:xfrm>
        </p:spPr>
        <p:txBody>
          <a:bodyPr/>
          <a:lstStyle/>
          <a:p>
            <a:r>
              <a:rPr lang="en-US" sz="4080"/>
              <a:t>Robust networking infrastructure services </a:t>
            </a:r>
          </a:p>
        </p:txBody>
      </p:sp>
      <p:grpSp>
        <p:nvGrpSpPr>
          <p:cNvPr id="3" name="Group 2">
            <a:extLst>
              <a:ext uri="{FF2B5EF4-FFF2-40B4-BE49-F238E27FC236}">
                <a16:creationId xmlns:a16="http://schemas.microsoft.com/office/drawing/2014/main" id="{F1B54248-D6D9-4126-ADAD-B1FB7F615C63}"/>
              </a:ext>
            </a:extLst>
          </p:cNvPr>
          <p:cNvGrpSpPr/>
          <p:nvPr/>
        </p:nvGrpSpPr>
        <p:grpSpPr>
          <a:xfrm>
            <a:off x="6688231" y="387352"/>
            <a:ext cx="2331508" cy="2052735"/>
            <a:chOff x="6556820" y="379792"/>
            <a:chExt cx="2286000" cy="2012668"/>
          </a:xfrm>
        </p:grpSpPr>
        <p:sp>
          <p:nvSpPr>
            <p:cNvPr id="7" name="TextBox 6">
              <a:extLst>
                <a:ext uri="{FF2B5EF4-FFF2-40B4-BE49-F238E27FC236}">
                  <a16:creationId xmlns:a16="http://schemas.microsoft.com/office/drawing/2014/main" id="{EE87CACE-0DFE-4CE1-90FC-6D5D583EAF77}"/>
                </a:ext>
              </a:extLst>
            </p:cNvPr>
            <p:cNvSpPr txBox="1"/>
            <p:nvPr/>
          </p:nvSpPr>
          <p:spPr>
            <a:xfrm>
              <a:off x="6556820" y="1042819"/>
              <a:ext cx="2286000" cy="1349641"/>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Load Balancer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Deliver high availability and network performance to your applications</a:t>
              </a:r>
            </a:p>
          </p:txBody>
        </p:sp>
        <p:pic>
          <p:nvPicPr>
            <p:cNvPr id="54" name="Picture 53">
              <a:extLst>
                <a:ext uri="{FF2B5EF4-FFF2-40B4-BE49-F238E27FC236}">
                  <a16:creationId xmlns:a16="http://schemas.microsoft.com/office/drawing/2014/main" id="{CD58385A-1F44-4C7D-8917-EA3501F2BAE2}"/>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16654" y="379792"/>
              <a:ext cx="566331" cy="566331"/>
            </a:xfrm>
            <a:prstGeom prst="rect">
              <a:avLst/>
            </a:prstGeom>
          </p:spPr>
        </p:pic>
      </p:grpSp>
      <p:grpSp>
        <p:nvGrpSpPr>
          <p:cNvPr id="17" name="Group 16">
            <a:extLst>
              <a:ext uri="{FF2B5EF4-FFF2-40B4-BE49-F238E27FC236}">
                <a16:creationId xmlns:a16="http://schemas.microsoft.com/office/drawing/2014/main" id="{D9FE383B-73B5-4C21-BBC9-7A71E110CB09}"/>
              </a:ext>
            </a:extLst>
          </p:cNvPr>
          <p:cNvGrpSpPr/>
          <p:nvPr/>
        </p:nvGrpSpPr>
        <p:grpSpPr>
          <a:xfrm>
            <a:off x="9931617" y="2911362"/>
            <a:ext cx="2331508" cy="2057097"/>
            <a:chOff x="9807941" y="2933445"/>
            <a:chExt cx="2286000" cy="2016945"/>
          </a:xfrm>
        </p:grpSpPr>
        <p:sp>
          <p:nvSpPr>
            <p:cNvPr id="11" name="TextBox 10">
              <a:extLst>
                <a:ext uri="{FF2B5EF4-FFF2-40B4-BE49-F238E27FC236}">
                  <a16:creationId xmlns:a16="http://schemas.microsoft.com/office/drawing/2014/main" id="{DA73D96E-4DBB-4747-9ED2-BB7EEBEE309C}"/>
                </a:ext>
              </a:extLst>
            </p:cNvPr>
            <p:cNvSpPr txBox="1"/>
            <p:nvPr/>
          </p:nvSpPr>
          <p:spPr>
            <a:xfrm>
              <a:off x="9807941" y="3600749"/>
              <a:ext cx="2286000" cy="1349641"/>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Content Delivery Network</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Ensure secure, reliable content delivery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with broad global reach</a:t>
              </a:r>
            </a:p>
          </p:txBody>
        </p:sp>
        <p:pic>
          <p:nvPicPr>
            <p:cNvPr id="55" name="Picture 54">
              <a:extLst>
                <a:ext uri="{FF2B5EF4-FFF2-40B4-BE49-F238E27FC236}">
                  <a16:creationId xmlns:a16="http://schemas.microsoft.com/office/drawing/2014/main" id="{0AE61A9D-C890-4EED-949F-B824220D19BE}"/>
                </a:ext>
              </a:extLst>
            </p:cNvPr>
            <p:cNvPicPr>
              <a:picLocks noChangeAspect="1"/>
            </p:cNvPicPr>
            <p:nvPr/>
          </p:nvPicPr>
          <p:blipFill>
            <a:blip r:embed="rId4"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562747" y="2933445"/>
              <a:ext cx="667307" cy="667304"/>
            </a:xfrm>
            <a:prstGeom prst="rect">
              <a:avLst/>
            </a:prstGeom>
          </p:spPr>
        </p:pic>
      </p:grpSp>
      <p:grpSp>
        <p:nvGrpSpPr>
          <p:cNvPr id="13" name="Group 12">
            <a:extLst>
              <a:ext uri="{FF2B5EF4-FFF2-40B4-BE49-F238E27FC236}">
                <a16:creationId xmlns:a16="http://schemas.microsoft.com/office/drawing/2014/main" id="{BD526D3B-E83B-429F-9456-9BA8ABA0CD12}"/>
              </a:ext>
            </a:extLst>
          </p:cNvPr>
          <p:cNvGrpSpPr/>
          <p:nvPr/>
        </p:nvGrpSpPr>
        <p:grpSpPr>
          <a:xfrm>
            <a:off x="8862001" y="387352"/>
            <a:ext cx="2331508" cy="2332894"/>
            <a:chOff x="8688161" y="379791"/>
            <a:chExt cx="2286000" cy="2287359"/>
          </a:xfrm>
        </p:grpSpPr>
        <p:sp>
          <p:nvSpPr>
            <p:cNvPr id="10" name="TextBox 9">
              <a:extLst>
                <a:ext uri="{FF2B5EF4-FFF2-40B4-BE49-F238E27FC236}">
                  <a16:creationId xmlns:a16="http://schemas.microsoft.com/office/drawing/2014/main" id="{1D3068DD-705F-4679-8556-21CC372D213C}"/>
                </a:ext>
              </a:extLst>
            </p:cNvPr>
            <p:cNvSpPr txBox="1"/>
            <p:nvPr/>
          </p:nvSpPr>
          <p:spPr>
            <a:xfrm>
              <a:off x="8688161" y="1042819"/>
              <a:ext cx="2286000" cy="1624331"/>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Application Gateway/WAF</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Build scalable and highly-available web front ends in Azure </a:t>
              </a:r>
            </a:p>
            <a:p>
              <a:pPr algn="ctr" defTabSz="914191">
                <a:lnSpc>
                  <a:spcPct val="90000"/>
                </a:lnSpc>
                <a:spcAft>
                  <a:spcPts val="587"/>
                </a:spcAft>
                <a:defRPr/>
              </a:pPr>
              <a:endParaRPr lang="en-US" sz="1428" b="1">
                <a:solidFill>
                  <a:srgbClr val="3E3D4D"/>
                </a:solidFill>
                <a:latin typeface="Segoe UI"/>
                <a:cs typeface="Segoe UI" panose="020B0502040204020203" pitchFamily="34" charset="0"/>
              </a:endParaRPr>
            </a:p>
          </p:txBody>
        </p:sp>
        <p:pic>
          <p:nvPicPr>
            <p:cNvPr id="56" name="Picture 55">
              <a:extLst>
                <a:ext uri="{FF2B5EF4-FFF2-40B4-BE49-F238E27FC236}">
                  <a16:creationId xmlns:a16="http://schemas.microsoft.com/office/drawing/2014/main" id="{C773601B-EE21-44C8-81EF-6F817438BC1E}"/>
                </a:ext>
              </a:extLst>
            </p:cNvPr>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560680" y="379791"/>
              <a:ext cx="566331" cy="566331"/>
            </a:xfrm>
            <a:prstGeom prst="rect">
              <a:avLst/>
            </a:prstGeom>
          </p:spPr>
        </p:pic>
      </p:grpSp>
      <p:grpSp>
        <p:nvGrpSpPr>
          <p:cNvPr id="16" name="Group 15">
            <a:extLst>
              <a:ext uri="{FF2B5EF4-FFF2-40B4-BE49-F238E27FC236}">
                <a16:creationId xmlns:a16="http://schemas.microsoft.com/office/drawing/2014/main" id="{875759BB-C12E-4FFA-A1D2-B92B5E00272C}"/>
              </a:ext>
            </a:extLst>
          </p:cNvPr>
          <p:cNvGrpSpPr/>
          <p:nvPr/>
        </p:nvGrpSpPr>
        <p:grpSpPr>
          <a:xfrm>
            <a:off x="7709185" y="3014909"/>
            <a:ext cx="2331508" cy="1638760"/>
            <a:chOff x="7557846" y="2956062"/>
            <a:chExt cx="2286000" cy="1606773"/>
          </a:xfrm>
        </p:grpSpPr>
        <p:sp>
          <p:nvSpPr>
            <p:cNvPr id="8" name="TextBox 7">
              <a:extLst>
                <a:ext uri="{FF2B5EF4-FFF2-40B4-BE49-F238E27FC236}">
                  <a16:creationId xmlns:a16="http://schemas.microsoft.com/office/drawing/2014/main" id="{5F5AFAC7-8CBD-40A4-86B6-995E0D357E20}"/>
                </a:ext>
              </a:extLst>
            </p:cNvPr>
            <p:cNvSpPr txBox="1"/>
            <p:nvPr/>
          </p:nvSpPr>
          <p:spPr>
            <a:xfrm>
              <a:off x="7557846" y="3608687"/>
              <a:ext cx="2286000" cy="954148"/>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Azure DNS</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Host your DNS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domain in Azure</a:t>
              </a:r>
            </a:p>
          </p:txBody>
        </p:sp>
        <p:pic>
          <p:nvPicPr>
            <p:cNvPr id="57" name="Picture 56">
              <a:extLst>
                <a:ext uri="{FF2B5EF4-FFF2-40B4-BE49-F238E27FC236}">
                  <a16:creationId xmlns:a16="http://schemas.microsoft.com/office/drawing/2014/main" id="{74F7E149-3253-4847-BA26-58AB34F6C414}"/>
                </a:ext>
              </a:extLst>
            </p:cNvPr>
            <p:cNvPicPr>
              <a:picLocks noChangeAspect="1"/>
            </p:cNvPicPr>
            <p:nvPr/>
          </p:nvPicPr>
          <p:blipFill>
            <a:blip r:embed="rId6"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404995" y="2956062"/>
              <a:ext cx="566331" cy="566331"/>
            </a:xfrm>
            <a:prstGeom prst="rect">
              <a:avLst/>
            </a:prstGeom>
          </p:spPr>
        </p:pic>
      </p:grpSp>
      <p:grpSp>
        <p:nvGrpSpPr>
          <p:cNvPr id="18" name="Group 17">
            <a:extLst>
              <a:ext uri="{FF2B5EF4-FFF2-40B4-BE49-F238E27FC236}">
                <a16:creationId xmlns:a16="http://schemas.microsoft.com/office/drawing/2014/main" id="{C7463F65-1951-4170-A02E-F3AE1368929B}"/>
              </a:ext>
            </a:extLst>
          </p:cNvPr>
          <p:cNvGrpSpPr/>
          <p:nvPr/>
        </p:nvGrpSpPr>
        <p:grpSpPr>
          <a:xfrm>
            <a:off x="4514459" y="5208953"/>
            <a:ext cx="2331508" cy="1851637"/>
            <a:chOff x="4425478" y="5107280"/>
            <a:chExt cx="2286000" cy="1815495"/>
          </a:xfrm>
        </p:grpSpPr>
        <p:sp>
          <p:nvSpPr>
            <p:cNvPr id="6" name="TextBox 5">
              <a:extLst>
                <a:ext uri="{FF2B5EF4-FFF2-40B4-BE49-F238E27FC236}">
                  <a16:creationId xmlns:a16="http://schemas.microsoft.com/office/drawing/2014/main" id="{073AA9B7-EB44-4496-B816-155F764895E1}"/>
                </a:ext>
              </a:extLst>
            </p:cNvPr>
            <p:cNvSpPr txBox="1"/>
            <p:nvPr/>
          </p:nvSpPr>
          <p:spPr>
            <a:xfrm>
              <a:off x="4425478"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Traffic Manager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Route incoming traffic for high performance and availability</a:t>
              </a:r>
            </a:p>
          </p:txBody>
        </p:sp>
        <p:pic>
          <p:nvPicPr>
            <p:cNvPr id="58" name="Picture 57">
              <a:extLst>
                <a:ext uri="{FF2B5EF4-FFF2-40B4-BE49-F238E27FC236}">
                  <a16:creationId xmlns:a16="http://schemas.microsoft.com/office/drawing/2014/main" id="{CF98883C-8500-4CDE-9A1D-408AAD5EBD44}"/>
                </a:ext>
              </a:extLst>
            </p:cNvPr>
            <p:cNvPicPr>
              <a:picLocks noChangeAspect="1"/>
            </p:cNvPicPr>
            <p:nvPr/>
          </p:nvPicPr>
          <p:blipFill>
            <a:blip r:embed="rId7"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85312" y="5107280"/>
              <a:ext cx="566331" cy="566329"/>
            </a:xfrm>
            <a:prstGeom prst="rect">
              <a:avLst/>
            </a:prstGeom>
          </p:spPr>
        </p:pic>
      </p:grpSp>
      <p:grpSp>
        <p:nvGrpSpPr>
          <p:cNvPr id="2" name="Group 1">
            <a:extLst>
              <a:ext uri="{FF2B5EF4-FFF2-40B4-BE49-F238E27FC236}">
                <a16:creationId xmlns:a16="http://schemas.microsoft.com/office/drawing/2014/main" id="{97BAEF22-612C-4FA7-BA30-0DC4F230DA78}"/>
              </a:ext>
            </a:extLst>
          </p:cNvPr>
          <p:cNvGrpSpPr/>
          <p:nvPr/>
        </p:nvGrpSpPr>
        <p:grpSpPr>
          <a:xfrm>
            <a:off x="4355597" y="360340"/>
            <a:ext cx="2331508" cy="2357478"/>
            <a:chOff x="4425478" y="476490"/>
            <a:chExt cx="2286000" cy="2311463"/>
          </a:xfrm>
        </p:grpSpPr>
        <p:sp>
          <p:nvSpPr>
            <p:cNvPr id="4" name="TextBox 3">
              <a:extLst>
                <a:ext uri="{FF2B5EF4-FFF2-40B4-BE49-F238E27FC236}">
                  <a16:creationId xmlns:a16="http://schemas.microsoft.com/office/drawing/2014/main" id="{F031BA82-8C7D-404E-B1D5-62C73050357C}"/>
                </a:ext>
              </a:extLst>
            </p:cNvPr>
            <p:cNvSpPr txBox="1"/>
            <p:nvPr/>
          </p:nvSpPr>
          <p:spPr>
            <a:xfrm>
              <a:off x="4425478" y="1042819"/>
              <a:ext cx="2286000" cy="1745134"/>
            </a:xfrm>
            <a:prstGeom prst="rect">
              <a:avLst/>
            </a:prstGeom>
            <a:noFill/>
          </p:spPr>
          <p:txBody>
            <a:bodyPr wrap="square" lIns="179260" tIns="143408" rIns="179260" bIns="143408" rtlCol="0" anchor="t">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Virtual Network</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Provision private networks, optionally connect to on premise datacenters. NSG, User Defined Routes, &amp; IP addresses.</a:t>
              </a:r>
            </a:p>
          </p:txBody>
        </p:sp>
        <p:pic>
          <p:nvPicPr>
            <p:cNvPr id="59" name="Picture 58">
              <a:extLst>
                <a:ext uri="{FF2B5EF4-FFF2-40B4-BE49-F238E27FC236}">
                  <a16:creationId xmlns:a16="http://schemas.microsoft.com/office/drawing/2014/main" id="{815C9863-4477-40A7-BCA2-8043DC4DE452}"/>
                </a:ext>
              </a:extLst>
            </p:cNvPr>
            <p:cNvPicPr>
              <a:picLocks noChangeAspect="1"/>
            </p:cNvPicPr>
            <p:nvPr/>
          </p:nvPicPr>
          <p:blipFill>
            <a:blip r:embed="rId8"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79893" y="476490"/>
              <a:ext cx="566331" cy="566329"/>
            </a:xfrm>
            <a:prstGeom prst="rect">
              <a:avLst/>
            </a:prstGeom>
          </p:spPr>
        </p:pic>
      </p:grpSp>
      <p:grpSp>
        <p:nvGrpSpPr>
          <p:cNvPr id="14" name="Group 13">
            <a:extLst>
              <a:ext uri="{FF2B5EF4-FFF2-40B4-BE49-F238E27FC236}">
                <a16:creationId xmlns:a16="http://schemas.microsoft.com/office/drawing/2014/main" id="{C67CD803-B0C3-4B91-B0FB-C3E1C56CC1CF}"/>
              </a:ext>
            </a:extLst>
          </p:cNvPr>
          <p:cNvGrpSpPr/>
          <p:nvPr/>
        </p:nvGrpSpPr>
        <p:grpSpPr>
          <a:xfrm>
            <a:off x="3606788" y="2983030"/>
            <a:ext cx="2331508" cy="1864226"/>
            <a:chOff x="3535523" y="2924805"/>
            <a:chExt cx="2286000" cy="1827838"/>
          </a:xfrm>
        </p:grpSpPr>
        <p:sp>
          <p:nvSpPr>
            <p:cNvPr id="32" name="TextBox 31">
              <a:extLst>
                <a:ext uri="{FF2B5EF4-FFF2-40B4-BE49-F238E27FC236}">
                  <a16:creationId xmlns:a16="http://schemas.microsoft.com/office/drawing/2014/main" id="{246E6CF2-AE11-AF48-809D-9244ED2DC6FE}"/>
                </a:ext>
              </a:extLst>
            </p:cNvPr>
            <p:cNvSpPr txBox="1"/>
            <p:nvPr/>
          </p:nvSpPr>
          <p:spPr>
            <a:xfrm>
              <a:off x="3535523" y="3600749"/>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DDoS Protection</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Protect your Azure resources from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DDoS attacks</a:t>
              </a:r>
            </a:p>
          </p:txBody>
        </p:sp>
        <p:pic>
          <p:nvPicPr>
            <p:cNvPr id="60" name="Picture 59">
              <a:extLst>
                <a:ext uri="{FF2B5EF4-FFF2-40B4-BE49-F238E27FC236}">
                  <a16:creationId xmlns:a16="http://schemas.microsoft.com/office/drawing/2014/main" id="{68D990B6-3119-457B-AA14-65190214A03A}"/>
                </a:ext>
              </a:extLst>
            </p:cNvPr>
            <p:cNvPicPr>
              <a:picLocks noChangeAspect="1"/>
            </p:cNvPicPr>
            <p:nvPr/>
          </p:nvPicPr>
          <p:blipFill>
            <a:blip r:embed="rId9">
              <a:duotone>
                <a:prstClr val="black"/>
                <a:schemeClr val="accent1">
                  <a:tint val="45000"/>
                  <a:satMod val="400000"/>
                </a:schemeClr>
              </a:duotone>
            </a:blip>
            <a:stretch>
              <a:fillRect/>
            </a:stretch>
          </p:blipFill>
          <p:spPr>
            <a:xfrm>
              <a:off x="4365448" y="2924805"/>
              <a:ext cx="626150" cy="662983"/>
            </a:xfrm>
            <a:prstGeom prst="rect">
              <a:avLst/>
            </a:prstGeom>
          </p:spPr>
        </p:pic>
      </p:grpSp>
      <p:grpSp>
        <p:nvGrpSpPr>
          <p:cNvPr id="23" name="Group 22">
            <a:extLst>
              <a:ext uri="{FF2B5EF4-FFF2-40B4-BE49-F238E27FC236}">
                <a16:creationId xmlns:a16="http://schemas.microsoft.com/office/drawing/2014/main" id="{5656E4B9-C4BA-4DE9-92ED-B44178DE61A7}"/>
              </a:ext>
            </a:extLst>
          </p:cNvPr>
          <p:cNvGrpSpPr/>
          <p:nvPr/>
        </p:nvGrpSpPr>
        <p:grpSpPr>
          <a:xfrm>
            <a:off x="8862001" y="5208953"/>
            <a:ext cx="2331508" cy="1851637"/>
            <a:chOff x="8688161" y="5107280"/>
            <a:chExt cx="2286000" cy="1815495"/>
          </a:xfrm>
        </p:grpSpPr>
        <p:sp>
          <p:nvSpPr>
            <p:cNvPr id="12" name="TextBox 11">
              <a:extLst>
                <a:ext uri="{FF2B5EF4-FFF2-40B4-BE49-F238E27FC236}">
                  <a16:creationId xmlns:a16="http://schemas.microsoft.com/office/drawing/2014/main" id="{6B409CA5-6DBB-4D69-9892-9292C6EFCA90}"/>
                </a:ext>
              </a:extLst>
            </p:cNvPr>
            <p:cNvSpPr txBox="1"/>
            <p:nvPr/>
          </p:nvSpPr>
          <p:spPr>
            <a:xfrm>
              <a:off x="8688161"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Network Watcher</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Network performance monitoring and diagnostics solution</a:t>
              </a:r>
            </a:p>
          </p:txBody>
        </p:sp>
        <p:pic>
          <p:nvPicPr>
            <p:cNvPr id="61" name="Picture 60">
              <a:extLst>
                <a:ext uri="{FF2B5EF4-FFF2-40B4-BE49-F238E27FC236}">
                  <a16:creationId xmlns:a16="http://schemas.microsoft.com/office/drawing/2014/main" id="{F067683C-F28A-4A86-A817-125D6CD49061}"/>
                </a:ext>
              </a:extLst>
            </p:cNvPr>
            <p:cNvPicPr>
              <a:picLocks noChangeAspect="1"/>
            </p:cNvPicPr>
            <p:nvPr/>
          </p:nvPicPr>
          <p:blipFill>
            <a:blip r:embed="rId10">
              <a:duotone>
                <a:prstClr val="black"/>
                <a:schemeClr val="accent1">
                  <a:tint val="45000"/>
                  <a:satMod val="400000"/>
                </a:schemeClr>
              </a:duotone>
            </a:blip>
            <a:stretch>
              <a:fillRect/>
            </a:stretch>
          </p:blipFill>
          <p:spPr>
            <a:xfrm>
              <a:off x="9457055" y="5107280"/>
              <a:ext cx="596024" cy="608188"/>
            </a:xfrm>
            <a:prstGeom prst="rect">
              <a:avLst/>
            </a:prstGeom>
          </p:spPr>
        </p:pic>
      </p:grpSp>
      <p:grpSp>
        <p:nvGrpSpPr>
          <p:cNvPr id="22" name="Group 21">
            <a:extLst>
              <a:ext uri="{FF2B5EF4-FFF2-40B4-BE49-F238E27FC236}">
                <a16:creationId xmlns:a16="http://schemas.microsoft.com/office/drawing/2014/main" id="{D51D4114-7910-4BE4-98A0-30D1FD2E3EB2}"/>
              </a:ext>
            </a:extLst>
          </p:cNvPr>
          <p:cNvGrpSpPr/>
          <p:nvPr/>
        </p:nvGrpSpPr>
        <p:grpSpPr>
          <a:xfrm>
            <a:off x="6688231" y="5251645"/>
            <a:ext cx="2331508" cy="1808944"/>
            <a:chOff x="6556820" y="5149139"/>
            <a:chExt cx="2286000" cy="1773636"/>
          </a:xfrm>
        </p:grpSpPr>
        <p:sp>
          <p:nvSpPr>
            <p:cNvPr id="9" name="TextBox 8">
              <a:extLst>
                <a:ext uri="{FF2B5EF4-FFF2-40B4-BE49-F238E27FC236}">
                  <a16:creationId xmlns:a16="http://schemas.microsoft.com/office/drawing/2014/main" id="{D6AE7513-BDA6-4DE2-B370-5375C4AA92D7}"/>
                </a:ext>
              </a:extLst>
            </p:cNvPr>
            <p:cNvSpPr txBox="1"/>
            <p:nvPr/>
          </p:nvSpPr>
          <p:spPr>
            <a:xfrm>
              <a:off x="6556820" y="5770881"/>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ExpressRoute</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Dedicated private network fiber connections to Azure</a:t>
              </a:r>
            </a:p>
          </p:txBody>
        </p:sp>
        <p:pic>
          <p:nvPicPr>
            <p:cNvPr id="62" name="Picture 61">
              <a:extLst>
                <a:ext uri="{FF2B5EF4-FFF2-40B4-BE49-F238E27FC236}">
                  <a16:creationId xmlns:a16="http://schemas.microsoft.com/office/drawing/2014/main" id="{29C84AB5-F241-4918-8464-9C329643E448}"/>
                </a:ext>
              </a:extLst>
            </p:cNvPr>
            <p:cNvPicPr>
              <a:picLocks noChangeAspect="1"/>
            </p:cNvPicPr>
            <p:nvPr/>
          </p:nvPicPr>
          <p:blipFill>
            <a:blip r:embed="rId11"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424789" y="5149139"/>
              <a:ext cx="566331" cy="566329"/>
            </a:xfrm>
            <a:prstGeom prst="rect">
              <a:avLst/>
            </a:prstGeom>
          </p:spPr>
        </p:pic>
      </p:grpSp>
      <p:grpSp>
        <p:nvGrpSpPr>
          <p:cNvPr id="15" name="Group 14">
            <a:extLst>
              <a:ext uri="{FF2B5EF4-FFF2-40B4-BE49-F238E27FC236}">
                <a16:creationId xmlns:a16="http://schemas.microsoft.com/office/drawing/2014/main" id="{95950A49-CDCD-4608-85F9-D8298FAB9BCF}"/>
              </a:ext>
            </a:extLst>
          </p:cNvPr>
          <p:cNvGrpSpPr/>
          <p:nvPr/>
        </p:nvGrpSpPr>
        <p:grpSpPr>
          <a:xfrm>
            <a:off x="5526993" y="3014910"/>
            <a:ext cx="2331508" cy="1843665"/>
            <a:chOff x="5418248" y="2956062"/>
            <a:chExt cx="2286000" cy="1807679"/>
          </a:xfrm>
        </p:grpSpPr>
        <p:sp>
          <p:nvSpPr>
            <p:cNvPr id="5" name="TextBox 4">
              <a:extLst>
                <a:ext uri="{FF2B5EF4-FFF2-40B4-BE49-F238E27FC236}">
                  <a16:creationId xmlns:a16="http://schemas.microsoft.com/office/drawing/2014/main" id="{1577CC6C-4731-4FDD-B018-9F394E096457}"/>
                </a:ext>
              </a:extLst>
            </p:cNvPr>
            <p:cNvSpPr txBox="1"/>
            <p:nvPr/>
          </p:nvSpPr>
          <p:spPr>
            <a:xfrm>
              <a:off x="5418248" y="3611847"/>
              <a:ext cx="2286000" cy="1151894"/>
            </a:xfrm>
            <a:prstGeom prst="rect">
              <a:avLst/>
            </a:prstGeom>
            <a:noFill/>
          </p:spPr>
          <p:txBody>
            <a:bodyPr wrap="square" lIns="179260" tIns="143408" rIns="179260" bIns="143408" rtlCol="0">
              <a:spAutoFit/>
            </a:bodyPr>
            <a:lstStyle/>
            <a:p>
              <a:pPr algn="ctr" defTabSz="914191">
                <a:lnSpc>
                  <a:spcPct val="90000"/>
                </a:lnSpc>
                <a:spcAft>
                  <a:spcPts val="587"/>
                </a:spcAft>
                <a:defRPr/>
              </a:pPr>
              <a:r>
                <a:rPr lang="en-US" sz="1428">
                  <a:solidFill>
                    <a:srgbClr val="0078D7"/>
                  </a:solidFill>
                  <a:latin typeface="Segoe UI Semibold" panose="020B0702040204020203" pitchFamily="34" charset="0"/>
                  <a:cs typeface="Segoe UI Semibold" panose="020B0702040204020203" pitchFamily="34" charset="0"/>
                </a:rPr>
                <a:t>VPN Gateway</a:t>
              </a:r>
            </a:p>
            <a:p>
              <a:pPr algn="ctr" defTabSz="914191">
                <a:lnSpc>
                  <a:spcPct val="90000"/>
                </a:lnSpc>
                <a:spcAft>
                  <a:spcPts val="587"/>
                </a:spcAft>
                <a:defRPr/>
              </a:pPr>
              <a:r>
                <a:rPr lang="en-US" sz="1428">
                  <a:solidFill>
                    <a:srgbClr val="3E3D4D"/>
                  </a:solidFill>
                  <a:latin typeface="Segoe UI"/>
                  <a:cs typeface="Segoe UI" panose="020B0502040204020203" pitchFamily="34" charset="0"/>
                </a:rPr>
                <a:t>Establish secure, </a:t>
              </a:r>
              <a:br>
                <a:rPr lang="en-US" sz="1428">
                  <a:solidFill>
                    <a:srgbClr val="3E3D4D"/>
                  </a:solidFill>
                  <a:latin typeface="Segoe UI"/>
                  <a:cs typeface="Segoe UI" panose="020B0502040204020203" pitchFamily="34" charset="0"/>
                </a:rPr>
              </a:br>
              <a:r>
                <a:rPr lang="en-US" sz="1428">
                  <a:solidFill>
                    <a:srgbClr val="3E3D4D"/>
                  </a:solidFill>
                  <a:latin typeface="Segoe UI"/>
                  <a:cs typeface="Segoe UI" panose="020B0502040204020203" pitchFamily="34" charset="0"/>
                </a:rPr>
                <a:t>cross-premise connectivity</a:t>
              </a:r>
            </a:p>
          </p:txBody>
        </p:sp>
        <p:pic>
          <p:nvPicPr>
            <p:cNvPr id="63" name="Picture 62">
              <a:extLst>
                <a:ext uri="{FF2B5EF4-FFF2-40B4-BE49-F238E27FC236}">
                  <a16:creationId xmlns:a16="http://schemas.microsoft.com/office/drawing/2014/main" id="{B6C8139B-92E5-4BAC-8DCA-54568D07D608}"/>
                </a:ext>
              </a:extLst>
            </p:cNvPr>
            <p:cNvPicPr>
              <a:picLocks noChangeAspect="1"/>
            </p:cNvPicPr>
            <p:nvPr/>
          </p:nvPicPr>
          <p:blipFill>
            <a:blip r:embed="rId12"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278684" y="2956062"/>
              <a:ext cx="566331" cy="625999"/>
            </a:xfrm>
            <a:prstGeom prst="rect">
              <a:avLst/>
            </a:prstGeom>
          </p:spPr>
        </p:pic>
      </p:grpSp>
    </p:spTree>
    <p:extLst>
      <p:ext uri="{BB962C8B-B14F-4D97-AF65-F5344CB8AC3E}">
        <p14:creationId xmlns:p14="http://schemas.microsoft.com/office/powerpoint/2010/main" val="172807976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36E449A8-7115-4488-98A3-1D21B9274F15}"/>
              </a:ext>
            </a:extLst>
          </p:cNvPr>
          <p:cNvSpPr/>
          <p:nvPr/>
        </p:nvSpPr>
        <p:spPr bwMode="auto">
          <a:xfrm>
            <a:off x="883" y="1440154"/>
            <a:ext cx="12434710" cy="55538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8A9ECA2E-7DDF-429A-8D73-BF267D583C78}"/>
              </a:ext>
            </a:extLst>
          </p:cNvPr>
          <p:cNvSpPr>
            <a:spLocks noGrp="1"/>
          </p:cNvSpPr>
          <p:nvPr>
            <p:ph type="title"/>
          </p:nvPr>
        </p:nvSpPr>
        <p:spPr/>
        <p:txBody>
          <a:bodyPr/>
          <a:lstStyle/>
          <a:p>
            <a:r>
              <a:rPr lang="en-US" dirty="0"/>
              <a:t>What are customers looking to migrate to the cloud?</a:t>
            </a:r>
          </a:p>
        </p:txBody>
      </p:sp>
      <p:sp>
        <p:nvSpPr>
          <p:cNvPr id="7169" name="Rectangle 7168">
            <a:extLst>
              <a:ext uri="{FF2B5EF4-FFF2-40B4-BE49-F238E27FC236}">
                <a16:creationId xmlns:a16="http://schemas.microsoft.com/office/drawing/2014/main" id="{CF9CAB51-1359-4D0A-8A2C-0224D80A02E9}"/>
              </a:ext>
            </a:extLst>
          </p:cNvPr>
          <p:cNvSpPr/>
          <p:nvPr/>
        </p:nvSpPr>
        <p:spPr bwMode="auto">
          <a:xfrm>
            <a:off x="1180629" y="1556018"/>
            <a:ext cx="9918729" cy="2113846"/>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7179" name="Straight Connector 7178">
            <a:extLst>
              <a:ext uri="{FF2B5EF4-FFF2-40B4-BE49-F238E27FC236}">
                <a16:creationId xmlns:a16="http://schemas.microsoft.com/office/drawing/2014/main" id="{95754E76-6EA9-4EEC-BBA1-853736C05BDA}"/>
              </a:ext>
            </a:extLst>
          </p:cNvPr>
          <p:cNvCxnSpPr>
            <a:cxnSpLocks/>
          </p:cNvCxnSpPr>
          <p:nvPr/>
        </p:nvCxnSpPr>
        <p:spPr>
          <a:xfrm>
            <a:off x="6218237" y="3669609"/>
            <a:ext cx="0" cy="1190957"/>
          </a:xfrm>
          <a:prstGeom prst="line">
            <a:avLst/>
          </a:prstGeom>
          <a:ln w="28575">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A3572E6-F734-4456-B550-582A7CF12D4B}"/>
              </a:ext>
            </a:extLst>
          </p:cNvPr>
          <p:cNvSpPr/>
          <p:nvPr/>
        </p:nvSpPr>
        <p:spPr bwMode="auto">
          <a:xfrm>
            <a:off x="797434" y="1494880"/>
            <a:ext cx="10514108" cy="1938926"/>
          </a:xfrm>
          <a:prstGeom prst="rect">
            <a:avLst/>
          </a:prstGeom>
          <a:solidFill>
            <a:schemeClr val="bg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6" name="Group 95">
            <a:extLst>
              <a:ext uri="{FF2B5EF4-FFF2-40B4-BE49-F238E27FC236}">
                <a16:creationId xmlns:a16="http://schemas.microsoft.com/office/drawing/2014/main" id="{6C8D06B0-8190-4F86-9C55-09A61B7568DE}"/>
              </a:ext>
            </a:extLst>
          </p:cNvPr>
          <p:cNvGrpSpPr/>
          <p:nvPr/>
        </p:nvGrpSpPr>
        <p:grpSpPr>
          <a:xfrm>
            <a:off x="5562376" y="5098625"/>
            <a:ext cx="1311724" cy="1636312"/>
            <a:chOff x="5367989" y="4728950"/>
            <a:chExt cx="1676400" cy="2091229"/>
          </a:xfrm>
        </p:grpSpPr>
        <p:grpSp>
          <p:nvGrpSpPr>
            <p:cNvPr id="97" name="Group 96">
              <a:extLst>
                <a:ext uri="{FF2B5EF4-FFF2-40B4-BE49-F238E27FC236}">
                  <a16:creationId xmlns:a16="http://schemas.microsoft.com/office/drawing/2014/main" id="{A7E5C348-7326-40A6-BD5D-16DA707DB0BA}"/>
                </a:ext>
              </a:extLst>
            </p:cNvPr>
            <p:cNvGrpSpPr/>
            <p:nvPr/>
          </p:nvGrpSpPr>
          <p:grpSpPr>
            <a:xfrm>
              <a:off x="5551097" y="4728950"/>
              <a:ext cx="1310184" cy="1310184"/>
              <a:chOff x="5551097" y="4728950"/>
              <a:chExt cx="1310184" cy="1310184"/>
            </a:xfrm>
          </p:grpSpPr>
          <p:sp>
            <p:nvSpPr>
              <p:cNvPr id="99" name="cloud" title="Icon of a cloud">
                <a:extLst>
                  <a:ext uri="{FF2B5EF4-FFF2-40B4-BE49-F238E27FC236}">
                    <a16:creationId xmlns:a16="http://schemas.microsoft.com/office/drawing/2014/main" id="{E3D23BD7-4321-4FB9-8AC8-993107998EC8}"/>
                  </a:ext>
                </a:extLst>
              </p:cNvPr>
              <p:cNvSpPr>
                <a:spLocks noChangeAspect="1"/>
              </p:cNvSpPr>
              <p:nvPr/>
            </p:nvSpPr>
            <p:spPr bwMode="auto">
              <a:xfrm>
                <a:off x="5791614" y="5088975"/>
                <a:ext cx="853246" cy="543600"/>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gradFill>
                  <a:latin typeface="Segoe UI Semilight"/>
                </a:endParaRPr>
              </a:p>
            </p:txBody>
          </p:sp>
          <p:sp>
            <p:nvSpPr>
              <p:cNvPr id="100" name="Oval 99">
                <a:extLst>
                  <a:ext uri="{FF2B5EF4-FFF2-40B4-BE49-F238E27FC236}">
                    <a16:creationId xmlns:a16="http://schemas.microsoft.com/office/drawing/2014/main" id="{22DC9532-DE14-4784-8C7E-2BC2EC84A43D}"/>
                  </a:ext>
                </a:extLst>
              </p:cNvPr>
              <p:cNvSpPr/>
              <p:nvPr/>
            </p:nvSpPr>
            <p:spPr bwMode="auto">
              <a:xfrm>
                <a:off x="5551097" y="4728950"/>
                <a:ext cx="1310184" cy="131018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98" name="TextBox 97">
              <a:extLst>
                <a:ext uri="{FF2B5EF4-FFF2-40B4-BE49-F238E27FC236}">
                  <a16:creationId xmlns:a16="http://schemas.microsoft.com/office/drawing/2014/main" id="{CE276396-7E16-4E39-9C36-AF9A93374EE8}"/>
                </a:ext>
              </a:extLst>
            </p:cNvPr>
            <p:cNvSpPr txBox="1"/>
            <p:nvPr/>
          </p:nvSpPr>
          <p:spPr>
            <a:xfrm>
              <a:off x="5367989" y="6088666"/>
              <a:ext cx="1676400" cy="73151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00">
                  <a:gradFill>
                    <a:gsLst>
                      <a:gs pos="2917">
                        <a:srgbClr val="353535"/>
                      </a:gs>
                      <a:gs pos="30000">
                        <a:srgbClr val="353535"/>
                      </a:gs>
                    </a:gsLst>
                    <a:lin ang="5400000" scaled="0"/>
                  </a:gradFill>
                  <a:latin typeface="Segoe UI Semilight"/>
                </a:rPr>
                <a:t>Azure</a:t>
              </a:r>
            </a:p>
          </p:txBody>
        </p:sp>
      </p:grpSp>
      <p:grpSp>
        <p:nvGrpSpPr>
          <p:cNvPr id="121" name="Group 120">
            <a:extLst>
              <a:ext uri="{FF2B5EF4-FFF2-40B4-BE49-F238E27FC236}">
                <a16:creationId xmlns:a16="http://schemas.microsoft.com/office/drawing/2014/main" id="{E3CB9B13-A17E-4C3D-AE0E-088789A6C030}"/>
              </a:ext>
            </a:extLst>
          </p:cNvPr>
          <p:cNvGrpSpPr/>
          <p:nvPr/>
        </p:nvGrpSpPr>
        <p:grpSpPr>
          <a:xfrm>
            <a:off x="1771663" y="1725612"/>
            <a:ext cx="1040985" cy="1040985"/>
            <a:chOff x="2361063" y="2361063"/>
            <a:chExt cx="1310184" cy="1310184"/>
          </a:xfrm>
        </p:grpSpPr>
        <p:sp>
          <p:nvSpPr>
            <p:cNvPr id="122" name="server" title="Icon of a server tower">
              <a:extLst>
                <a:ext uri="{FF2B5EF4-FFF2-40B4-BE49-F238E27FC236}">
                  <a16:creationId xmlns:a16="http://schemas.microsoft.com/office/drawing/2014/main" id="{6FE987B9-2DCB-426D-9AEE-B937FAA4DAB1}"/>
                </a:ext>
              </a:extLst>
            </p:cNvPr>
            <p:cNvSpPr>
              <a:spLocks noChangeAspect="1" noEditPoints="1"/>
            </p:cNvSpPr>
            <p:nvPr/>
          </p:nvSpPr>
          <p:spPr bwMode="auto">
            <a:xfrm>
              <a:off x="2832627" y="2667569"/>
              <a:ext cx="367056" cy="697172"/>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28575" cap="sq">
              <a:solidFill>
                <a:schemeClr val="tx2"/>
              </a:solidFill>
              <a:prstDash val="solid"/>
              <a:miter lim="800000"/>
              <a:headEnd/>
              <a:tailEnd/>
            </a:ln>
            <a:extLst/>
          </p:spPr>
          <p:txBody>
            <a:bodyPr vert="horz" wrap="square" lIns="91427" tIns="45713" rIns="91427" bIns="45713" numCol="1" anchor="t" anchorCtr="0" compatLnSpc="1">
              <a:prstTxWarp prst="textNoShape">
                <a:avLst/>
              </a:prstTxWarp>
            </a:bodyPr>
            <a:lstStyle/>
            <a:p>
              <a:pPr defTabSz="932563">
                <a:defRPr/>
              </a:pPr>
              <a:endParaRPr lang="en-US" sz="900">
                <a:gradFill>
                  <a:gsLst>
                    <a:gs pos="0">
                      <a:srgbClr val="505050"/>
                    </a:gs>
                    <a:gs pos="100000">
                      <a:srgbClr val="505050"/>
                    </a:gs>
                  </a:gsLst>
                  <a:lin ang="5400000" scaled="1"/>
                </a:gradFill>
                <a:latin typeface="Segoe UI Semilight"/>
              </a:endParaRPr>
            </a:p>
          </p:txBody>
        </p:sp>
        <p:sp>
          <p:nvSpPr>
            <p:cNvPr id="123" name="Oval 122">
              <a:extLst>
                <a:ext uri="{FF2B5EF4-FFF2-40B4-BE49-F238E27FC236}">
                  <a16:creationId xmlns:a16="http://schemas.microsoft.com/office/drawing/2014/main" id="{8FB91777-E676-427F-BCF2-FD45451380A1}"/>
                </a:ext>
              </a:extLst>
            </p:cNvPr>
            <p:cNvSpPr/>
            <p:nvPr/>
          </p:nvSpPr>
          <p:spPr bwMode="auto">
            <a:xfrm>
              <a:off x="2361063" y="2361063"/>
              <a:ext cx="1310184" cy="131018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4" name="Group 123">
            <a:extLst>
              <a:ext uri="{FF2B5EF4-FFF2-40B4-BE49-F238E27FC236}">
                <a16:creationId xmlns:a16="http://schemas.microsoft.com/office/drawing/2014/main" id="{33019F54-15CC-476E-B93C-D38D319CF0BB}"/>
              </a:ext>
            </a:extLst>
          </p:cNvPr>
          <p:cNvGrpSpPr/>
          <p:nvPr/>
        </p:nvGrpSpPr>
        <p:grpSpPr>
          <a:xfrm>
            <a:off x="9797889" y="1725612"/>
            <a:ext cx="1040985" cy="1040985"/>
            <a:chOff x="6668570" y="2361063"/>
            <a:chExt cx="1310184" cy="1310184"/>
          </a:xfrm>
        </p:grpSpPr>
        <p:sp>
          <p:nvSpPr>
            <p:cNvPr id="125" name="GenericApp_EB3B" title="Icon of an app window">
              <a:extLst>
                <a:ext uri="{FF2B5EF4-FFF2-40B4-BE49-F238E27FC236}">
                  <a16:creationId xmlns:a16="http://schemas.microsoft.com/office/drawing/2014/main" id="{CD331754-CE29-43E6-AC4B-6D4AAF419CA6}"/>
                </a:ext>
              </a:extLst>
            </p:cNvPr>
            <p:cNvSpPr>
              <a:spLocks noChangeAspect="1" noEditPoints="1"/>
            </p:cNvSpPr>
            <p:nvPr/>
          </p:nvSpPr>
          <p:spPr bwMode="auto">
            <a:xfrm>
              <a:off x="6965492" y="2729506"/>
              <a:ext cx="716340" cy="573298"/>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285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26" name="Oval 125">
              <a:extLst>
                <a:ext uri="{FF2B5EF4-FFF2-40B4-BE49-F238E27FC236}">
                  <a16:creationId xmlns:a16="http://schemas.microsoft.com/office/drawing/2014/main" id="{C49BE6A6-5CC4-4056-B2A6-BE144758AE3E}"/>
                </a:ext>
              </a:extLst>
            </p:cNvPr>
            <p:cNvSpPr/>
            <p:nvPr/>
          </p:nvSpPr>
          <p:spPr bwMode="auto">
            <a:xfrm>
              <a:off x="6668570" y="2361063"/>
              <a:ext cx="1310184" cy="131018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A783962F-F564-45F2-A612-B70CF4F8C66E}"/>
              </a:ext>
            </a:extLst>
          </p:cNvPr>
          <p:cNvGrpSpPr/>
          <p:nvPr/>
        </p:nvGrpSpPr>
        <p:grpSpPr>
          <a:xfrm>
            <a:off x="4410386" y="1725612"/>
            <a:ext cx="1040985" cy="1040985"/>
            <a:chOff x="4477558" y="2422501"/>
            <a:chExt cx="1310184" cy="1310184"/>
          </a:xfrm>
        </p:grpSpPr>
        <p:sp>
          <p:nvSpPr>
            <p:cNvPr id="128" name="server_2" title="Icon of a server with a padlock in the lower right corner">
              <a:extLst>
                <a:ext uri="{FF2B5EF4-FFF2-40B4-BE49-F238E27FC236}">
                  <a16:creationId xmlns:a16="http://schemas.microsoft.com/office/drawing/2014/main" id="{EB140DD6-5E03-49B4-9CD1-4FBF321F6BE9}"/>
                </a:ext>
              </a:extLst>
            </p:cNvPr>
            <p:cNvSpPr>
              <a:spLocks noChangeAspect="1" noEditPoints="1"/>
            </p:cNvSpPr>
            <p:nvPr/>
          </p:nvSpPr>
          <p:spPr bwMode="auto">
            <a:xfrm>
              <a:off x="4871189" y="2753434"/>
              <a:ext cx="522922" cy="648318"/>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gradFill>
                  <a:gsLst>
                    <a:gs pos="0">
                      <a:srgbClr val="505050"/>
                    </a:gs>
                    <a:gs pos="100000">
                      <a:srgbClr val="505050"/>
                    </a:gs>
                  </a:gsLst>
                </a:gradFill>
                <a:latin typeface="Segoe UI Semilight"/>
              </a:endParaRPr>
            </a:p>
          </p:txBody>
        </p:sp>
        <p:sp>
          <p:nvSpPr>
            <p:cNvPr id="129" name="Oval 128">
              <a:extLst>
                <a:ext uri="{FF2B5EF4-FFF2-40B4-BE49-F238E27FC236}">
                  <a16:creationId xmlns:a16="http://schemas.microsoft.com/office/drawing/2014/main" id="{8B99F775-17A7-458B-9565-B1A25E158F78}"/>
                </a:ext>
              </a:extLst>
            </p:cNvPr>
            <p:cNvSpPr/>
            <p:nvPr/>
          </p:nvSpPr>
          <p:spPr bwMode="auto">
            <a:xfrm>
              <a:off x="4477558" y="2422501"/>
              <a:ext cx="1310184" cy="131018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30" name="Group 129">
            <a:extLst>
              <a:ext uri="{FF2B5EF4-FFF2-40B4-BE49-F238E27FC236}">
                <a16:creationId xmlns:a16="http://schemas.microsoft.com/office/drawing/2014/main" id="{EF14847D-F29A-4E1E-A727-A021D90A71C1}"/>
              </a:ext>
            </a:extLst>
          </p:cNvPr>
          <p:cNvGrpSpPr/>
          <p:nvPr/>
        </p:nvGrpSpPr>
        <p:grpSpPr>
          <a:xfrm>
            <a:off x="7118019" y="1725612"/>
            <a:ext cx="1040985" cy="1040985"/>
            <a:chOff x="8859582" y="2545377"/>
            <a:chExt cx="1310184" cy="1310184"/>
          </a:xfrm>
        </p:grpSpPr>
        <p:sp>
          <p:nvSpPr>
            <p:cNvPr id="131" name="binary" title="Icon of binary code, ones and zeros">
              <a:extLst>
                <a:ext uri="{FF2B5EF4-FFF2-40B4-BE49-F238E27FC236}">
                  <a16:creationId xmlns:a16="http://schemas.microsoft.com/office/drawing/2014/main" id="{9F78F8B1-D729-41BD-97C3-F030C819037A}"/>
                </a:ext>
              </a:extLst>
            </p:cNvPr>
            <p:cNvSpPr>
              <a:spLocks noChangeAspect="1" noEditPoints="1"/>
            </p:cNvSpPr>
            <p:nvPr/>
          </p:nvSpPr>
          <p:spPr bwMode="auto">
            <a:xfrm>
              <a:off x="9211066" y="2938305"/>
              <a:ext cx="607216" cy="524328"/>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85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132" name="Oval 131">
              <a:extLst>
                <a:ext uri="{FF2B5EF4-FFF2-40B4-BE49-F238E27FC236}">
                  <a16:creationId xmlns:a16="http://schemas.microsoft.com/office/drawing/2014/main" id="{B209A4E3-D252-4C71-B27B-97607A3F0C0E}"/>
                </a:ext>
              </a:extLst>
            </p:cNvPr>
            <p:cNvSpPr/>
            <p:nvPr/>
          </p:nvSpPr>
          <p:spPr bwMode="auto">
            <a:xfrm>
              <a:off x="8859582" y="2545377"/>
              <a:ext cx="1310184" cy="1310184"/>
            </a:xfrm>
            <a:prstGeom prst="ellipse">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5" name="TextBox 134">
            <a:extLst>
              <a:ext uri="{FF2B5EF4-FFF2-40B4-BE49-F238E27FC236}">
                <a16:creationId xmlns:a16="http://schemas.microsoft.com/office/drawing/2014/main" id="{21FA3E5E-BE1B-49B1-9DB3-44E47C86D504}"/>
              </a:ext>
            </a:extLst>
          </p:cNvPr>
          <p:cNvSpPr txBox="1"/>
          <p:nvPr/>
        </p:nvSpPr>
        <p:spPr>
          <a:xfrm>
            <a:off x="1135895" y="2723443"/>
            <a:ext cx="2295675" cy="572422"/>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00" b="1" dirty="0">
                <a:gradFill>
                  <a:gsLst>
                    <a:gs pos="2917">
                      <a:srgbClr val="353535"/>
                    </a:gs>
                    <a:gs pos="30000">
                      <a:srgbClr val="353535"/>
                    </a:gs>
                  </a:gsLst>
                  <a:lin ang="5400000" scaled="0"/>
                </a:gradFill>
                <a:latin typeface="Segoe UI Semilight"/>
              </a:rPr>
              <a:t>Virtual Machines</a:t>
            </a:r>
          </a:p>
        </p:txBody>
      </p:sp>
      <p:sp>
        <p:nvSpPr>
          <p:cNvPr id="136" name="TextBox 135">
            <a:extLst>
              <a:ext uri="{FF2B5EF4-FFF2-40B4-BE49-F238E27FC236}">
                <a16:creationId xmlns:a16="http://schemas.microsoft.com/office/drawing/2014/main" id="{DC28CD34-2A2B-45CF-9131-B93FD30DF96F}"/>
              </a:ext>
            </a:extLst>
          </p:cNvPr>
          <p:cNvSpPr txBox="1"/>
          <p:nvPr/>
        </p:nvSpPr>
        <p:spPr>
          <a:xfrm>
            <a:off x="9438648" y="2723443"/>
            <a:ext cx="1759467" cy="57238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00" b="1">
                <a:gradFill>
                  <a:gsLst>
                    <a:gs pos="2917">
                      <a:srgbClr val="353535"/>
                    </a:gs>
                    <a:gs pos="30000">
                      <a:srgbClr val="353535"/>
                    </a:gs>
                  </a:gsLst>
                  <a:lin ang="5400000" scaled="0"/>
                </a:gradFill>
                <a:latin typeface="Segoe UI Semilight"/>
              </a:rPr>
              <a:t>Applications</a:t>
            </a:r>
          </a:p>
        </p:txBody>
      </p:sp>
      <p:sp>
        <p:nvSpPr>
          <p:cNvPr id="137" name="TextBox 136">
            <a:extLst>
              <a:ext uri="{FF2B5EF4-FFF2-40B4-BE49-F238E27FC236}">
                <a16:creationId xmlns:a16="http://schemas.microsoft.com/office/drawing/2014/main" id="{69AC94B7-30D1-4E66-9229-E3F8FEB305D3}"/>
              </a:ext>
            </a:extLst>
          </p:cNvPr>
          <p:cNvSpPr txBox="1"/>
          <p:nvPr/>
        </p:nvSpPr>
        <p:spPr>
          <a:xfrm>
            <a:off x="4051145" y="2723443"/>
            <a:ext cx="1759467" cy="57238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00" b="1">
                <a:gradFill>
                  <a:gsLst>
                    <a:gs pos="2917">
                      <a:srgbClr val="353535"/>
                    </a:gs>
                    <a:gs pos="30000">
                      <a:srgbClr val="353535"/>
                    </a:gs>
                  </a:gsLst>
                  <a:lin ang="5400000" scaled="0"/>
                </a:gradFill>
                <a:latin typeface="Segoe UI Semilight"/>
              </a:rPr>
              <a:t>Databases</a:t>
            </a:r>
          </a:p>
        </p:txBody>
      </p:sp>
      <p:sp>
        <p:nvSpPr>
          <p:cNvPr id="138" name="TextBox 137">
            <a:extLst>
              <a:ext uri="{FF2B5EF4-FFF2-40B4-BE49-F238E27FC236}">
                <a16:creationId xmlns:a16="http://schemas.microsoft.com/office/drawing/2014/main" id="{8CDAFEF9-BFEF-4D86-9E4D-6F9CE8A2E3CF}"/>
              </a:ext>
            </a:extLst>
          </p:cNvPr>
          <p:cNvSpPr txBox="1"/>
          <p:nvPr/>
        </p:nvSpPr>
        <p:spPr>
          <a:xfrm>
            <a:off x="7153265" y="2723443"/>
            <a:ext cx="970494" cy="572383"/>
          </a:xfrm>
          <a:prstGeom prst="rect">
            <a:avLst/>
          </a:prstGeom>
          <a:noFill/>
        </p:spPr>
        <p:txBody>
          <a:bodyPr wrap="square" lIns="182854" tIns="146283" rIns="182854" bIns="146283" rtlCol="0">
            <a:spAutoFit/>
          </a:bodyPr>
          <a:lstStyle/>
          <a:p>
            <a:pPr algn="ctr" defTabSz="932563">
              <a:lnSpc>
                <a:spcPct val="90000"/>
              </a:lnSpc>
              <a:spcAft>
                <a:spcPts val="600"/>
              </a:spcAft>
              <a:defRPr/>
            </a:pPr>
            <a:r>
              <a:rPr lang="en-US" sz="2000" b="1">
                <a:gradFill>
                  <a:gsLst>
                    <a:gs pos="2917">
                      <a:srgbClr val="353535"/>
                    </a:gs>
                    <a:gs pos="30000">
                      <a:srgbClr val="353535"/>
                    </a:gs>
                  </a:gsLst>
                  <a:lin ang="5400000" scaled="0"/>
                </a:gradFill>
                <a:latin typeface="Segoe UI Semilight"/>
              </a:rPr>
              <a:t>Data</a:t>
            </a:r>
          </a:p>
        </p:txBody>
      </p:sp>
    </p:spTree>
    <p:extLst>
      <p:ext uri="{BB962C8B-B14F-4D97-AF65-F5344CB8AC3E}">
        <p14:creationId xmlns:p14="http://schemas.microsoft.com/office/powerpoint/2010/main" val="22749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1E05C6-DF4F-4FE0-8511-7198D8495816}"/>
              </a:ext>
            </a:extLst>
          </p:cNvPr>
          <p:cNvSpPr>
            <a:spLocks noGrp="1"/>
          </p:cNvSpPr>
          <p:nvPr>
            <p:ph type="title"/>
          </p:nvPr>
        </p:nvSpPr>
        <p:spPr/>
        <p:txBody>
          <a:bodyPr/>
          <a:lstStyle/>
          <a:p>
            <a:r>
              <a:rPr lang="en-US" dirty="0"/>
              <a:t>Connectivity to Azure</a:t>
            </a:r>
          </a:p>
        </p:txBody>
      </p:sp>
      <p:sp>
        <p:nvSpPr>
          <p:cNvPr id="6" name="Rectangle 14">
            <a:extLst>
              <a:ext uri="{FF2B5EF4-FFF2-40B4-BE49-F238E27FC236}">
                <a16:creationId xmlns:a16="http://schemas.microsoft.com/office/drawing/2014/main" id="{B7A66912-BE1F-4114-8F7C-3DE75FB041E4}"/>
              </a:ext>
            </a:extLst>
          </p:cNvPr>
          <p:cNvSpPr/>
          <p:nvPr/>
        </p:nvSpPr>
        <p:spPr bwMode="auto">
          <a:xfrm>
            <a:off x="319846" y="1293932"/>
            <a:ext cx="2075690"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7" name="Rectangle 17">
            <a:extLst>
              <a:ext uri="{FF2B5EF4-FFF2-40B4-BE49-F238E27FC236}">
                <a16:creationId xmlns:a16="http://schemas.microsoft.com/office/drawing/2014/main" id="{9F9ADB3D-A09E-4BC4-BE9E-65DC738D4259}"/>
              </a:ext>
            </a:extLst>
          </p:cNvPr>
          <p:cNvSpPr/>
          <p:nvPr/>
        </p:nvSpPr>
        <p:spPr bwMode="auto">
          <a:xfrm>
            <a:off x="6004516" y="1293932"/>
            <a:ext cx="2057317"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Customer</a:t>
            </a:r>
          </a:p>
        </p:txBody>
      </p:sp>
      <p:sp>
        <p:nvSpPr>
          <p:cNvPr id="8" name="Rectangle 7">
            <a:extLst>
              <a:ext uri="{FF2B5EF4-FFF2-40B4-BE49-F238E27FC236}">
                <a16:creationId xmlns:a16="http://schemas.microsoft.com/office/drawing/2014/main" id="{28826B50-9E7A-4D0C-B0D6-FDF42754129E}"/>
              </a:ext>
            </a:extLst>
          </p:cNvPr>
          <p:cNvSpPr/>
          <p:nvPr/>
        </p:nvSpPr>
        <p:spPr bwMode="auto">
          <a:xfrm>
            <a:off x="8096113" y="1293932"/>
            <a:ext cx="3602251"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Characteristics</a:t>
            </a:r>
          </a:p>
        </p:txBody>
      </p:sp>
      <p:grpSp>
        <p:nvGrpSpPr>
          <p:cNvPr id="9" name="Group 8">
            <a:extLst>
              <a:ext uri="{FF2B5EF4-FFF2-40B4-BE49-F238E27FC236}">
                <a16:creationId xmlns:a16="http://schemas.microsoft.com/office/drawing/2014/main" id="{81302C51-0173-4468-9E3B-E2AF6F3AB1A6}"/>
              </a:ext>
            </a:extLst>
          </p:cNvPr>
          <p:cNvGrpSpPr/>
          <p:nvPr/>
        </p:nvGrpSpPr>
        <p:grpSpPr>
          <a:xfrm>
            <a:off x="319845" y="4339233"/>
            <a:ext cx="11385530" cy="1253162"/>
            <a:chOff x="312738" y="4254537"/>
            <a:chExt cx="11163298" cy="1228702"/>
          </a:xfrm>
        </p:grpSpPr>
        <p:grpSp>
          <p:nvGrpSpPr>
            <p:cNvPr id="10" name="Group 9">
              <a:extLst>
                <a:ext uri="{FF2B5EF4-FFF2-40B4-BE49-F238E27FC236}">
                  <a16:creationId xmlns:a16="http://schemas.microsoft.com/office/drawing/2014/main" id="{CF24DC0F-3628-4505-AE25-70F779625E7D}"/>
                </a:ext>
              </a:extLst>
            </p:cNvPr>
            <p:cNvGrpSpPr/>
            <p:nvPr/>
          </p:nvGrpSpPr>
          <p:grpSpPr>
            <a:xfrm>
              <a:off x="312738" y="4353320"/>
              <a:ext cx="11163298" cy="1100878"/>
              <a:chOff x="312738" y="4315336"/>
              <a:chExt cx="11163298" cy="1100878"/>
            </a:xfrm>
          </p:grpSpPr>
          <p:sp>
            <p:nvSpPr>
              <p:cNvPr id="12" name="Rectangle 11">
                <a:extLst>
                  <a:ext uri="{FF2B5EF4-FFF2-40B4-BE49-F238E27FC236}">
                    <a16:creationId xmlns:a16="http://schemas.microsoft.com/office/drawing/2014/main" id="{067AF1F9-CAFD-4F11-B1D4-81CD8812627B}"/>
                  </a:ext>
                </a:extLst>
              </p:cNvPr>
              <p:cNvSpPr/>
              <p:nvPr/>
            </p:nvSpPr>
            <p:spPr>
              <a:xfrm>
                <a:off x="312738" y="4315336"/>
                <a:ext cx="11156422" cy="1100878"/>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sp>
            <p:nvSpPr>
              <p:cNvPr id="13" name="Freeform 52">
                <a:extLst>
                  <a:ext uri="{FF2B5EF4-FFF2-40B4-BE49-F238E27FC236}">
                    <a16:creationId xmlns:a16="http://schemas.microsoft.com/office/drawing/2014/main" id="{75F1AFCF-32BC-4B8C-94A3-A3BBCC00276D}"/>
                  </a:ext>
                </a:extLst>
              </p:cNvPr>
              <p:cNvSpPr/>
              <p:nvPr/>
            </p:nvSpPr>
            <p:spPr>
              <a:xfrm rot="5400000">
                <a:off x="6341213" y="3839364"/>
                <a:ext cx="1100392"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4" name="Freeform 53">
                <a:extLst>
                  <a:ext uri="{FF2B5EF4-FFF2-40B4-BE49-F238E27FC236}">
                    <a16:creationId xmlns:a16="http://schemas.microsoft.com/office/drawing/2014/main" id="{064AAB73-0BCF-4DD8-9FE8-FAAA29F0057D}"/>
                  </a:ext>
                </a:extLst>
              </p:cNvPr>
              <p:cNvSpPr/>
              <p:nvPr/>
            </p:nvSpPr>
            <p:spPr>
              <a:xfrm rot="5400000">
                <a:off x="788716" y="3839364"/>
                <a:ext cx="1100394"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grpSp>
            <p:nvGrpSpPr>
              <p:cNvPr id="15" name="Group 14">
                <a:extLst>
                  <a:ext uri="{FF2B5EF4-FFF2-40B4-BE49-F238E27FC236}">
                    <a16:creationId xmlns:a16="http://schemas.microsoft.com/office/drawing/2014/main" id="{C611F20F-5603-44F1-A5CC-2FEDB21D2133}"/>
                  </a:ext>
                </a:extLst>
              </p:cNvPr>
              <p:cNvGrpSpPr/>
              <p:nvPr/>
            </p:nvGrpSpPr>
            <p:grpSpPr>
              <a:xfrm>
                <a:off x="881372" y="4344939"/>
                <a:ext cx="549467" cy="750287"/>
                <a:chOff x="5293615" y="2178868"/>
                <a:chExt cx="1189325" cy="1488408"/>
              </a:xfrm>
            </p:grpSpPr>
            <p:pic>
              <p:nvPicPr>
                <p:cNvPr id="21" name="Picture 2">
                  <a:extLst>
                    <a:ext uri="{FF2B5EF4-FFF2-40B4-BE49-F238E27FC236}">
                      <a16:creationId xmlns:a16="http://schemas.microsoft.com/office/drawing/2014/main" id="{1CC6DAE3-4B3B-4BB9-8E07-EFD8CC736E64}"/>
                    </a:ext>
                  </a:extLst>
                </p:cNvPr>
                <p:cNvPicPr>
                  <a:picLocks noChangeAspect="1" noChangeArrowheads="1"/>
                </p:cNvPicPr>
                <p:nvPr/>
              </p:nvPicPr>
              <p:blipFill>
                <a:blip r:embed="rId3" cstate="print">
                  <a:lum bright="100000" contrast="100000"/>
                </a:blip>
                <a:srcRect/>
                <a:stretch>
                  <a:fillRect/>
                </a:stretch>
              </p:blipFill>
              <p:spPr bwMode="auto">
                <a:xfrm>
                  <a:off x="5293615" y="2178868"/>
                  <a:ext cx="1178385" cy="1079716"/>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89306DAC-30E9-42CC-B286-97385DA2160A}"/>
                    </a:ext>
                  </a:extLst>
                </p:cNvPr>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grpSp>
          <p:cxnSp>
            <p:nvCxnSpPr>
              <p:cNvPr id="16" name="Straight Connector 15">
                <a:extLst>
                  <a:ext uri="{FF2B5EF4-FFF2-40B4-BE49-F238E27FC236}">
                    <a16:creationId xmlns:a16="http://schemas.microsoft.com/office/drawing/2014/main" id="{4E2CFED5-ECA0-420B-B89F-455D7495EE24}"/>
                  </a:ext>
                </a:extLst>
              </p:cNvPr>
              <p:cNvCxnSpPr/>
              <p:nvPr/>
            </p:nvCxnSpPr>
            <p:spPr>
              <a:xfrm flipH="1">
                <a:off x="2204323" y="486888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7" name="Rectangle 16">
                <a:extLst>
                  <a:ext uri="{FF2B5EF4-FFF2-40B4-BE49-F238E27FC236}">
                    <a16:creationId xmlns:a16="http://schemas.microsoft.com/office/drawing/2014/main" id="{5BD7F66E-5B2D-4ACA-BCDF-F432494E7F56}"/>
                  </a:ext>
                </a:extLst>
              </p:cNvPr>
              <p:cNvSpPr/>
              <p:nvPr/>
            </p:nvSpPr>
            <p:spPr>
              <a:xfrm>
                <a:off x="2865437" y="4593996"/>
                <a:ext cx="2534410" cy="575133"/>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Site-to-site </a:t>
                </a:r>
              </a:p>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VPN connectivity</a:t>
                </a:r>
              </a:p>
            </p:txBody>
          </p:sp>
          <p:cxnSp>
            <p:nvCxnSpPr>
              <p:cNvPr id="18" name="Straight Connector 17">
                <a:extLst>
                  <a:ext uri="{FF2B5EF4-FFF2-40B4-BE49-F238E27FC236}">
                    <a16:creationId xmlns:a16="http://schemas.microsoft.com/office/drawing/2014/main" id="{D1DC6CD8-C306-49FE-8784-BC732D25FE85}"/>
                  </a:ext>
                </a:extLst>
              </p:cNvPr>
              <p:cNvCxnSpPr/>
              <p:nvPr/>
            </p:nvCxnSpPr>
            <p:spPr>
              <a:xfrm>
                <a:off x="5151437" y="486888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19" name="Rectangle 77">
                <a:extLst>
                  <a:ext uri="{FF2B5EF4-FFF2-40B4-BE49-F238E27FC236}">
                    <a16:creationId xmlns:a16="http://schemas.microsoft.com/office/drawing/2014/main" id="{D0D59F69-577B-43A5-B712-7CE8199ACF14}"/>
                  </a:ext>
                </a:extLst>
              </p:cNvPr>
              <p:cNvSpPr/>
              <p:nvPr/>
            </p:nvSpPr>
            <p:spPr>
              <a:xfrm>
                <a:off x="7937221" y="4317275"/>
                <a:ext cx="3538815" cy="1088760"/>
              </a:xfrm>
              <a:prstGeom prst="rect">
                <a:avLst/>
              </a:prstGeom>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High throughput, secure cross-premises connectivity</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BGP, active-active for high availability &amp; transit routing</a:t>
                </a:r>
              </a:p>
            </p:txBody>
          </p:sp>
          <p:sp>
            <p:nvSpPr>
              <p:cNvPr id="20" name="Freeform 539">
                <a:extLst>
                  <a:ext uri="{FF2B5EF4-FFF2-40B4-BE49-F238E27FC236}">
                    <a16:creationId xmlns:a16="http://schemas.microsoft.com/office/drawing/2014/main" id="{63D26591-1FB4-4E0C-9EA1-7BB4DCC67447}"/>
                  </a:ext>
                </a:extLst>
              </p:cNvPr>
              <p:cNvSpPr>
                <a:spLocks noChangeAspect="1"/>
              </p:cNvSpPr>
              <p:nvPr/>
            </p:nvSpPr>
            <p:spPr bwMode="auto">
              <a:xfrm>
                <a:off x="1181338" y="489549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pic>
          <p:nvPicPr>
            <p:cNvPr id="11" name="Picture 2">
              <a:extLst>
                <a:ext uri="{FF2B5EF4-FFF2-40B4-BE49-F238E27FC236}">
                  <a16:creationId xmlns:a16="http://schemas.microsoft.com/office/drawing/2014/main" id="{C93C3838-A54A-4F4B-BF3F-7EF1AD82752D}"/>
                </a:ext>
              </a:extLst>
            </p:cNvPr>
            <p:cNvPicPr>
              <a:picLocks noChangeAspect="1" noChangeArrowheads="1"/>
            </p:cNvPicPr>
            <p:nvPr/>
          </p:nvPicPr>
          <p:blipFill>
            <a:blip r:embed="rId3" cstate="print">
              <a:lum bright="100000" contrast="100000"/>
            </a:blip>
            <a:srcRect/>
            <a:stretch>
              <a:fillRect/>
            </a:stretch>
          </p:blipFill>
          <p:spPr bwMode="auto">
            <a:xfrm>
              <a:off x="6440934" y="4254537"/>
              <a:ext cx="1005739" cy="1228702"/>
            </a:xfrm>
            <a:prstGeom prst="rect">
              <a:avLst/>
            </a:prstGeom>
            <a:noFill/>
            <a:ln w="9525">
              <a:noFill/>
              <a:miter lim="800000"/>
              <a:headEnd/>
              <a:tailEnd/>
            </a:ln>
            <a:effectLst/>
          </p:spPr>
        </p:pic>
      </p:grpSp>
      <p:grpSp>
        <p:nvGrpSpPr>
          <p:cNvPr id="23" name="Group 22">
            <a:extLst>
              <a:ext uri="{FF2B5EF4-FFF2-40B4-BE49-F238E27FC236}">
                <a16:creationId xmlns:a16="http://schemas.microsoft.com/office/drawing/2014/main" id="{670287BA-DAAE-4083-A6B1-00637DFC69E4}"/>
              </a:ext>
            </a:extLst>
          </p:cNvPr>
          <p:cNvGrpSpPr/>
          <p:nvPr/>
        </p:nvGrpSpPr>
        <p:grpSpPr>
          <a:xfrm>
            <a:off x="319845" y="3265123"/>
            <a:ext cx="11378517" cy="1150346"/>
            <a:chOff x="312738" y="3159809"/>
            <a:chExt cx="11156422" cy="1127893"/>
          </a:xfrm>
        </p:grpSpPr>
        <p:sp>
          <p:nvSpPr>
            <p:cNvPr id="24" name="Rectangle 23">
              <a:extLst>
                <a:ext uri="{FF2B5EF4-FFF2-40B4-BE49-F238E27FC236}">
                  <a16:creationId xmlns:a16="http://schemas.microsoft.com/office/drawing/2014/main" id="{904E6277-C863-4BB5-84C5-FB75E74CE9EA}"/>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25" name="Group 24">
              <a:extLst>
                <a:ext uri="{FF2B5EF4-FFF2-40B4-BE49-F238E27FC236}">
                  <a16:creationId xmlns:a16="http://schemas.microsoft.com/office/drawing/2014/main" id="{9B8C0839-0F73-4FCB-B6A4-B4944339692A}"/>
                </a:ext>
              </a:extLst>
            </p:cNvPr>
            <p:cNvGrpSpPr/>
            <p:nvPr/>
          </p:nvGrpSpPr>
          <p:grpSpPr>
            <a:xfrm>
              <a:off x="312739" y="3159809"/>
              <a:ext cx="7604838" cy="1127893"/>
              <a:chOff x="2916922" y="5310943"/>
              <a:chExt cx="8816693" cy="980720"/>
            </a:xfrm>
          </p:grpSpPr>
          <p:sp>
            <p:nvSpPr>
              <p:cNvPr id="30" name="Freeform 97">
                <a:extLst>
                  <a:ext uri="{FF2B5EF4-FFF2-40B4-BE49-F238E27FC236}">
                    <a16:creationId xmlns:a16="http://schemas.microsoft.com/office/drawing/2014/main" id="{D61C0F55-629F-4143-A3AD-ACA1DD722D98}"/>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31" name="Freeform 100">
                <a:extLst>
                  <a:ext uri="{FF2B5EF4-FFF2-40B4-BE49-F238E27FC236}">
                    <a16:creationId xmlns:a16="http://schemas.microsoft.com/office/drawing/2014/main" id="{98146AF6-1FC7-497B-A939-63C31B624ECC}"/>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pic>
            <p:nvPicPr>
              <p:cNvPr id="32" name="Picture 6" descr="\\magnum\Projects\Microsoft\Cloud Power FY12\Design\Icons\PNGs\Server_2.png">
                <a:extLst>
                  <a:ext uri="{FF2B5EF4-FFF2-40B4-BE49-F238E27FC236}">
                    <a16:creationId xmlns:a16="http://schemas.microsoft.com/office/drawing/2014/main" id="{CDAEA74B-0D7C-4AFD-9BF7-5C648DAED92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33" name="Rectangle 32">
                <a:extLst>
                  <a:ext uri="{FF2B5EF4-FFF2-40B4-BE49-F238E27FC236}">
                    <a16:creationId xmlns:a16="http://schemas.microsoft.com/office/drawing/2014/main" id="{1DB7FB3F-72AE-4C24-BCFE-82ECBF0D9C0F}"/>
                  </a:ext>
                </a:extLst>
              </p:cNvPr>
              <p:cNvSpPr/>
              <p:nvPr/>
            </p:nvSpPr>
            <p:spPr>
              <a:xfrm>
                <a:off x="5853434" y="5535541"/>
                <a:ext cx="2938276" cy="500087"/>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Remote access point-to-site connectivity</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34" name="Straight Connector 33">
                <a:extLst>
                  <a:ext uri="{FF2B5EF4-FFF2-40B4-BE49-F238E27FC236}">
                    <a16:creationId xmlns:a16="http://schemas.microsoft.com/office/drawing/2014/main" id="{87173870-08E1-4C59-A032-27885A62CD12}"/>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35" name="Straight Connector 34">
                <a:extLst>
                  <a:ext uri="{FF2B5EF4-FFF2-40B4-BE49-F238E27FC236}">
                    <a16:creationId xmlns:a16="http://schemas.microsoft.com/office/drawing/2014/main" id="{D77DC36D-7F14-45A4-8338-94282F9A074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6" name="Picture 2">
              <a:extLst>
                <a:ext uri="{FF2B5EF4-FFF2-40B4-BE49-F238E27FC236}">
                  <a16:creationId xmlns:a16="http://schemas.microsoft.com/office/drawing/2014/main" id="{D6A8A35F-908A-4068-B21E-11B6DC1DE20D}"/>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27" name="Isosceles Triangle 26">
              <a:extLst>
                <a:ext uri="{FF2B5EF4-FFF2-40B4-BE49-F238E27FC236}">
                  <a16:creationId xmlns:a16="http://schemas.microsoft.com/office/drawing/2014/main" id="{DB32AEAC-1D63-4254-AC54-D87241D48DBB}"/>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28" name="Rectangle 77">
              <a:extLst>
                <a:ext uri="{FF2B5EF4-FFF2-40B4-BE49-F238E27FC236}">
                  <a16:creationId xmlns:a16="http://schemas.microsoft.com/office/drawing/2014/main" id="{2B440DF9-55EF-453E-8CC3-7227EDF8DA8C}"/>
                </a:ext>
              </a:extLst>
            </p:cNvPr>
            <p:cNvSpPr/>
            <p:nvPr/>
          </p:nvSpPr>
          <p:spPr>
            <a:xfrm>
              <a:off x="7937221" y="3160484"/>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Remote Access to VNet/On-</a:t>
              </a: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prem</a:t>
              </a:r>
              <a:endPar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Connect from anywhere</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Mac, Linux, Windows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Radius/AD authentication</a:t>
              </a:r>
            </a:p>
          </p:txBody>
        </p:sp>
        <p:sp>
          <p:nvSpPr>
            <p:cNvPr id="29" name="Freeform 539">
              <a:extLst>
                <a:ext uri="{FF2B5EF4-FFF2-40B4-BE49-F238E27FC236}">
                  <a16:creationId xmlns:a16="http://schemas.microsoft.com/office/drawing/2014/main" id="{911671DC-6708-42C3-9AF5-E693575E3688}"/>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36" name="Group 35">
            <a:extLst>
              <a:ext uri="{FF2B5EF4-FFF2-40B4-BE49-F238E27FC236}">
                <a16:creationId xmlns:a16="http://schemas.microsoft.com/office/drawing/2014/main" id="{84B73C61-416C-483B-AB95-205347BDFA4B}"/>
              </a:ext>
            </a:extLst>
          </p:cNvPr>
          <p:cNvGrpSpPr/>
          <p:nvPr/>
        </p:nvGrpSpPr>
        <p:grpSpPr>
          <a:xfrm>
            <a:off x="319845" y="5587290"/>
            <a:ext cx="11378517" cy="1243705"/>
            <a:chOff x="312738" y="4914899"/>
            <a:chExt cx="11156422" cy="1219429"/>
          </a:xfrm>
        </p:grpSpPr>
        <p:sp>
          <p:nvSpPr>
            <p:cNvPr id="37" name="Rectangle 36">
              <a:extLst>
                <a:ext uri="{FF2B5EF4-FFF2-40B4-BE49-F238E27FC236}">
                  <a16:creationId xmlns:a16="http://schemas.microsoft.com/office/drawing/2014/main" id="{016D3ACE-9242-4D61-BC70-091F2178A851}"/>
                </a:ext>
              </a:extLst>
            </p:cNvPr>
            <p:cNvSpPr/>
            <p:nvPr/>
          </p:nvSpPr>
          <p:spPr>
            <a:xfrm>
              <a:off x="312738" y="4977547"/>
              <a:ext cx="11156422" cy="1089275"/>
            </a:xfrm>
            <a:prstGeom prst="rect">
              <a:avLst/>
            </a:prstGeom>
            <a:solidFill>
              <a:schemeClr val="accent1"/>
            </a:solidFill>
            <a:ln w="38100" cap="sq" cmpd="sng" algn="ctr">
              <a:noFill/>
              <a:prstDash val="solid"/>
              <a:miter lim="800000"/>
            </a:ln>
            <a:effectLst/>
          </p:spPr>
          <p:txBody>
            <a:bodyPr rtlCol="0" anchor="ctr"/>
            <a:lstStyle/>
            <a:p>
              <a:pPr algn="ctr" defTabSz="932597">
                <a:defRPr/>
              </a:pPr>
              <a:endParaRPr lang="en-US" sz="2448" kern="0" dirty="0">
                <a:ln w="76200">
                  <a:solidFill>
                    <a:srgbClr val="505050"/>
                  </a:solidFill>
                </a:ln>
                <a:solidFill>
                  <a:srgbClr val="FFFFFF"/>
                </a:solidFill>
                <a:latin typeface="Segoe UI"/>
                <a:cs typeface="Segoe UI" panose="020B0502040204020203" pitchFamily="34" charset="0"/>
              </a:endParaRPr>
            </a:p>
          </p:txBody>
        </p:sp>
        <p:sp>
          <p:nvSpPr>
            <p:cNvPr id="38" name="Freeform 45">
              <a:extLst>
                <a:ext uri="{FF2B5EF4-FFF2-40B4-BE49-F238E27FC236}">
                  <a16:creationId xmlns:a16="http://schemas.microsoft.com/office/drawing/2014/main" id="{9C3847EE-9859-49F6-B7F7-DB9929635AAB}"/>
                </a:ext>
              </a:extLst>
            </p:cNvPr>
            <p:cNvSpPr/>
            <p:nvPr/>
          </p:nvSpPr>
          <p:spPr>
            <a:xfrm rot="5400000">
              <a:off x="6349478" y="4492820"/>
              <a:ext cx="1083857" cy="205234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39" name="Freeform 46">
              <a:extLst>
                <a:ext uri="{FF2B5EF4-FFF2-40B4-BE49-F238E27FC236}">
                  <a16:creationId xmlns:a16="http://schemas.microsoft.com/office/drawing/2014/main" id="{2EDD2EE3-E229-49A8-BE1F-700BD9112158}"/>
                </a:ext>
              </a:extLst>
            </p:cNvPr>
            <p:cNvSpPr/>
            <p:nvPr/>
          </p:nvSpPr>
          <p:spPr>
            <a:xfrm rot="5400000">
              <a:off x="796981" y="4492820"/>
              <a:ext cx="1083858" cy="2052344"/>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grpSp>
          <p:nvGrpSpPr>
            <p:cNvPr id="40" name="Group 39">
              <a:extLst>
                <a:ext uri="{FF2B5EF4-FFF2-40B4-BE49-F238E27FC236}">
                  <a16:creationId xmlns:a16="http://schemas.microsoft.com/office/drawing/2014/main" id="{770ACE08-B853-4A2B-9AED-8D6CADE13C26}"/>
                </a:ext>
              </a:extLst>
            </p:cNvPr>
            <p:cNvGrpSpPr/>
            <p:nvPr/>
          </p:nvGrpSpPr>
          <p:grpSpPr>
            <a:xfrm>
              <a:off x="881372" y="5053813"/>
              <a:ext cx="549467" cy="750287"/>
              <a:chOff x="5293615" y="2293499"/>
              <a:chExt cx="1189325" cy="1488408"/>
            </a:xfrm>
          </p:grpSpPr>
          <p:pic>
            <p:nvPicPr>
              <p:cNvPr id="48" name="Picture 2">
                <a:extLst>
                  <a:ext uri="{FF2B5EF4-FFF2-40B4-BE49-F238E27FC236}">
                    <a16:creationId xmlns:a16="http://schemas.microsoft.com/office/drawing/2014/main" id="{64497296-8A9F-4153-9C83-D91253E67D5D}"/>
                  </a:ext>
                </a:extLst>
              </p:cNvPr>
              <p:cNvPicPr>
                <a:picLocks noChangeAspect="1" noChangeArrowheads="1"/>
              </p:cNvPicPr>
              <p:nvPr/>
            </p:nvPicPr>
            <p:blipFill>
              <a:blip r:embed="rId3" cstate="print">
                <a:lum bright="100000" contrast="100000"/>
              </a:blip>
              <a:srcRect/>
              <a:stretch>
                <a:fillRect/>
              </a:stretch>
            </p:blipFill>
            <p:spPr bwMode="auto">
              <a:xfrm>
                <a:off x="5293615" y="2293499"/>
                <a:ext cx="1178386" cy="1079717"/>
              </a:xfrm>
              <a:prstGeom prst="rect">
                <a:avLst/>
              </a:prstGeom>
              <a:noFill/>
              <a:ln w="9525">
                <a:noFill/>
                <a:miter lim="800000"/>
                <a:headEnd/>
                <a:tailEnd/>
              </a:ln>
              <a:effectLst/>
            </p:spPr>
          </p:pic>
          <p:sp>
            <p:nvSpPr>
              <p:cNvPr id="49" name="Isosceles Triangle 48">
                <a:extLst>
                  <a:ext uri="{FF2B5EF4-FFF2-40B4-BE49-F238E27FC236}">
                    <a16:creationId xmlns:a16="http://schemas.microsoft.com/office/drawing/2014/main" id="{8794408B-2D2A-4EAE-9068-8EAD40A487C4}"/>
                  </a:ext>
                </a:extLst>
              </p:cNvPr>
              <p:cNvSpPr/>
              <p:nvPr/>
            </p:nvSpPr>
            <p:spPr bwMode="auto">
              <a:xfrm rot="9180217">
                <a:off x="5900776" y="3052666"/>
                <a:ext cx="582164" cy="729241"/>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grpSp>
        <p:pic>
          <p:nvPicPr>
            <p:cNvPr id="41" name="Picture 2">
              <a:extLst>
                <a:ext uri="{FF2B5EF4-FFF2-40B4-BE49-F238E27FC236}">
                  <a16:creationId xmlns:a16="http://schemas.microsoft.com/office/drawing/2014/main" id="{C2C0BEDD-EE7E-459F-949E-6191F2666929}"/>
                </a:ext>
              </a:extLst>
            </p:cNvPr>
            <p:cNvPicPr>
              <a:picLocks noChangeAspect="1" noChangeArrowheads="1"/>
            </p:cNvPicPr>
            <p:nvPr/>
          </p:nvPicPr>
          <p:blipFill>
            <a:blip r:embed="rId3" cstate="print">
              <a:lum bright="100000" contrast="100000"/>
            </a:blip>
            <a:srcRect/>
            <a:stretch>
              <a:fillRect/>
            </a:stretch>
          </p:blipFill>
          <p:spPr bwMode="auto">
            <a:xfrm>
              <a:off x="6440934" y="4914899"/>
              <a:ext cx="1005739" cy="1219429"/>
            </a:xfrm>
            <a:prstGeom prst="rect">
              <a:avLst/>
            </a:prstGeom>
            <a:noFill/>
            <a:ln w="9525">
              <a:noFill/>
              <a:miter lim="800000"/>
              <a:headEnd/>
              <a:tailEnd/>
            </a:ln>
            <a:effectLst/>
          </p:spPr>
        </p:pic>
        <p:cxnSp>
          <p:nvCxnSpPr>
            <p:cNvPr id="42" name="Straight Connector 41">
              <a:extLst>
                <a:ext uri="{FF2B5EF4-FFF2-40B4-BE49-F238E27FC236}">
                  <a16:creationId xmlns:a16="http://schemas.microsoft.com/office/drawing/2014/main" id="{FB523EA3-AAD7-4B9A-AE8E-7651D8B17C1C}"/>
                </a:ext>
              </a:extLst>
            </p:cNvPr>
            <p:cNvCxnSpPr/>
            <p:nvPr/>
          </p:nvCxnSpPr>
          <p:spPr>
            <a:xfrm flipH="1">
              <a:off x="2204323" y="5519978"/>
              <a:ext cx="941118"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3" name="Rectangle 42">
              <a:extLst>
                <a:ext uri="{FF2B5EF4-FFF2-40B4-BE49-F238E27FC236}">
                  <a16:creationId xmlns:a16="http://schemas.microsoft.com/office/drawing/2014/main" id="{F0F1D129-8AFD-4EF4-9AEF-09EB6CE96EC4}"/>
                </a:ext>
              </a:extLst>
            </p:cNvPr>
            <p:cNvSpPr/>
            <p:nvPr/>
          </p:nvSpPr>
          <p:spPr>
            <a:xfrm>
              <a:off x="2865437" y="5249862"/>
              <a:ext cx="2543503" cy="575133"/>
            </a:xfrm>
            <a:prstGeom prst="rect">
              <a:avLst/>
            </a:prstGeom>
          </p:spPr>
          <p:txBody>
            <a:bodyPr wrap="square" lIns="124320" tIns="62161" rIns="124320" bIns="62161">
              <a:spAutoFit/>
            </a:bodyPr>
            <a:lstStyle/>
            <a:p>
              <a:pPr algn="ctr" defTabSz="485501" fontAlgn="base">
                <a:lnSpc>
                  <a:spcPct val="80000"/>
                </a:lnSpc>
                <a:defRPr/>
              </a:pPr>
              <a:r>
                <a:rPr lang="en-US" sz="1836"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ExpressRoute</a:t>
              </a: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private connectivity</a:t>
              </a:r>
            </a:p>
          </p:txBody>
        </p:sp>
        <p:cxnSp>
          <p:nvCxnSpPr>
            <p:cNvPr id="44" name="Straight Connector 43">
              <a:extLst>
                <a:ext uri="{FF2B5EF4-FFF2-40B4-BE49-F238E27FC236}">
                  <a16:creationId xmlns:a16="http://schemas.microsoft.com/office/drawing/2014/main" id="{7045EFED-8111-4049-8A2C-781CE9E3A800}"/>
                </a:ext>
              </a:extLst>
            </p:cNvPr>
            <p:cNvCxnSpPr/>
            <p:nvPr/>
          </p:nvCxnSpPr>
          <p:spPr>
            <a:xfrm>
              <a:off x="5151437" y="5519978"/>
              <a:ext cx="93000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sp>
          <p:nvSpPr>
            <p:cNvPr id="45" name="Rectangle 77">
              <a:extLst>
                <a:ext uri="{FF2B5EF4-FFF2-40B4-BE49-F238E27FC236}">
                  <a16:creationId xmlns:a16="http://schemas.microsoft.com/office/drawing/2014/main" id="{949A8BAA-D164-4FB2-BF83-3DDC93F650C7}"/>
                </a:ext>
              </a:extLst>
            </p:cNvPr>
            <p:cNvSpPr/>
            <p:nvPr/>
          </p:nvSpPr>
          <p:spPr>
            <a:xfrm>
              <a:off x="7937222" y="4977545"/>
              <a:ext cx="3531938" cy="1088760"/>
            </a:xfrm>
            <a:prstGeom prst="rect">
              <a:avLst/>
            </a:prstGeom>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Private connectivity to Microsoft services (O365, Azure PaaS services)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Mission critical workloads</a:t>
              </a:r>
            </a:p>
          </p:txBody>
        </p:sp>
        <p:sp>
          <p:nvSpPr>
            <p:cNvPr id="46" name="Rectangle 45">
              <a:extLst>
                <a:ext uri="{FF2B5EF4-FFF2-40B4-BE49-F238E27FC236}">
                  <a16:creationId xmlns:a16="http://schemas.microsoft.com/office/drawing/2014/main" id="{C3D9B62F-0DBE-4E65-A69C-8CAE67EFE2DE}"/>
                </a:ext>
              </a:extLst>
            </p:cNvPr>
            <p:cNvSpPr/>
            <p:nvPr/>
          </p:nvSpPr>
          <p:spPr bwMode="auto">
            <a:xfrm>
              <a:off x="312738" y="4977545"/>
              <a:ext cx="11156422" cy="1089276"/>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32290" fontAlgn="base">
                <a:lnSpc>
                  <a:spcPct val="90000"/>
                </a:lnSpc>
                <a:spcBef>
                  <a:spcPct val="0"/>
                </a:spcBef>
                <a:spcAft>
                  <a:spcPct val="0"/>
                </a:spcAft>
                <a:defRPr/>
              </a:pPr>
              <a:endParaRPr lang="en-US" sz="2856" kern="0" spc="-51" dirty="0">
                <a:solidFill>
                  <a:srgbClr val="FFFFFF"/>
                </a:solidFill>
                <a:latin typeface="Segoe UI"/>
                <a:cs typeface="Segoe UI" panose="020B0502040204020203" pitchFamily="34" charset="0"/>
              </a:endParaRPr>
            </a:p>
          </p:txBody>
        </p:sp>
        <p:sp>
          <p:nvSpPr>
            <p:cNvPr id="47" name="Freeform 539">
              <a:extLst>
                <a:ext uri="{FF2B5EF4-FFF2-40B4-BE49-F238E27FC236}">
                  <a16:creationId xmlns:a16="http://schemas.microsoft.com/office/drawing/2014/main" id="{2D821220-FF31-438F-BDDD-8E1E0CAAB5CA}"/>
                </a:ext>
              </a:extLst>
            </p:cNvPr>
            <p:cNvSpPr>
              <a:spLocks noChangeAspect="1"/>
            </p:cNvSpPr>
            <p:nvPr/>
          </p:nvSpPr>
          <p:spPr bwMode="auto">
            <a:xfrm>
              <a:off x="1181338" y="5608663"/>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50" name="Group 49">
            <a:extLst>
              <a:ext uri="{FF2B5EF4-FFF2-40B4-BE49-F238E27FC236}">
                <a16:creationId xmlns:a16="http://schemas.microsoft.com/office/drawing/2014/main" id="{FE4D79D2-31D2-469B-B520-8272F4B883D6}"/>
              </a:ext>
            </a:extLst>
          </p:cNvPr>
          <p:cNvGrpSpPr/>
          <p:nvPr/>
        </p:nvGrpSpPr>
        <p:grpSpPr>
          <a:xfrm>
            <a:off x="319846" y="2090262"/>
            <a:ext cx="11385531" cy="1150346"/>
            <a:chOff x="319615" y="1973262"/>
            <a:chExt cx="11156422" cy="1127893"/>
          </a:xfrm>
        </p:grpSpPr>
        <p:sp>
          <p:nvSpPr>
            <p:cNvPr id="51" name="Rectangle 50">
              <a:extLst>
                <a:ext uri="{FF2B5EF4-FFF2-40B4-BE49-F238E27FC236}">
                  <a16:creationId xmlns:a16="http://schemas.microsoft.com/office/drawing/2014/main" id="{9C872CB8-0746-4660-9A2D-D003A780596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52" name="Group 51">
              <a:extLst>
                <a:ext uri="{FF2B5EF4-FFF2-40B4-BE49-F238E27FC236}">
                  <a16:creationId xmlns:a16="http://schemas.microsoft.com/office/drawing/2014/main" id="{7A7D0EC6-6777-4C5E-A0E6-8C5C853BB599}"/>
                </a:ext>
              </a:extLst>
            </p:cNvPr>
            <p:cNvGrpSpPr/>
            <p:nvPr/>
          </p:nvGrpSpPr>
          <p:grpSpPr>
            <a:xfrm>
              <a:off x="319616" y="1973262"/>
              <a:ext cx="7604838" cy="1127893"/>
              <a:chOff x="2916922" y="5310943"/>
              <a:chExt cx="8816693" cy="980720"/>
            </a:xfrm>
          </p:grpSpPr>
          <p:sp>
            <p:nvSpPr>
              <p:cNvPr id="57" name="Freeform 59">
                <a:extLst>
                  <a:ext uri="{FF2B5EF4-FFF2-40B4-BE49-F238E27FC236}">
                    <a16:creationId xmlns:a16="http://schemas.microsoft.com/office/drawing/2014/main" id="{81FECA9C-9DF1-4F6C-A24F-D77526B6CA96}"/>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FF8C00"/>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58" name="Freeform 68">
                <a:extLst>
                  <a:ext uri="{FF2B5EF4-FFF2-40B4-BE49-F238E27FC236}">
                    <a16:creationId xmlns:a16="http://schemas.microsoft.com/office/drawing/2014/main" id="{134817C5-0FD1-45DE-9907-D4016EC84ECD}"/>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pic>
            <p:nvPicPr>
              <p:cNvPr id="59" name="Picture 6" descr="\\magnum\Projects\Microsoft\Cloud Power FY12\Design\Icons\PNGs\Server_2.png">
                <a:extLst>
                  <a:ext uri="{FF2B5EF4-FFF2-40B4-BE49-F238E27FC236}">
                    <a16:creationId xmlns:a16="http://schemas.microsoft.com/office/drawing/2014/main" id="{4F4BD536-DEDC-4A77-BE31-4C6CC0D43E9B}"/>
                  </a:ext>
                </a:extLst>
              </p:cNvPr>
              <p:cNvPicPr>
                <a:picLocks noChangeAspect="1" noChangeArrowheads="1"/>
              </p:cNvPicPr>
              <p:nvPr/>
            </p:nvPicPr>
            <p:blipFill>
              <a:blip r:embed="rId4" cstate="print">
                <a:lum bright="100000"/>
              </a:blip>
              <a:srcRect/>
              <a:stretch>
                <a:fillRect/>
              </a:stretch>
            </p:blipFill>
            <p:spPr bwMode="auto">
              <a:xfrm>
                <a:off x="10053562" y="5310943"/>
                <a:ext cx="980722" cy="980720"/>
              </a:xfrm>
              <a:prstGeom prst="rect">
                <a:avLst/>
              </a:prstGeom>
              <a:noFill/>
            </p:spPr>
          </p:pic>
          <p:sp>
            <p:nvSpPr>
              <p:cNvPr id="60" name="Rectangle 59">
                <a:extLst>
                  <a:ext uri="{FF2B5EF4-FFF2-40B4-BE49-F238E27FC236}">
                    <a16:creationId xmlns:a16="http://schemas.microsoft.com/office/drawing/2014/main" id="{C610589F-D6F5-4B5C-ADB8-4ED5559CAA27}"/>
                  </a:ext>
                </a:extLst>
              </p:cNvPr>
              <p:cNvSpPr/>
              <p:nvPr/>
            </p:nvSpPr>
            <p:spPr>
              <a:xfrm>
                <a:off x="5853434" y="5658271"/>
                <a:ext cx="2938276" cy="303556"/>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Connectivity</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61" name="Straight Connector 60">
                <a:extLst>
                  <a:ext uri="{FF2B5EF4-FFF2-40B4-BE49-F238E27FC236}">
                    <a16:creationId xmlns:a16="http://schemas.microsoft.com/office/drawing/2014/main" id="{EA3AD252-1B7B-4E1D-A847-D03A4431D5A6}"/>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62" name="Straight Connector 61">
                <a:extLst>
                  <a:ext uri="{FF2B5EF4-FFF2-40B4-BE49-F238E27FC236}">
                    <a16:creationId xmlns:a16="http://schemas.microsoft.com/office/drawing/2014/main" id="{F2BCF50B-0AF7-4AD2-8B28-4955DFF56377}"/>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53" name="Picture 2">
              <a:extLst>
                <a:ext uri="{FF2B5EF4-FFF2-40B4-BE49-F238E27FC236}">
                  <a16:creationId xmlns:a16="http://schemas.microsoft.com/office/drawing/2014/main" id="{FFADCBCE-E75A-439E-8093-7F9E5E14D8C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54" name="Isosceles Triangle 53">
              <a:extLst>
                <a:ext uri="{FF2B5EF4-FFF2-40B4-BE49-F238E27FC236}">
                  <a16:creationId xmlns:a16="http://schemas.microsoft.com/office/drawing/2014/main" id="{6B349355-5B77-4A44-A0A4-F398FFD1907E}"/>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55" name="Rectangle 77">
              <a:extLst>
                <a:ext uri="{FF2B5EF4-FFF2-40B4-BE49-F238E27FC236}">
                  <a16:creationId xmlns:a16="http://schemas.microsoft.com/office/drawing/2014/main" id="{770F0133-CF90-4714-B575-3EE487DF0FE4}"/>
                </a:ext>
              </a:extLst>
            </p:cNvPr>
            <p:cNvSpPr/>
            <p:nvPr/>
          </p:nvSpPr>
          <p:spPr>
            <a:xfrm>
              <a:off x="7944098" y="1973937"/>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Internet facing with public IP addresses in Azure</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DNS, load balancing, DDoS protection, WAF</a:t>
              </a:r>
            </a:p>
          </p:txBody>
        </p:sp>
        <p:sp>
          <p:nvSpPr>
            <p:cNvPr id="56" name="Freeform 539">
              <a:extLst>
                <a:ext uri="{FF2B5EF4-FFF2-40B4-BE49-F238E27FC236}">
                  <a16:creationId xmlns:a16="http://schemas.microsoft.com/office/drawing/2014/main" id="{1078046B-2AAE-45D1-855A-5C5A1817EE6B}"/>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spTree>
    <p:extLst>
      <p:ext uri="{BB962C8B-B14F-4D97-AF65-F5344CB8AC3E}">
        <p14:creationId xmlns:p14="http://schemas.microsoft.com/office/powerpoint/2010/main" val="192836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C083B-5CF9-4E78-9DA3-D0434450C885}"/>
              </a:ext>
            </a:extLst>
          </p:cNvPr>
          <p:cNvSpPr>
            <a:spLocks noGrp="1"/>
          </p:cNvSpPr>
          <p:nvPr>
            <p:ph type="title"/>
          </p:nvPr>
        </p:nvSpPr>
        <p:spPr/>
        <p:txBody>
          <a:bodyPr/>
          <a:lstStyle/>
          <a:p>
            <a:r>
              <a:rPr lang="en-US" dirty="0"/>
              <a:t>Connectivity within Azure</a:t>
            </a:r>
          </a:p>
        </p:txBody>
      </p:sp>
      <p:sp>
        <p:nvSpPr>
          <p:cNvPr id="3" name="Rectangle 14">
            <a:extLst>
              <a:ext uri="{FF2B5EF4-FFF2-40B4-BE49-F238E27FC236}">
                <a16:creationId xmlns:a16="http://schemas.microsoft.com/office/drawing/2014/main" id="{63FDF02B-9616-4B94-9557-6333F09E6864}"/>
              </a:ext>
            </a:extLst>
          </p:cNvPr>
          <p:cNvSpPr/>
          <p:nvPr/>
        </p:nvSpPr>
        <p:spPr bwMode="auto">
          <a:xfrm>
            <a:off x="319846" y="1293932"/>
            <a:ext cx="2075690"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4" name="Rectangle 17">
            <a:extLst>
              <a:ext uri="{FF2B5EF4-FFF2-40B4-BE49-F238E27FC236}">
                <a16:creationId xmlns:a16="http://schemas.microsoft.com/office/drawing/2014/main" id="{D7DF6F91-D53E-41DA-87CD-33962E7F4ECE}"/>
              </a:ext>
            </a:extLst>
          </p:cNvPr>
          <p:cNvSpPr/>
          <p:nvPr/>
        </p:nvSpPr>
        <p:spPr bwMode="auto">
          <a:xfrm>
            <a:off x="6004516" y="1293932"/>
            <a:ext cx="2057317"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algn="ct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Cloud</a:t>
            </a:r>
          </a:p>
        </p:txBody>
      </p:sp>
      <p:sp>
        <p:nvSpPr>
          <p:cNvPr id="5" name="Rectangle 4">
            <a:extLst>
              <a:ext uri="{FF2B5EF4-FFF2-40B4-BE49-F238E27FC236}">
                <a16:creationId xmlns:a16="http://schemas.microsoft.com/office/drawing/2014/main" id="{F9F839B2-FD68-4815-AC65-51A72102E5D5}"/>
              </a:ext>
            </a:extLst>
          </p:cNvPr>
          <p:cNvSpPr/>
          <p:nvPr/>
        </p:nvSpPr>
        <p:spPr bwMode="auto">
          <a:xfrm>
            <a:off x="8096113" y="1293932"/>
            <a:ext cx="3602251" cy="718612"/>
          </a:xfrm>
          <a:prstGeom prst="rect">
            <a:avLst/>
          </a:prstGeom>
          <a:solidFill>
            <a:srgbClr val="505050">
              <a:lumMod val="50000"/>
              <a:alpha val="4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vert="horz" wrap="square" lIns="149217" tIns="93260" rIns="93260" bIns="93260" numCol="1" rtlCol="0" anchor="ctr" anchorCtr="0" compatLnSpc="1">
            <a:prstTxWarp prst="textNoShape">
              <a:avLst/>
            </a:prstTxWarp>
          </a:bodyPr>
          <a:lstStyle/>
          <a:p>
            <a:pPr defTabSz="1267820" fontAlgn="base">
              <a:spcBef>
                <a:spcPct val="0"/>
              </a:spcBef>
              <a:spcAft>
                <a:spcPct val="0"/>
              </a:spcAft>
              <a:defRPr/>
            </a:pPr>
            <a:r>
              <a:rPr lang="en-US" sz="2040" b="1"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Characteristics</a:t>
            </a:r>
          </a:p>
        </p:txBody>
      </p:sp>
      <p:grpSp>
        <p:nvGrpSpPr>
          <p:cNvPr id="6" name="Group 5">
            <a:extLst>
              <a:ext uri="{FF2B5EF4-FFF2-40B4-BE49-F238E27FC236}">
                <a16:creationId xmlns:a16="http://schemas.microsoft.com/office/drawing/2014/main" id="{37BA30CC-584A-40B5-B3CB-58C50E29AA09}"/>
              </a:ext>
            </a:extLst>
          </p:cNvPr>
          <p:cNvGrpSpPr/>
          <p:nvPr/>
        </p:nvGrpSpPr>
        <p:grpSpPr>
          <a:xfrm>
            <a:off x="319845" y="3265126"/>
            <a:ext cx="11378517" cy="1119135"/>
            <a:chOff x="312738" y="3159812"/>
            <a:chExt cx="11156422" cy="1097291"/>
          </a:xfrm>
        </p:grpSpPr>
        <p:sp>
          <p:nvSpPr>
            <p:cNvPr id="7" name="Rectangle 6">
              <a:extLst>
                <a:ext uri="{FF2B5EF4-FFF2-40B4-BE49-F238E27FC236}">
                  <a16:creationId xmlns:a16="http://schemas.microsoft.com/office/drawing/2014/main" id="{A3B7142E-DBAC-48DF-A94C-6D58B3D6CD78}"/>
                </a:ext>
              </a:extLst>
            </p:cNvPr>
            <p:cNvSpPr/>
            <p:nvPr/>
          </p:nvSpPr>
          <p:spPr>
            <a:xfrm>
              <a:off x="312738" y="3159817"/>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8" name="Group 7">
              <a:extLst>
                <a:ext uri="{FF2B5EF4-FFF2-40B4-BE49-F238E27FC236}">
                  <a16:creationId xmlns:a16="http://schemas.microsoft.com/office/drawing/2014/main" id="{F76E327F-5B1B-46A1-9F73-AEA13D9EF709}"/>
                </a:ext>
              </a:extLst>
            </p:cNvPr>
            <p:cNvGrpSpPr/>
            <p:nvPr/>
          </p:nvGrpSpPr>
          <p:grpSpPr>
            <a:xfrm>
              <a:off x="312739" y="3159812"/>
              <a:ext cx="7604838" cy="1097291"/>
              <a:chOff x="2916922" y="5310945"/>
              <a:chExt cx="8816693" cy="954111"/>
            </a:xfrm>
          </p:grpSpPr>
          <p:sp>
            <p:nvSpPr>
              <p:cNvPr id="13" name="Freeform 97">
                <a:extLst>
                  <a:ext uri="{FF2B5EF4-FFF2-40B4-BE49-F238E27FC236}">
                    <a16:creationId xmlns:a16="http://schemas.microsoft.com/office/drawing/2014/main" id="{D2EDFE18-5AF5-4FD4-811A-3CE204772E7E}"/>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4" name="Freeform 100">
                <a:extLst>
                  <a:ext uri="{FF2B5EF4-FFF2-40B4-BE49-F238E27FC236}">
                    <a16:creationId xmlns:a16="http://schemas.microsoft.com/office/drawing/2014/main" id="{BFB3EB4C-618F-4147-88BF-2A85D55851F8}"/>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15" name="Rectangle 14">
                <a:extLst>
                  <a:ext uri="{FF2B5EF4-FFF2-40B4-BE49-F238E27FC236}">
                    <a16:creationId xmlns:a16="http://schemas.microsoft.com/office/drawing/2014/main" id="{4AB1AB8F-6221-409F-9170-8C547F4EF195}"/>
                  </a:ext>
                </a:extLst>
              </p:cNvPr>
              <p:cNvSpPr/>
              <p:nvPr/>
            </p:nvSpPr>
            <p:spPr>
              <a:xfrm>
                <a:off x="5853434" y="5535541"/>
                <a:ext cx="2938276" cy="500087"/>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VNet-to-VNet via Gateways</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16" name="Straight Connector 15">
                <a:extLst>
                  <a:ext uri="{FF2B5EF4-FFF2-40B4-BE49-F238E27FC236}">
                    <a16:creationId xmlns:a16="http://schemas.microsoft.com/office/drawing/2014/main" id="{306DBDA2-6129-42D6-A59B-1CD0C9FDD11D}"/>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17" name="Straight Connector 16">
                <a:extLst>
                  <a:ext uri="{FF2B5EF4-FFF2-40B4-BE49-F238E27FC236}">
                    <a16:creationId xmlns:a16="http://schemas.microsoft.com/office/drawing/2014/main" id="{7D4BFC7E-EDAB-46F6-9F77-66A5D1B7E87F}"/>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9" name="Picture 2">
              <a:extLst>
                <a:ext uri="{FF2B5EF4-FFF2-40B4-BE49-F238E27FC236}">
                  <a16:creationId xmlns:a16="http://schemas.microsoft.com/office/drawing/2014/main" id="{F4FA9C72-A51D-407B-8A55-01892F7D4A45}"/>
                </a:ext>
              </a:extLst>
            </p:cNvPr>
            <p:cNvPicPr>
              <a:picLocks noChangeAspect="1" noChangeArrowheads="1"/>
            </p:cNvPicPr>
            <p:nvPr/>
          </p:nvPicPr>
          <p:blipFill>
            <a:blip r:embed="rId3" cstate="print">
              <a:lum bright="100000" contrast="100000"/>
            </a:blip>
            <a:srcRect/>
            <a:stretch>
              <a:fillRect/>
            </a:stretch>
          </p:blipFill>
          <p:spPr bwMode="auto">
            <a:xfrm>
              <a:off x="881372" y="3165974"/>
              <a:ext cx="544413" cy="544270"/>
            </a:xfrm>
            <a:prstGeom prst="rect">
              <a:avLst/>
            </a:prstGeom>
            <a:noFill/>
            <a:ln w="9525">
              <a:noFill/>
              <a:miter lim="800000"/>
              <a:headEnd/>
              <a:tailEnd/>
            </a:ln>
            <a:effectLst/>
          </p:spPr>
        </p:pic>
        <p:sp>
          <p:nvSpPr>
            <p:cNvPr id="10" name="Isosceles Triangle 9">
              <a:extLst>
                <a:ext uri="{FF2B5EF4-FFF2-40B4-BE49-F238E27FC236}">
                  <a16:creationId xmlns:a16="http://schemas.microsoft.com/office/drawing/2014/main" id="{16006A29-E451-4C56-82F4-DC76EB9BDA82}"/>
                </a:ext>
              </a:extLst>
            </p:cNvPr>
            <p:cNvSpPr/>
            <p:nvPr/>
          </p:nvSpPr>
          <p:spPr bwMode="auto">
            <a:xfrm rot="9180217">
              <a:off x="1161880" y="3548661"/>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11" name="Rectangle 77">
              <a:extLst>
                <a:ext uri="{FF2B5EF4-FFF2-40B4-BE49-F238E27FC236}">
                  <a16:creationId xmlns:a16="http://schemas.microsoft.com/office/drawing/2014/main" id="{EB86DB46-230F-4521-8A71-C6116A848DEE}"/>
                </a:ext>
              </a:extLst>
            </p:cNvPr>
            <p:cNvSpPr/>
            <p:nvPr/>
          </p:nvSpPr>
          <p:spPr>
            <a:xfrm>
              <a:off x="7937221" y="3160484"/>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Transitive routing via BGP and VPN gateways</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Secure connectivity via IPsec/IKE across Azure WAN links</a:t>
              </a:r>
            </a:p>
          </p:txBody>
        </p:sp>
        <p:sp>
          <p:nvSpPr>
            <p:cNvPr id="12" name="Freeform 539">
              <a:extLst>
                <a:ext uri="{FF2B5EF4-FFF2-40B4-BE49-F238E27FC236}">
                  <a16:creationId xmlns:a16="http://schemas.microsoft.com/office/drawing/2014/main" id="{819F77B1-5877-4E58-B6AF-7BA2A5E1F404}"/>
                </a:ext>
              </a:extLst>
            </p:cNvPr>
            <p:cNvSpPr>
              <a:spLocks noChangeAspect="1"/>
            </p:cNvSpPr>
            <p:nvPr/>
          </p:nvSpPr>
          <p:spPr bwMode="auto">
            <a:xfrm>
              <a:off x="1181338" y="3706479"/>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grpSp>
        <p:nvGrpSpPr>
          <p:cNvPr id="18" name="Group 17">
            <a:extLst>
              <a:ext uri="{FF2B5EF4-FFF2-40B4-BE49-F238E27FC236}">
                <a16:creationId xmlns:a16="http://schemas.microsoft.com/office/drawing/2014/main" id="{299731B5-3B65-4564-A895-EA1D22D4D165}"/>
              </a:ext>
            </a:extLst>
          </p:cNvPr>
          <p:cNvGrpSpPr/>
          <p:nvPr/>
        </p:nvGrpSpPr>
        <p:grpSpPr>
          <a:xfrm>
            <a:off x="319846" y="2090265"/>
            <a:ext cx="11385531" cy="1119135"/>
            <a:chOff x="319615" y="1973265"/>
            <a:chExt cx="11156422" cy="1097291"/>
          </a:xfrm>
        </p:grpSpPr>
        <p:sp>
          <p:nvSpPr>
            <p:cNvPr id="19" name="Rectangle 18">
              <a:extLst>
                <a:ext uri="{FF2B5EF4-FFF2-40B4-BE49-F238E27FC236}">
                  <a16:creationId xmlns:a16="http://schemas.microsoft.com/office/drawing/2014/main" id="{ADCB84F3-CC71-441D-9049-42DD289C0F30}"/>
                </a:ext>
              </a:extLst>
            </p:cNvPr>
            <p:cNvSpPr/>
            <p:nvPr/>
          </p:nvSpPr>
          <p:spPr>
            <a:xfrm>
              <a:off x="319615" y="1973270"/>
              <a:ext cx="11156422" cy="1096285"/>
            </a:xfrm>
            <a:prstGeom prst="rect">
              <a:avLst/>
            </a:prstGeom>
            <a:solidFill>
              <a:schemeClr val="accent1"/>
            </a:solidFill>
            <a:ln w="10795" cap="flat" cmpd="sng" algn="ctr">
              <a:noFill/>
              <a:prstDash val="solid"/>
            </a:ln>
            <a:effectLst/>
          </p:spPr>
          <p:txBody>
            <a:bodyPr rtlCol="0" anchor="ctr"/>
            <a:lstStyle/>
            <a:p>
              <a:pPr algn="ctr" defTabSz="932597">
                <a:defRPr/>
              </a:pPr>
              <a:endParaRPr lang="en-US" sz="2448" kern="0" dirty="0">
                <a:solidFill>
                  <a:srgbClr val="FFFFFF"/>
                </a:solidFill>
                <a:latin typeface="Segoe UI"/>
                <a:cs typeface="Segoe UI" panose="020B0502040204020203" pitchFamily="34" charset="0"/>
              </a:endParaRPr>
            </a:p>
          </p:txBody>
        </p:sp>
        <p:grpSp>
          <p:nvGrpSpPr>
            <p:cNvPr id="20" name="Group 19">
              <a:extLst>
                <a:ext uri="{FF2B5EF4-FFF2-40B4-BE49-F238E27FC236}">
                  <a16:creationId xmlns:a16="http://schemas.microsoft.com/office/drawing/2014/main" id="{3B85A441-9E32-4CB9-A3CF-5C54C9047E1A}"/>
                </a:ext>
              </a:extLst>
            </p:cNvPr>
            <p:cNvGrpSpPr/>
            <p:nvPr/>
          </p:nvGrpSpPr>
          <p:grpSpPr>
            <a:xfrm>
              <a:off x="319616" y="1973265"/>
              <a:ext cx="7604838" cy="1097291"/>
              <a:chOff x="2916922" y="5310945"/>
              <a:chExt cx="8816693" cy="954111"/>
            </a:xfrm>
          </p:grpSpPr>
          <p:sp>
            <p:nvSpPr>
              <p:cNvPr id="25" name="Freeform 59">
                <a:extLst>
                  <a:ext uri="{FF2B5EF4-FFF2-40B4-BE49-F238E27FC236}">
                    <a16:creationId xmlns:a16="http://schemas.microsoft.com/office/drawing/2014/main" id="{DA74B45C-A54C-4CD2-95B9-1CED6D14AB3B}"/>
                  </a:ext>
                </a:extLst>
              </p:cNvPr>
              <p:cNvSpPr/>
              <p:nvPr/>
            </p:nvSpPr>
            <p:spPr>
              <a:xfrm rot="5400000">
                <a:off x="10066868" y="4598309"/>
                <a:ext cx="954106"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tx2">
                  <a:lumMod val="60000"/>
                  <a:lumOff val="40000"/>
                </a:schemeClr>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26" name="Freeform 68">
                <a:extLst>
                  <a:ext uri="{FF2B5EF4-FFF2-40B4-BE49-F238E27FC236}">
                    <a16:creationId xmlns:a16="http://schemas.microsoft.com/office/drawing/2014/main" id="{A6B2EDEE-D856-4CD8-94B2-317546BA87C2}"/>
                  </a:ext>
                </a:extLst>
              </p:cNvPr>
              <p:cNvSpPr/>
              <p:nvPr/>
            </p:nvSpPr>
            <p:spPr>
              <a:xfrm rot="5400000">
                <a:off x="3629998" y="4597869"/>
                <a:ext cx="953235" cy="237938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rgbClr val="00BCF2"/>
              </a:solidFill>
              <a:ln w="12700" cap="flat" cmpd="thickThin" algn="ctr">
                <a:noFill/>
                <a:prstDash val="solid"/>
              </a:ln>
              <a:effectLst/>
            </p:spPr>
            <p:txBody>
              <a:bodyPr lIns="3107263" tIns="38840" rIns="77678" bIns="38840" rtlCol="0" anchor="ctr"/>
              <a:lstStyle/>
              <a:p>
                <a:pPr marL="244404" indent="-244404" defTabSz="485419">
                  <a:lnSpc>
                    <a:spcPct val="90000"/>
                  </a:lnSpc>
                  <a:spcBef>
                    <a:spcPct val="20000"/>
                  </a:spcBef>
                  <a:buSzPct val="90000"/>
                  <a:buBlip>
                    <a:blip r:embed="rId2"/>
                  </a:buBlip>
                  <a:defRPr/>
                </a:pPr>
                <a:endParaRPr lang="en-US" sz="2448" kern="0" dirty="0">
                  <a:solidFill>
                    <a:srgbClr val="FFFFFF"/>
                  </a:solidFill>
                  <a:latin typeface="Segoe UI"/>
                  <a:cs typeface="Segoe UI" panose="020B0502040204020203" pitchFamily="34" charset="0"/>
                </a:endParaRPr>
              </a:p>
            </p:txBody>
          </p:sp>
          <p:sp>
            <p:nvSpPr>
              <p:cNvPr id="27" name="Rectangle 26">
                <a:extLst>
                  <a:ext uri="{FF2B5EF4-FFF2-40B4-BE49-F238E27FC236}">
                    <a16:creationId xmlns:a16="http://schemas.microsoft.com/office/drawing/2014/main" id="{F49AE012-51C4-4531-8721-87C2E49C4105}"/>
                  </a:ext>
                </a:extLst>
              </p:cNvPr>
              <p:cNvSpPr/>
              <p:nvPr/>
            </p:nvSpPr>
            <p:spPr>
              <a:xfrm>
                <a:off x="5853434" y="5658271"/>
                <a:ext cx="2938276" cy="303556"/>
              </a:xfrm>
              <a:prstGeom prst="rect">
                <a:avLst/>
              </a:prstGeom>
            </p:spPr>
            <p:txBody>
              <a:bodyPr wrap="square" lIns="124320" tIns="62161" rIns="124320" bIns="62161">
                <a:spAutoFit/>
              </a:bodyPr>
              <a:lstStyle/>
              <a:p>
                <a:pPr algn="ctr" defTabSz="485501" fontAlgn="base">
                  <a:lnSpc>
                    <a:spcPct val="80000"/>
                  </a:lnSpc>
                  <a:defRPr/>
                </a:pPr>
                <a:r>
                  <a:rPr lang="en-US" sz="1836"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VNet Peering</a:t>
                </a:r>
                <a:endParaRPr lang="en-US" sz="1224"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p:txBody>
          </p:sp>
          <p:cxnSp>
            <p:nvCxnSpPr>
              <p:cNvPr id="28" name="Straight Connector 27">
                <a:extLst>
                  <a:ext uri="{FF2B5EF4-FFF2-40B4-BE49-F238E27FC236}">
                    <a16:creationId xmlns:a16="http://schemas.microsoft.com/office/drawing/2014/main" id="{6B1B6032-FF1A-475E-A007-4D910D28A1F7}"/>
                  </a:ext>
                </a:extLst>
              </p:cNvPr>
              <p:cNvCxnSpPr/>
              <p:nvPr/>
            </p:nvCxnSpPr>
            <p:spPr>
              <a:xfrm>
                <a:off x="8526682" y="5801304"/>
                <a:ext cx="1061437"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cxnSp>
            <p:nvCxnSpPr>
              <p:cNvPr id="29" name="Straight Connector 28">
                <a:extLst>
                  <a:ext uri="{FF2B5EF4-FFF2-40B4-BE49-F238E27FC236}">
                    <a16:creationId xmlns:a16="http://schemas.microsoft.com/office/drawing/2014/main" id="{656D4F1D-9B13-4ED1-9905-02F230D2A42A}"/>
                  </a:ext>
                </a:extLst>
              </p:cNvPr>
              <p:cNvCxnSpPr/>
              <p:nvPr/>
            </p:nvCxnSpPr>
            <p:spPr>
              <a:xfrm flipH="1">
                <a:off x="5093172" y="5801304"/>
                <a:ext cx="1107852" cy="0"/>
              </a:xfrm>
              <a:prstGeom prst="line">
                <a:avLst/>
              </a:prstGeom>
              <a:noFill/>
              <a:ln w="38100" cap="flat" cmpd="sng" algn="ctr">
                <a:gradFill>
                  <a:gsLst>
                    <a:gs pos="0">
                      <a:srgbClr val="D2D2D2"/>
                    </a:gs>
                    <a:gs pos="100000">
                      <a:srgbClr val="D2D2D2">
                        <a:alpha val="0"/>
                      </a:srgbClr>
                    </a:gs>
                  </a:gsLst>
                  <a:lin ang="10800000" scaled="0"/>
                </a:gradFill>
                <a:prstDash val="solid"/>
                <a:tailEnd type="oval"/>
              </a:ln>
              <a:effectLst/>
            </p:spPr>
          </p:cxnSp>
        </p:grpSp>
        <p:pic>
          <p:nvPicPr>
            <p:cNvPr id="21" name="Picture 2">
              <a:extLst>
                <a:ext uri="{FF2B5EF4-FFF2-40B4-BE49-F238E27FC236}">
                  <a16:creationId xmlns:a16="http://schemas.microsoft.com/office/drawing/2014/main" id="{957AC04E-65DA-43DD-8032-F17364DD7113}"/>
                </a:ext>
              </a:extLst>
            </p:cNvPr>
            <p:cNvPicPr>
              <a:picLocks noChangeAspect="1" noChangeArrowheads="1"/>
            </p:cNvPicPr>
            <p:nvPr/>
          </p:nvPicPr>
          <p:blipFill>
            <a:blip r:embed="rId3" cstate="print">
              <a:lum bright="100000" contrast="100000"/>
            </a:blip>
            <a:srcRect/>
            <a:stretch>
              <a:fillRect/>
            </a:stretch>
          </p:blipFill>
          <p:spPr bwMode="auto">
            <a:xfrm>
              <a:off x="888249" y="1979427"/>
              <a:ext cx="544413" cy="544270"/>
            </a:xfrm>
            <a:prstGeom prst="rect">
              <a:avLst/>
            </a:prstGeom>
            <a:noFill/>
            <a:ln w="9525">
              <a:noFill/>
              <a:miter lim="800000"/>
              <a:headEnd/>
              <a:tailEnd/>
            </a:ln>
            <a:effectLst/>
          </p:spPr>
        </p:pic>
        <p:sp>
          <p:nvSpPr>
            <p:cNvPr id="22" name="Isosceles Triangle 21">
              <a:extLst>
                <a:ext uri="{FF2B5EF4-FFF2-40B4-BE49-F238E27FC236}">
                  <a16:creationId xmlns:a16="http://schemas.microsoft.com/office/drawing/2014/main" id="{46BEAC64-5748-466B-9840-1916870733AF}"/>
                </a:ext>
              </a:extLst>
            </p:cNvPr>
            <p:cNvSpPr/>
            <p:nvPr/>
          </p:nvSpPr>
          <p:spPr bwMode="auto">
            <a:xfrm rot="9180217">
              <a:off x="1168757" y="2362114"/>
              <a:ext cx="268958" cy="367600"/>
            </a:xfrm>
            <a:prstGeom prst="triangle">
              <a:avLst>
                <a:gd name="adj" fmla="val 64317"/>
              </a:avLst>
            </a:prstGeom>
            <a:gradFill rotWithShape="1">
              <a:gsLst>
                <a:gs pos="0">
                  <a:sysClr val="window" lastClr="FFFFFF">
                    <a:lumMod val="95000"/>
                    <a:alpha val="0"/>
                  </a:sysClr>
                </a:gs>
                <a:gs pos="50000">
                  <a:srgbClr val="FFFFFF">
                    <a:alpha val="58000"/>
                  </a:srgbClr>
                </a:gs>
                <a:gs pos="100000">
                  <a:srgbClr val="FFFFFF"/>
                </a:gs>
              </a:gsLst>
              <a:lin ang="5400000" scaled="0"/>
            </a:gra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algn="ctr" defTabSz="582595">
                <a:defRPr/>
              </a:pPr>
              <a:endParaRPr lang="en-US" sz="1428" kern="0" dirty="0">
                <a:solidFill>
                  <a:srgbClr val="FFFFFF"/>
                </a:solidFill>
                <a:latin typeface="Segoe UI"/>
                <a:cs typeface="Segoe UI" panose="020B0502040204020203" pitchFamily="34" charset="0"/>
              </a:endParaRPr>
            </a:p>
          </p:txBody>
        </p:sp>
        <p:sp>
          <p:nvSpPr>
            <p:cNvPr id="23" name="Rectangle 77">
              <a:extLst>
                <a:ext uri="{FF2B5EF4-FFF2-40B4-BE49-F238E27FC236}">
                  <a16:creationId xmlns:a16="http://schemas.microsoft.com/office/drawing/2014/main" id="{72A8794C-93A6-40B8-B114-430137734F79}"/>
                </a:ext>
              </a:extLst>
            </p:cNvPr>
            <p:cNvSpPr/>
            <p:nvPr/>
          </p:nvSpPr>
          <p:spPr>
            <a:xfrm>
              <a:off x="7944098" y="1973937"/>
              <a:ext cx="3531939" cy="1088760"/>
            </a:xfrm>
            <a:prstGeom prst="rect">
              <a:avLst/>
            </a:prstGeom>
            <a:solidFill>
              <a:schemeClr val="accent1"/>
            </a:solidFill>
          </p:spPr>
          <p:txBody>
            <a:bodyPr wrap="square" lIns="93260" tIns="93260" rIns="93260" bIns="93260">
              <a:spAutoFit/>
            </a:bodyPr>
            <a:lstStyle/>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Same-/cross-region direct, private VM-to-VM connectivity</a:t>
              </a:r>
            </a:p>
            <a:p>
              <a:pPr marL="174862" indent="-174862" defTabSz="485501" fontAlgn="base">
                <a:lnSpc>
                  <a:spcPct val="90000"/>
                </a:lnSpc>
                <a:buFont typeface="Arial" pitchFamily="34" charset="0"/>
                <a:buChar char="•"/>
                <a:defRPr/>
              </a:pP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NSG &amp; UDR across </a:t>
              </a: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VNets</a:t>
              </a:r>
              <a:endPar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endParaRPr>
            </a:p>
            <a:p>
              <a:pPr marL="174862" indent="-174862" defTabSz="485501" fontAlgn="base">
                <a:lnSpc>
                  <a:spcPct val="90000"/>
                </a:lnSpc>
                <a:buFont typeface="Arial" pitchFamily="34" charset="0"/>
                <a:buChar char="•"/>
                <a:defRPr/>
              </a:pPr>
              <a:r>
                <a:rPr lang="en-US" sz="1632" kern="0" dirty="0" err="1">
                  <a:solidFill>
                    <a:srgbClr val="FFFFFF"/>
                  </a:solidFill>
                  <a:effectLst>
                    <a:outerShdw blurRad="38100" dist="38100" dir="2700000" algn="tl">
                      <a:srgbClr val="000000">
                        <a:alpha val="43137"/>
                      </a:srgbClr>
                    </a:outerShdw>
                  </a:effectLst>
                  <a:latin typeface="Segoe UI"/>
                  <a:cs typeface="Segoe UI" panose="020B0502040204020203" pitchFamily="34" charset="0"/>
                </a:rPr>
                <a:t>GatewayTransit</a:t>
              </a:r>
              <a:r>
                <a:rPr lang="en-US" sz="1632" kern="0" dirty="0">
                  <a:solidFill>
                    <a:srgbClr val="FFFFFF"/>
                  </a:solidFill>
                  <a:effectLst>
                    <a:outerShdw blurRad="38100" dist="38100" dir="2700000" algn="tl">
                      <a:srgbClr val="000000">
                        <a:alpha val="43137"/>
                      </a:srgbClr>
                    </a:outerShdw>
                  </a:effectLst>
                  <a:latin typeface="Segoe UI"/>
                  <a:cs typeface="Segoe UI" panose="020B0502040204020203" pitchFamily="34" charset="0"/>
                </a:rPr>
                <a:t> for hub-and-spoke</a:t>
              </a:r>
            </a:p>
          </p:txBody>
        </p:sp>
        <p:sp>
          <p:nvSpPr>
            <p:cNvPr id="24" name="Freeform 539">
              <a:extLst>
                <a:ext uri="{FF2B5EF4-FFF2-40B4-BE49-F238E27FC236}">
                  <a16:creationId xmlns:a16="http://schemas.microsoft.com/office/drawing/2014/main" id="{1741E61F-CB34-4B16-8C78-90F662BD02E4}"/>
                </a:ext>
              </a:extLst>
            </p:cNvPr>
            <p:cNvSpPr>
              <a:spLocks noChangeAspect="1"/>
            </p:cNvSpPr>
            <p:nvPr/>
          </p:nvSpPr>
          <p:spPr bwMode="auto">
            <a:xfrm>
              <a:off x="1188215" y="2519932"/>
              <a:ext cx="456175" cy="2507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grpSp>
      <p:sp>
        <p:nvSpPr>
          <p:cNvPr id="30" name="Freeform 539">
            <a:extLst>
              <a:ext uri="{FF2B5EF4-FFF2-40B4-BE49-F238E27FC236}">
                <a16:creationId xmlns:a16="http://schemas.microsoft.com/office/drawing/2014/main" id="{E2061F0B-F517-4D66-A7E9-F02EC464386B}"/>
              </a:ext>
            </a:extLst>
          </p:cNvPr>
          <p:cNvSpPr>
            <a:spLocks noChangeAspect="1"/>
          </p:cNvSpPr>
          <p:nvPr/>
        </p:nvSpPr>
        <p:spPr bwMode="auto">
          <a:xfrm>
            <a:off x="6622839" y="2425428"/>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
        <p:nvSpPr>
          <p:cNvPr id="31" name="Freeform 539">
            <a:extLst>
              <a:ext uri="{FF2B5EF4-FFF2-40B4-BE49-F238E27FC236}">
                <a16:creationId xmlns:a16="http://schemas.microsoft.com/office/drawing/2014/main" id="{84C987DB-83FD-414E-A8A8-29CA62B00641}"/>
              </a:ext>
            </a:extLst>
          </p:cNvPr>
          <p:cNvSpPr>
            <a:spLocks noChangeAspect="1"/>
          </p:cNvSpPr>
          <p:nvPr/>
        </p:nvSpPr>
        <p:spPr bwMode="auto">
          <a:xfrm>
            <a:off x="6622838" y="3589616"/>
            <a:ext cx="809489" cy="44477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3260" tIns="46630" rIns="93260" bIns="46630" numCol="1" anchor="t" anchorCtr="0" compatLnSpc="1">
            <a:prstTxWarp prst="textNoShape">
              <a:avLst/>
            </a:prstTxWarp>
          </a:bodyPr>
          <a:lstStyle/>
          <a:p>
            <a:pPr defTabSz="951060">
              <a:defRPr/>
            </a:pPr>
            <a:endParaRPr lang="en-US" sz="2448" kern="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94421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Storage Services</a:t>
            </a:r>
          </a:p>
        </p:txBody>
      </p:sp>
      <p:sp>
        <p:nvSpPr>
          <p:cNvPr id="7" name="Rectangle 6"/>
          <p:cNvSpPr/>
          <p:nvPr/>
        </p:nvSpPr>
        <p:spPr bwMode="auto">
          <a:xfrm>
            <a:off x="2754626"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Files</a:t>
            </a:r>
          </a:p>
          <a:p>
            <a:pPr defTabSz="856600" fontAlgn="base">
              <a:spcBef>
                <a:spcPct val="0"/>
              </a:spcBef>
              <a:spcAft>
                <a:spcPct val="0"/>
              </a:spcAft>
              <a:defRPr/>
            </a:pPr>
            <a:r>
              <a:rPr lang="en-US" sz="1599" dirty="0">
                <a:gradFill>
                  <a:gsLst>
                    <a:gs pos="0">
                      <a:srgbClr val="FFFFFF"/>
                    </a:gs>
                    <a:gs pos="100000">
                      <a:srgbClr val="FFFFFF"/>
                    </a:gs>
                  </a:gsLst>
                  <a:lin ang="5400000" scaled="0"/>
                </a:gradFill>
                <a:latin typeface="Segoe UI Semilight"/>
                <a:ea typeface="Segoe UI" pitchFamily="34" charset="0"/>
                <a:cs typeface="Segoe UI" pitchFamily="34" charset="0"/>
              </a:rPr>
              <a:t>Fully Managed File Shares in the Cloud</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SMB and REST access</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“Lift and shift” legacy apps</a:t>
            </a:r>
          </a:p>
        </p:txBody>
      </p:sp>
      <p:sp>
        <p:nvSpPr>
          <p:cNvPr id="8" name="Rectangle 7"/>
          <p:cNvSpPr/>
          <p:nvPr/>
        </p:nvSpPr>
        <p:spPr bwMode="auto">
          <a:xfrm>
            <a:off x="381104"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Disks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Persistent disks for Azure IaaS VMs</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Premium Storage Disks option: SSD based, high IOPS, low latency</a:t>
            </a:r>
          </a:p>
        </p:txBody>
      </p:sp>
      <p:sp>
        <p:nvSpPr>
          <p:cNvPr id="14" name="Rectangle 13"/>
          <p:cNvSpPr/>
          <p:nvPr/>
        </p:nvSpPr>
        <p:spPr bwMode="auto">
          <a:xfrm>
            <a:off x="381104" y="5751095"/>
            <a:ext cx="11825481" cy="946114"/>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ctr" anchorCtr="0" forceAA="0" compatLnSpc="1">
            <a:prstTxWarp prst="textNoShape">
              <a:avLst/>
            </a:prstTxWarp>
            <a:noAutofit/>
          </a:bodyPr>
          <a:lstStyle/>
          <a:p>
            <a:pPr algn="ctr" defTabSz="856695" fontAlgn="base">
              <a:spcBef>
                <a:spcPct val="0"/>
              </a:spcBef>
              <a:spcAft>
                <a:spcPct val="0"/>
              </a:spcAft>
              <a:defRPr/>
            </a:pPr>
            <a:r>
              <a:rPr lang="en-US" sz="2800" dirty="0">
                <a:gradFill>
                  <a:gsLst>
                    <a:gs pos="0">
                      <a:srgbClr val="FFFFFF"/>
                    </a:gs>
                    <a:gs pos="100000">
                      <a:srgbClr val="FFFFFF"/>
                    </a:gs>
                  </a:gsLst>
                  <a:lin ang="5400000" scaled="0"/>
                </a:gradFill>
                <a:latin typeface="Segoe UI"/>
                <a:ea typeface="Segoe UI" pitchFamily="34" charset="0"/>
                <a:cs typeface="Segoe UI" pitchFamily="34" charset="0"/>
              </a:rPr>
              <a:t>Built on a unified Distributed Storage System</a:t>
            </a:r>
          </a:p>
          <a:p>
            <a:pPr algn="ctr" defTabSz="856695" fontAlgn="base">
              <a:spcBef>
                <a:spcPct val="0"/>
              </a:spcBef>
              <a:spcAft>
                <a:spcPct val="0"/>
              </a:spcAft>
              <a:defRPr/>
            </a:pPr>
            <a:r>
              <a:rPr lang="en-US" dirty="0">
                <a:gradFill>
                  <a:gsLst>
                    <a:gs pos="0">
                      <a:srgbClr val="FFFFFF"/>
                    </a:gs>
                    <a:gs pos="100000">
                      <a:srgbClr val="FFFFFF"/>
                    </a:gs>
                  </a:gsLst>
                  <a:lin ang="5400000" scaled="0"/>
                </a:gradFill>
                <a:latin typeface="Segoe UI Semilight"/>
                <a:ea typeface="Segoe UI" pitchFamily="34" charset="0"/>
                <a:cs typeface="Segoe UI" pitchFamily="34" charset="0"/>
              </a:rPr>
              <a:t>Durability, Encryption at Rest, Strongly Consistent Replication, Fault Tolerance, Auto Load-Balancing</a:t>
            </a:r>
            <a:endParaRPr lang="en-US"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 name="Group 10"/>
          <p:cNvGrpSpPr/>
          <p:nvPr/>
        </p:nvGrpSpPr>
        <p:grpSpPr>
          <a:xfrm>
            <a:off x="149773" y="1211587"/>
            <a:ext cx="5500167" cy="1394284"/>
            <a:chOff x="148911" y="1211262"/>
            <a:chExt cx="5500947" cy="1394482"/>
          </a:xfrm>
        </p:grpSpPr>
        <p:sp>
          <p:nvSpPr>
            <p:cNvPr id="45" name="Rectangle 44"/>
            <p:cNvSpPr/>
            <p:nvPr/>
          </p:nvSpPr>
          <p:spPr bwMode="auto">
            <a:xfrm>
              <a:off x="380276" y="1211262"/>
              <a:ext cx="4705578" cy="1258715"/>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r>
                <a:rPr lang="en-US" sz="2800" b="1" kern="0" spc="-30" dirty="0">
                  <a:ln w="3175">
                    <a:noFill/>
                  </a:ln>
                  <a:gradFill>
                    <a:gsLst>
                      <a:gs pos="83772">
                        <a:srgbClr val="353535"/>
                      </a:gs>
                      <a:gs pos="42857">
                        <a:srgbClr val="353535"/>
                      </a:gs>
                    </a:gsLst>
                    <a:lin ang="5400000" scaled="0"/>
                  </a:gradFill>
                  <a:latin typeface="Segoe UI Semilight"/>
                  <a:cs typeface="Segoe UI Semilight" panose="020B0402040204020203" pitchFamily="34" charset="0"/>
                </a:rPr>
                <a:t>IaaS</a:t>
              </a:r>
            </a:p>
          </p:txBody>
        </p:sp>
        <p:grpSp>
          <p:nvGrpSpPr>
            <p:cNvPr id="56" name="Group 55"/>
            <p:cNvGrpSpPr/>
            <p:nvPr/>
          </p:nvGrpSpPr>
          <p:grpSpPr>
            <a:xfrm>
              <a:off x="1209908" y="1673113"/>
              <a:ext cx="2377141" cy="932631"/>
              <a:chOff x="8107511" y="4954363"/>
              <a:chExt cx="2377141" cy="932631"/>
            </a:xfrm>
          </p:grpSpPr>
          <p:sp>
            <p:nvSpPr>
              <p:cNvPr id="46" name="TextBox 45"/>
              <p:cNvSpPr txBox="1"/>
              <p:nvPr/>
            </p:nvSpPr>
            <p:spPr>
              <a:xfrm>
                <a:off x="8107511" y="5139811"/>
                <a:ext cx="2377141" cy="747183"/>
              </a:xfrm>
              <a:prstGeom prst="rect">
                <a:avLst/>
              </a:prstGeom>
              <a:noFill/>
            </p:spPr>
            <p:txBody>
              <a:bodyPr wrap="square" lIns="639898" tIns="146262" rIns="182828" bIns="146262" rtlCol="0">
                <a:spAutoFit/>
              </a:bodyPr>
              <a:lstStyle/>
              <a:p>
                <a:pPr algn="ct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Virtual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machines</a:t>
                </a:r>
              </a:p>
            </p:txBody>
          </p:sp>
          <p:sp>
            <p:nvSpPr>
              <p:cNvPr id="47" name="Freeform 30"/>
              <p:cNvSpPr>
                <a:spLocks noChangeAspect="1" noEditPoints="1"/>
              </p:cNvSpPr>
              <p:nvPr/>
            </p:nvSpPr>
            <p:spPr bwMode="auto">
              <a:xfrm>
                <a:off x="9345141" y="4954363"/>
                <a:ext cx="376358" cy="211739"/>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grpSp>
        <p:grpSp>
          <p:nvGrpSpPr>
            <p:cNvPr id="55" name="Group 54"/>
            <p:cNvGrpSpPr/>
            <p:nvPr/>
          </p:nvGrpSpPr>
          <p:grpSpPr>
            <a:xfrm>
              <a:off x="148911" y="1742616"/>
              <a:ext cx="1718120" cy="793625"/>
              <a:chOff x="7270490" y="4989638"/>
              <a:chExt cx="1718120" cy="793625"/>
            </a:xfrm>
          </p:grpSpPr>
          <p:sp>
            <p:nvSpPr>
              <p:cNvPr id="48" name="Freeform 21"/>
              <p:cNvSpPr>
                <a:spLocks noChangeAspect="1" noEditPoints="1"/>
              </p:cNvSpPr>
              <p:nvPr/>
            </p:nvSpPr>
            <p:spPr bwMode="auto">
              <a:xfrm>
                <a:off x="8164456" y="4989638"/>
                <a:ext cx="223248" cy="192242"/>
              </a:xfrm>
              <a:custGeom>
                <a:avLst/>
                <a:gdLst>
                  <a:gd name="T0" fmla="*/ 143 w 288"/>
                  <a:gd name="T1" fmla="*/ 175 h 248"/>
                  <a:gd name="T2" fmla="*/ 3 w 288"/>
                  <a:gd name="T3" fmla="*/ 139 h 248"/>
                  <a:gd name="T4" fmla="*/ 3 w 288"/>
                  <a:gd name="T5" fmla="*/ 117 h 248"/>
                  <a:gd name="T6" fmla="*/ 141 w 288"/>
                  <a:gd name="T7" fmla="*/ 151 h 248"/>
                  <a:gd name="T8" fmla="*/ 143 w 288"/>
                  <a:gd name="T9" fmla="*/ 151 h 248"/>
                  <a:gd name="T10" fmla="*/ 145 w 288"/>
                  <a:gd name="T11" fmla="*/ 151 h 248"/>
                  <a:gd name="T12" fmla="*/ 283 w 288"/>
                  <a:gd name="T13" fmla="*/ 117 h 248"/>
                  <a:gd name="T14" fmla="*/ 283 w 288"/>
                  <a:gd name="T15" fmla="*/ 139 h 248"/>
                  <a:gd name="T16" fmla="*/ 143 w 288"/>
                  <a:gd name="T17" fmla="*/ 175 h 248"/>
                  <a:gd name="T18" fmla="*/ 283 w 288"/>
                  <a:gd name="T19" fmla="*/ 214 h 248"/>
                  <a:gd name="T20" fmla="*/ 283 w 288"/>
                  <a:gd name="T21" fmla="*/ 190 h 248"/>
                  <a:gd name="T22" fmla="*/ 145 w 288"/>
                  <a:gd name="T23" fmla="*/ 227 h 248"/>
                  <a:gd name="T24" fmla="*/ 143 w 288"/>
                  <a:gd name="T25" fmla="*/ 227 h 248"/>
                  <a:gd name="T26" fmla="*/ 141 w 288"/>
                  <a:gd name="T27" fmla="*/ 227 h 248"/>
                  <a:gd name="T28" fmla="*/ 3 w 288"/>
                  <a:gd name="T29" fmla="*/ 190 h 248"/>
                  <a:gd name="T30" fmla="*/ 3 w 288"/>
                  <a:gd name="T31" fmla="*/ 214 h 248"/>
                  <a:gd name="T32" fmla="*/ 143 w 288"/>
                  <a:gd name="T33" fmla="*/ 248 h 248"/>
                  <a:gd name="T34" fmla="*/ 283 w 288"/>
                  <a:gd name="T35" fmla="*/ 214 h 248"/>
                  <a:gd name="T36" fmla="*/ 288 w 288"/>
                  <a:gd name="T37" fmla="*/ 68 h 248"/>
                  <a:gd name="T38" fmla="*/ 288 w 288"/>
                  <a:gd name="T39" fmla="*/ 37 h 248"/>
                  <a:gd name="T40" fmla="*/ 143 w 288"/>
                  <a:gd name="T41" fmla="*/ 0 h 248"/>
                  <a:gd name="T42" fmla="*/ 0 w 288"/>
                  <a:gd name="T43" fmla="*/ 37 h 248"/>
                  <a:gd name="T44" fmla="*/ 0 w 288"/>
                  <a:gd name="T45" fmla="*/ 68 h 248"/>
                  <a:gd name="T46" fmla="*/ 143 w 288"/>
                  <a:gd name="T47" fmla="*/ 103 h 248"/>
                  <a:gd name="T48" fmla="*/ 288 w 288"/>
                  <a:gd name="T49" fmla="*/ 6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8" h="248">
                    <a:moveTo>
                      <a:pt x="143" y="175"/>
                    </a:moveTo>
                    <a:lnTo>
                      <a:pt x="3" y="139"/>
                    </a:lnTo>
                    <a:lnTo>
                      <a:pt x="3" y="117"/>
                    </a:lnTo>
                    <a:lnTo>
                      <a:pt x="141" y="151"/>
                    </a:lnTo>
                    <a:lnTo>
                      <a:pt x="143" y="151"/>
                    </a:lnTo>
                    <a:lnTo>
                      <a:pt x="145" y="151"/>
                    </a:lnTo>
                    <a:lnTo>
                      <a:pt x="283" y="117"/>
                    </a:lnTo>
                    <a:lnTo>
                      <a:pt x="283" y="139"/>
                    </a:lnTo>
                    <a:lnTo>
                      <a:pt x="143" y="175"/>
                    </a:lnTo>
                    <a:close/>
                    <a:moveTo>
                      <a:pt x="283" y="214"/>
                    </a:moveTo>
                    <a:lnTo>
                      <a:pt x="283" y="190"/>
                    </a:lnTo>
                    <a:lnTo>
                      <a:pt x="145" y="227"/>
                    </a:lnTo>
                    <a:lnTo>
                      <a:pt x="143" y="227"/>
                    </a:lnTo>
                    <a:lnTo>
                      <a:pt x="141" y="227"/>
                    </a:lnTo>
                    <a:lnTo>
                      <a:pt x="3" y="190"/>
                    </a:lnTo>
                    <a:lnTo>
                      <a:pt x="3" y="214"/>
                    </a:lnTo>
                    <a:lnTo>
                      <a:pt x="143" y="248"/>
                    </a:lnTo>
                    <a:lnTo>
                      <a:pt x="283" y="214"/>
                    </a:lnTo>
                    <a:close/>
                    <a:moveTo>
                      <a:pt x="288" y="68"/>
                    </a:moveTo>
                    <a:lnTo>
                      <a:pt x="288" y="37"/>
                    </a:lnTo>
                    <a:lnTo>
                      <a:pt x="143" y="0"/>
                    </a:lnTo>
                    <a:lnTo>
                      <a:pt x="0" y="37"/>
                    </a:lnTo>
                    <a:lnTo>
                      <a:pt x="0" y="68"/>
                    </a:lnTo>
                    <a:lnTo>
                      <a:pt x="143" y="103"/>
                    </a:lnTo>
                    <a:lnTo>
                      <a:pt x="288" y="68"/>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50" name="TextBox 49"/>
              <p:cNvSpPr txBox="1"/>
              <p:nvPr/>
            </p:nvSpPr>
            <p:spPr>
              <a:xfrm>
                <a:off x="7270490" y="5266271"/>
                <a:ext cx="1718120"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Storage</a:t>
                </a:r>
              </a:p>
            </p:txBody>
          </p:sp>
        </p:grpSp>
        <p:grpSp>
          <p:nvGrpSpPr>
            <p:cNvPr id="57" name="Group 56"/>
            <p:cNvGrpSpPr/>
            <p:nvPr/>
          </p:nvGrpSpPr>
          <p:grpSpPr>
            <a:xfrm>
              <a:off x="2929925" y="1720328"/>
              <a:ext cx="2719933" cy="838201"/>
              <a:chOff x="9659512" y="4945062"/>
              <a:chExt cx="2719933" cy="838201"/>
            </a:xfrm>
          </p:grpSpPr>
          <p:sp>
            <p:nvSpPr>
              <p:cNvPr id="49" name="Freeform 21"/>
              <p:cNvSpPr>
                <a:spLocks noChangeAspect="1" noEditPoints="1"/>
              </p:cNvSpPr>
              <p:nvPr/>
            </p:nvSpPr>
            <p:spPr bwMode="auto">
              <a:xfrm>
                <a:off x="10676210" y="4945062"/>
                <a:ext cx="330579" cy="230339"/>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 name="T44" fmla="*/ 78 w 128"/>
                  <a:gd name="T45" fmla="*/ 57 h 88"/>
                  <a:gd name="T46" fmla="*/ 72 w 128"/>
                  <a:gd name="T47" fmla="*/ 60 h 88"/>
                  <a:gd name="T48" fmla="*/ 56 w 128"/>
                  <a:gd name="T49" fmla="*/ 54 h 88"/>
                  <a:gd name="T50" fmla="*/ 56 w 128"/>
                  <a:gd name="T51" fmla="*/ 52 h 88"/>
                  <a:gd name="T52" fmla="*/ 56 w 128"/>
                  <a:gd name="T53" fmla="*/ 51 h 88"/>
                  <a:gd name="T54" fmla="*/ 72 w 128"/>
                  <a:gd name="T55" fmla="*/ 41 h 88"/>
                  <a:gd name="T56" fmla="*/ 78 w 128"/>
                  <a:gd name="T57" fmla="*/ 44 h 88"/>
                  <a:gd name="T58" fmla="*/ 84 w 128"/>
                  <a:gd name="T59" fmla="*/ 38 h 88"/>
                  <a:gd name="T60" fmla="*/ 78 w 128"/>
                  <a:gd name="T61" fmla="*/ 31 h 88"/>
                  <a:gd name="T62" fmla="*/ 71 w 128"/>
                  <a:gd name="T63" fmla="*/ 36 h 88"/>
                  <a:gd name="T64" fmla="*/ 53 w 128"/>
                  <a:gd name="T65" fmla="*/ 47 h 88"/>
                  <a:gd name="T66" fmla="*/ 50 w 128"/>
                  <a:gd name="T67" fmla="*/ 46 h 88"/>
                  <a:gd name="T68" fmla="*/ 43 w 128"/>
                  <a:gd name="T69" fmla="*/ 52 h 88"/>
                  <a:gd name="T70" fmla="*/ 50 w 128"/>
                  <a:gd name="T71" fmla="*/ 59 h 88"/>
                  <a:gd name="T72" fmla="*/ 53 w 128"/>
                  <a:gd name="T73" fmla="*/ 58 h 88"/>
                  <a:gd name="T74" fmla="*/ 71 w 128"/>
                  <a:gd name="T75" fmla="*/ 65 h 88"/>
                  <a:gd name="T76" fmla="*/ 78 w 128"/>
                  <a:gd name="T77" fmla="*/ 70 h 88"/>
                  <a:gd name="T78" fmla="*/ 84 w 128"/>
                  <a:gd name="T79" fmla="*/ 64 h 88"/>
                  <a:gd name="T80" fmla="*/ 78 w 128"/>
                  <a:gd name="T81" fmla="*/ 5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8" h="88">
                    <a:moveTo>
                      <a:pt x="28" y="88"/>
                    </a:moveTo>
                    <a:cubicBezTo>
                      <a:pt x="94" y="88"/>
                      <a:pt x="94" y="88"/>
                      <a:pt x="94" y="88"/>
                    </a:cubicBezTo>
                    <a:cubicBezTo>
                      <a:pt x="112" y="88"/>
                      <a:pt x="128" y="73"/>
                      <a:pt x="128" y="54"/>
                    </a:cubicBezTo>
                    <a:cubicBezTo>
                      <a:pt x="128" y="36"/>
                      <a:pt x="114" y="21"/>
                      <a:pt x="96" y="20"/>
                    </a:cubicBezTo>
                    <a:cubicBezTo>
                      <a:pt x="90" y="8"/>
                      <a:pt x="77" y="0"/>
                      <a:pt x="64" y="0"/>
                    </a:cubicBezTo>
                    <a:cubicBezTo>
                      <a:pt x="45" y="0"/>
                      <a:pt x="30" y="14"/>
                      <a:pt x="28" y="32"/>
                    </a:cubicBezTo>
                    <a:cubicBezTo>
                      <a:pt x="28" y="32"/>
                      <a:pt x="28" y="32"/>
                      <a:pt x="28" y="32"/>
                    </a:cubicBezTo>
                    <a:cubicBezTo>
                      <a:pt x="12" y="32"/>
                      <a:pt x="0" y="45"/>
                      <a:pt x="0" y="60"/>
                    </a:cubicBezTo>
                    <a:cubicBezTo>
                      <a:pt x="0" y="76"/>
                      <a:pt x="12" y="88"/>
                      <a:pt x="28" y="88"/>
                    </a:cubicBezTo>
                    <a:close/>
                    <a:moveTo>
                      <a:pt x="28" y="40"/>
                    </a:moveTo>
                    <a:cubicBezTo>
                      <a:pt x="29" y="40"/>
                      <a:pt x="30" y="40"/>
                      <a:pt x="31" y="41"/>
                    </a:cubicBezTo>
                    <a:cubicBezTo>
                      <a:pt x="36" y="41"/>
                      <a:pt x="36" y="41"/>
                      <a:pt x="36" y="41"/>
                    </a:cubicBezTo>
                    <a:cubicBezTo>
                      <a:pt x="36" y="36"/>
                      <a:pt x="36" y="36"/>
                      <a:pt x="36" y="36"/>
                    </a:cubicBezTo>
                    <a:cubicBezTo>
                      <a:pt x="36" y="21"/>
                      <a:pt x="48" y="8"/>
                      <a:pt x="64" y="8"/>
                    </a:cubicBezTo>
                    <a:cubicBezTo>
                      <a:pt x="75" y="8"/>
                      <a:pt x="85"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moveTo>
                      <a:pt x="78" y="57"/>
                    </a:moveTo>
                    <a:cubicBezTo>
                      <a:pt x="75" y="57"/>
                      <a:pt x="73" y="58"/>
                      <a:pt x="72" y="60"/>
                    </a:cubicBezTo>
                    <a:cubicBezTo>
                      <a:pt x="56" y="54"/>
                      <a:pt x="56" y="54"/>
                      <a:pt x="56" y="54"/>
                    </a:cubicBezTo>
                    <a:cubicBezTo>
                      <a:pt x="56" y="54"/>
                      <a:pt x="56" y="53"/>
                      <a:pt x="56" y="52"/>
                    </a:cubicBezTo>
                    <a:cubicBezTo>
                      <a:pt x="56" y="52"/>
                      <a:pt x="56" y="51"/>
                      <a:pt x="56" y="51"/>
                    </a:cubicBezTo>
                    <a:cubicBezTo>
                      <a:pt x="72" y="41"/>
                      <a:pt x="72" y="41"/>
                      <a:pt x="72" y="41"/>
                    </a:cubicBezTo>
                    <a:cubicBezTo>
                      <a:pt x="73" y="43"/>
                      <a:pt x="75" y="44"/>
                      <a:pt x="78" y="44"/>
                    </a:cubicBezTo>
                    <a:cubicBezTo>
                      <a:pt x="81" y="44"/>
                      <a:pt x="84" y="41"/>
                      <a:pt x="84" y="38"/>
                    </a:cubicBezTo>
                    <a:cubicBezTo>
                      <a:pt x="84" y="34"/>
                      <a:pt x="81" y="31"/>
                      <a:pt x="78" y="31"/>
                    </a:cubicBezTo>
                    <a:cubicBezTo>
                      <a:pt x="75" y="31"/>
                      <a:pt x="72" y="33"/>
                      <a:pt x="71" y="36"/>
                    </a:cubicBezTo>
                    <a:cubicBezTo>
                      <a:pt x="53" y="47"/>
                      <a:pt x="53" y="47"/>
                      <a:pt x="53" y="47"/>
                    </a:cubicBezTo>
                    <a:cubicBezTo>
                      <a:pt x="52" y="46"/>
                      <a:pt x="51" y="46"/>
                      <a:pt x="50" y="46"/>
                    </a:cubicBezTo>
                    <a:cubicBezTo>
                      <a:pt x="46" y="46"/>
                      <a:pt x="43" y="49"/>
                      <a:pt x="43" y="52"/>
                    </a:cubicBezTo>
                    <a:cubicBezTo>
                      <a:pt x="43" y="56"/>
                      <a:pt x="46" y="59"/>
                      <a:pt x="50" y="59"/>
                    </a:cubicBezTo>
                    <a:cubicBezTo>
                      <a:pt x="51" y="59"/>
                      <a:pt x="52" y="59"/>
                      <a:pt x="53" y="58"/>
                    </a:cubicBezTo>
                    <a:cubicBezTo>
                      <a:pt x="71" y="65"/>
                      <a:pt x="71" y="65"/>
                      <a:pt x="71" y="65"/>
                    </a:cubicBezTo>
                    <a:cubicBezTo>
                      <a:pt x="72" y="68"/>
                      <a:pt x="75" y="70"/>
                      <a:pt x="78" y="70"/>
                    </a:cubicBezTo>
                    <a:cubicBezTo>
                      <a:pt x="81" y="70"/>
                      <a:pt x="84" y="67"/>
                      <a:pt x="84" y="64"/>
                    </a:cubicBezTo>
                    <a:cubicBezTo>
                      <a:pt x="84" y="60"/>
                      <a:pt x="81" y="57"/>
                      <a:pt x="78" y="57"/>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endParaRPr lang="en-US" sz="2400" kern="0" dirty="0">
                  <a:ln w="3175">
                    <a:noFill/>
                  </a:ln>
                  <a:gradFill>
                    <a:gsLst>
                      <a:gs pos="83772">
                        <a:srgbClr val="353535"/>
                      </a:gs>
                      <a:gs pos="42857">
                        <a:srgbClr val="353535"/>
                      </a:gs>
                    </a:gsLst>
                    <a:lin ang="5400000" scaled="0"/>
                  </a:gradFill>
                  <a:latin typeface="Segoe UI Semilight"/>
                  <a:cs typeface="Segoe UI" pitchFamily="34" charset="0"/>
                </a:endParaRPr>
              </a:p>
            </p:txBody>
          </p:sp>
          <p:sp>
            <p:nvSpPr>
              <p:cNvPr id="51" name="TextBox 50"/>
              <p:cNvSpPr txBox="1"/>
              <p:nvPr/>
            </p:nvSpPr>
            <p:spPr>
              <a:xfrm>
                <a:off x="9659512" y="5266271"/>
                <a:ext cx="2719933"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Networking</a:t>
                </a:r>
              </a:p>
            </p:txBody>
          </p:sp>
        </p:grpSp>
      </p:grpSp>
      <p:sp>
        <p:nvSpPr>
          <p:cNvPr id="60" name="Rectangle 59"/>
          <p:cNvSpPr/>
          <p:nvPr/>
        </p:nvSpPr>
        <p:spPr bwMode="auto">
          <a:xfrm>
            <a:off x="5128147" y="2513159"/>
            <a:ext cx="2331389" cy="318224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Blobs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Highly scalable, REST based cloud </a:t>
            </a:r>
            <a:r>
              <a:rPr lang="en-US" sz="1599" b="1" dirty="0">
                <a:gradFill>
                  <a:gsLst>
                    <a:gs pos="0">
                      <a:srgbClr val="FFFFFF"/>
                    </a:gs>
                    <a:gs pos="100000">
                      <a:srgbClr val="FFFFFF"/>
                    </a:gs>
                  </a:gsLst>
                  <a:lin ang="5400000" scaled="0"/>
                </a:gradFill>
                <a:latin typeface="Segoe UI"/>
                <a:ea typeface="Segoe UI" pitchFamily="34" charset="0"/>
                <a:cs typeface="Segoe UI" pitchFamily="34" charset="0"/>
              </a:rPr>
              <a:t>object</a:t>
            </a:r>
            <a:r>
              <a:rPr lang="en-US" sz="1599" dirty="0">
                <a:gradFill>
                  <a:gsLst>
                    <a:gs pos="0">
                      <a:srgbClr val="FFFFFF"/>
                    </a:gs>
                    <a:gs pos="100000">
                      <a:srgbClr val="FFFFFF"/>
                    </a:gs>
                  </a:gsLst>
                  <a:lin ang="5400000" scaled="0"/>
                </a:gradFill>
                <a:latin typeface="Segoe UI"/>
                <a:ea typeface="Segoe UI" pitchFamily="34" charset="0"/>
                <a:cs typeface="Segoe UI" pitchFamily="34" charset="0"/>
              </a:rPr>
              <a:t> store</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Block Blobs: Sequential file I/O</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Cool Tier Available</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Page Blobs: Random-write pattern data</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Append Blobs</a:t>
            </a:r>
          </a:p>
        </p:txBody>
      </p:sp>
      <p:sp>
        <p:nvSpPr>
          <p:cNvPr id="61" name="Rectangle 60"/>
          <p:cNvSpPr/>
          <p:nvPr/>
        </p:nvSpPr>
        <p:spPr bwMode="auto">
          <a:xfrm>
            <a:off x="9875194"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solidFill>
                  <a:srgbClr val="FFFFFF"/>
                </a:solidFill>
                <a:latin typeface="Segoe UI"/>
                <a:ea typeface="Segoe UI" pitchFamily="34" charset="0"/>
                <a:cs typeface="Segoe UI" pitchFamily="34" charset="0"/>
              </a:rPr>
              <a:t>Queues</a:t>
            </a:r>
          </a:p>
          <a:p>
            <a:pPr defTabSz="856695" fontAlgn="base">
              <a:spcBef>
                <a:spcPct val="0"/>
              </a:spcBef>
              <a:spcAft>
                <a:spcPct val="0"/>
              </a:spcAft>
              <a:defRPr/>
            </a:pPr>
            <a:r>
              <a:rPr lang="en-US" sz="1599" dirty="0">
                <a:solidFill>
                  <a:srgbClr val="FFFFFF"/>
                </a:solidFill>
                <a:latin typeface="Segoe UI"/>
                <a:ea typeface="Segoe UI" pitchFamily="34" charset="0"/>
                <a:cs typeface="Segoe UI" pitchFamily="34" charset="0"/>
              </a:rPr>
              <a:t>Reliable queues at scale for cloud services</a:t>
            </a:r>
          </a:p>
          <a:p>
            <a:pPr defTabSz="856695" fontAlgn="base">
              <a:spcBef>
                <a:spcPct val="0"/>
              </a:spcBef>
              <a:spcAft>
                <a:spcPct val="0"/>
              </a:spcAft>
              <a:defRPr/>
            </a:pPr>
            <a:endParaRPr lang="en-US" sz="1599" dirty="0">
              <a:solidFill>
                <a:srgbClr val="FFFFFF"/>
              </a:soli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Decouple and scale components</a:t>
            </a: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cs typeface="Segoe UI" pitchFamily="34" charset="0"/>
              </a:rPr>
              <a:t>Message visibility timeout and update message to protect against unreliable dequeuers </a:t>
            </a:r>
          </a:p>
        </p:txBody>
      </p:sp>
      <p:sp>
        <p:nvSpPr>
          <p:cNvPr id="62" name="Rectangle 61"/>
          <p:cNvSpPr/>
          <p:nvPr/>
        </p:nvSpPr>
        <p:spPr bwMode="auto">
          <a:xfrm>
            <a:off x="7501671" y="2513159"/>
            <a:ext cx="2331389" cy="3182244"/>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8008" tIns="134405" rIns="168008" bIns="134405" numCol="1" spcCol="0" rtlCol="0" fromWordArt="0" anchor="t" anchorCtr="0" forceAA="0" compatLnSpc="1">
            <a:prstTxWarp prst="textNoShape">
              <a:avLst/>
            </a:prstTxWarp>
            <a:noAutofit/>
          </a:bodyPr>
          <a:lstStyle/>
          <a:p>
            <a:pPr defTabSz="856695" fontAlgn="base">
              <a:spcBef>
                <a:spcPct val="0"/>
              </a:spcBef>
              <a:spcAft>
                <a:spcPct val="0"/>
              </a:spcAft>
              <a:defRPr/>
            </a:pPr>
            <a:r>
              <a:rPr lang="en-US" sz="3199" dirty="0">
                <a:gradFill>
                  <a:gsLst>
                    <a:gs pos="0">
                      <a:srgbClr val="FFFFFF"/>
                    </a:gs>
                    <a:gs pos="100000">
                      <a:srgbClr val="FFFFFF"/>
                    </a:gs>
                  </a:gsLst>
                  <a:lin ang="5400000" scaled="0"/>
                </a:gradFill>
                <a:latin typeface="Segoe UI"/>
                <a:ea typeface="Segoe UI" pitchFamily="34" charset="0"/>
                <a:cs typeface="Segoe UI" pitchFamily="34" charset="0"/>
              </a:rPr>
              <a:t>Tables</a:t>
            </a:r>
          </a:p>
          <a:p>
            <a:pPr defTabSz="856695" fontAlgn="base">
              <a:spcBef>
                <a:spcPct val="0"/>
              </a:spcBef>
              <a:spcAft>
                <a:spcPct val="0"/>
              </a:spcAft>
              <a:defRPr/>
            </a:pPr>
            <a:r>
              <a:rPr lang="en-US" sz="1599" dirty="0">
                <a:gradFill>
                  <a:gsLst>
                    <a:gs pos="0">
                      <a:srgbClr val="FFFFFF"/>
                    </a:gs>
                    <a:gs pos="100000">
                      <a:srgbClr val="FFFFFF"/>
                    </a:gs>
                  </a:gsLst>
                  <a:lin ang="5400000" scaled="0"/>
                </a:gradFill>
                <a:latin typeface="Segoe UI"/>
                <a:ea typeface="Segoe UI" pitchFamily="34" charset="0"/>
                <a:cs typeface="Segoe UI" pitchFamily="34" charset="0"/>
              </a:rPr>
              <a:t>Massive auto-scaling NoSQL store</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Dynamic scaling based on load</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Scale to PBs of table data </a:t>
            </a:r>
          </a:p>
          <a:p>
            <a:pPr defTabSz="856695" fontAlgn="base">
              <a:spcBef>
                <a:spcPct val="0"/>
              </a:spcBef>
              <a:spcAft>
                <a:spcPct val="0"/>
              </a:spcAft>
              <a:defRPr/>
            </a:pPr>
            <a:endParaRPr lang="en-US" sz="13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r>
              <a:rPr lang="en-US" sz="1399" dirty="0">
                <a:gradFill>
                  <a:gsLst>
                    <a:gs pos="0">
                      <a:srgbClr val="FFFFFF"/>
                    </a:gs>
                    <a:gs pos="100000">
                      <a:srgbClr val="FFFFFF"/>
                    </a:gs>
                  </a:gsLst>
                  <a:lin ang="5400000" scaled="0"/>
                </a:gradFill>
                <a:latin typeface="Segoe UI"/>
                <a:ea typeface="Segoe UI" pitchFamily="34" charset="0"/>
                <a:cs typeface="Segoe UI" pitchFamily="34" charset="0"/>
              </a:rPr>
              <a:t>Fast key/value lookups</a:t>
            </a: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a:p>
            <a:pPr defTabSz="856695" fontAlgn="base">
              <a:spcBef>
                <a:spcPct val="0"/>
              </a:spcBef>
              <a:spcAft>
                <a:spcPct val="0"/>
              </a:spcAft>
              <a:defRPr/>
            </a:pPr>
            <a:endParaRPr lang="en-US" sz="1599"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p:cNvGrpSpPr/>
          <p:nvPr/>
        </p:nvGrpSpPr>
        <p:grpSpPr>
          <a:xfrm>
            <a:off x="5133312" y="1214242"/>
            <a:ext cx="7944514" cy="1298917"/>
            <a:chOff x="5133158" y="1213918"/>
            <a:chExt cx="7945641" cy="1299102"/>
          </a:xfrm>
        </p:grpSpPr>
        <p:sp>
          <p:nvSpPr>
            <p:cNvPr id="63" name="Rectangle 62"/>
            <p:cNvSpPr/>
            <p:nvPr/>
          </p:nvSpPr>
          <p:spPr bwMode="auto">
            <a:xfrm>
              <a:off x="5142474" y="1213918"/>
              <a:ext cx="7064958" cy="1256282"/>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2418">
                <a:lnSpc>
                  <a:spcPct val="90000"/>
                </a:lnSpc>
                <a:defRPr/>
              </a:pPr>
              <a:r>
                <a:rPr lang="en-US" sz="2800" b="1" kern="0" spc="-30" dirty="0">
                  <a:ln w="3175">
                    <a:noFill/>
                  </a:ln>
                  <a:gradFill>
                    <a:gsLst>
                      <a:gs pos="83772">
                        <a:srgbClr val="353535"/>
                      </a:gs>
                      <a:gs pos="42857">
                        <a:srgbClr val="353535"/>
                      </a:gs>
                    </a:gsLst>
                    <a:lin ang="5400000" scaled="0"/>
                  </a:gradFill>
                  <a:latin typeface="Segoe UI Semilight"/>
                  <a:cs typeface="Segoe UI Semilight" panose="020B0402040204020203" pitchFamily="34" charset="0"/>
                </a:rPr>
                <a:t>PaaS</a:t>
              </a:r>
            </a:p>
          </p:txBody>
        </p:sp>
        <p:grpSp>
          <p:nvGrpSpPr>
            <p:cNvPr id="64" name="Group 63"/>
            <p:cNvGrpSpPr/>
            <p:nvPr/>
          </p:nvGrpSpPr>
          <p:grpSpPr>
            <a:xfrm>
              <a:off x="5133158" y="1765837"/>
              <a:ext cx="2719933" cy="747183"/>
              <a:chOff x="385441" y="5036080"/>
              <a:chExt cx="2719933" cy="747183"/>
            </a:xfrm>
          </p:grpSpPr>
          <p:sp>
            <p:nvSpPr>
              <p:cNvPr id="65" name="TextBox 64"/>
              <p:cNvSpPr txBox="1"/>
              <p:nvPr/>
            </p:nvSpPr>
            <p:spPr>
              <a:xfrm>
                <a:off x="385441" y="503608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Existing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frameworks</a:t>
                </a:r>
              </a:p>
            </p:txBody>
          </p:sp>
          <p:sp>
            <p:nvSpPr>
              <p:cNvPr id="66" name="Freeform 699"/>
              <p:cNvSpPr>
                <a:spLocks noChangeAspect="1" noEditPoints="1"/>
              </p:cNvSpPr>
              <p:nvPr/>
            </p:nvSpPr>
            <p:spPr bwMode="auto">
              <a:xfrm>
                <a:off x="567224" y="5230409"/>
                <a:ext cx="271941" cy="271941"/>
              </a:xfrm>
              <a:custGeom>
                <a:avLst/>
                <a:gdLst>
                  <a:gd name="T0" fmla="*/ 149 w 194"/>
                  <a:gd name="T1" fmla="*/ 132 h 194"/>
                  <a:gd name="T2" fmla="*/ 142 w 194"/>
                  <a:gd name="T3" fmla="*/ 147 h 194"/>
                  <a:gd name="T4" fmla="*/ 149 w 194"/>
                  <a:gd name="T5" fmla="*/ 163 h 194"/>
                  <a:gd name="T6" fmla="*/ 167 w 194"/>
                  <a:gd name="T7" fmla="*/ 167 h 194"/>
                  <a:gd name="T8" fmla="*/ 180 w 194"/>
                  <a:gd name="T9" fmla="*/ 153 h 194"/>
                  <a:gd name="T10" fmla="*/ 176 w 194"/>
                  <a:gd name="T11" fmla="*/ 136 h 194"/>
                  <a:gd name="T12" fmla="*/ 161 w 194"/>
                  <a:gd name="T13" fmla="*/ 128 h 194"/>
                  <a:gd name="T14" fmla="*/ 21 w 194"/>
                  <a:gd name="T15" fmla="*/ 132 h 194"/>
                  <a:gd name="T16" fmla="*/ 13 w 194"/>
                  <a:gd name="T17" fmla="*/ 147 h 194"/>
                  <a:gd name="T18" fmla="*/ 21 w 194"/>
                  <a:gd name="T19" fmla="*/ 163 h 194"/>
                  <a:gd name="T20" fmla="*/ 38 w 194"/>
                  <a:gd name="T21" fmla="*/ 167 h 194"/>
                  <a:gd name="T22" fmla="*/ 50 w 194"/>
                  <a:gd name="T23" fmla="*/ 153 h 194"/>
                  <a:gd name="T24" fmla="*/ 48 w 194"/>
                  <a:gd name="T25" fmla="*/ 136 h 194"/>
                  <a:gd name="T26" fmla="*/ 32 w 194"/>
                  <a:gd name="T27" fmla="*/ 128 h 194"/>
                  <a:gd name="T28" fmla="*/ 30 w 194"/>
                  <a:gd name="T29" fmla="*/ 82 h 194"/>
                  <a:gd name="T30" fmla="*/ 32 w 194"/>
                  <a:gd name="T31" fmla="*/ 115 h 194"/>
                  <a:gd name="T32" fmla="*/ 65 w 194"/>
                  <a:gd name="T33" fmla="*/ 147 h 194"/>
                  <a:gd name="T34" fmla="*/ 57 w 194"/>
                  <a:gd name="T35" fmla="*/ 169 h 194"/>
                  <a:gd name="T36" fmla="*/ 117 w 194"/>
                  <a:gd name="T37" fmla="*/ 176 h 194"/>
                  <a:gd name="T38" fmla="*/ 130 w 194"/>
                  <a:gd name="T39" fmla="*/ 155 h 194"/>
                  <a:gd name="T40" fmla="*/ 146 w 194"/>
                  <a:gd name="T41" fmla="*/ 121 h 194"/>
                  <a:gd name="T42" fmla="*/ 167 w 194"/>
                  <a:gd name="T43" fmla="*/ 109 h 194"/>
                  <a:gd name="T44" fmla="*/ 126 w 194"/>
                  <a:gd name="T45" fmla="*/ 44 h 194"/>
                  <a:gd name="T46" fmla="*/ 105 w 194"/>
                  <a:gd name="T47" fmla="*/ 63 h 194"/>
                  <a:gd name="T48" fmla="*/ 78 w 194"/>
                  <a:gd name="T49" fmla="*/ 57 h 194"/>
                  <a:gd name="T50" fmla="*/ 96 w 194"/>
                  <a:gd name="T51" fmla="*/ 11 h 194"/>
                  <a:gd name="T52" fmla="*/ 80 w 194"/>
                  <a:gd name="T53" fmla="*/ 19 h 194"/>
                  <a:gd name="T54" fmla="*/ 78 w 194"/>
                  <a:gd name="T55" fmla="*/ 38 h 194"/>
                  <a:gd name="T56" fmla="*/ 90 w 194"/>
                  <a:gd name="T57" fmla="*/ 49 h 194"/>
                  <a:gd name="T58" fmla="*/ 107 w 194"/>
                  <a:gd name="T59" fmla="*/ 48 h 194"/>
                  <a:gd name="T60" fmla="*/ 117 w 194"/>
                  <a:gd name="T61" fmla="*/ 30 h 194"/>
                  <a:gd name="T62" fmla="*/ 107 w 194"/>
                  <a:gd name="T63" fmla="*/ 15 h 194"/>
                  <a:gd name="T64" fmla="*/ 96 w 194"/>
                  <a:gd name="T65" fmla="*/ 0 h 194"/>
                  <a:gd name="T66" fmla="*/ 128 w 194"/>
                  <a:gd name="T67" fmla="*/ 30 h 194"/>
                  <a:gd name="T68" fmla="*/ 167 w 194"/>
                  <a:gd name="T69" fmla="*/ 61 h 194"/>
                  <a:gd name="T70" fmla="*/ 180 w 194"/>
                  <a:gd name="T71" fmla="*/ 121 h 194"/>
                  <a:gd name="T72" fmla="*/ 192 w 194"/>
                  <a:gd name="T73" fmla="*/ 140 h 194"/>
                  <a:gd name="T74" fmla="*/ 178 w 194"/>
                  <a:gd name="T75" fmla="*/ 176 h 194"/>
                  <a:gd name="T76" fmla="*/ 146 w 194"/>
                  <a:gd name="T77" fmla="*/ 176 h 194"/>
                  <a:gd name="T78" fmla="*/ 69 w 194"/>
                  <a:gd name="T79" fmla="*/ 188 h 194"/>
                  <a:gd name="T80" fmla="*/ 32 w 194"/>
                  <a:gd name="T81" fmla="*/ 180 h 194"/>
                  <a:gd name="T82" fmla="*/ 0 w 194"/>
                  <a:gd name="T83" fmla="*/ 147 h 194"/>
                  <a:gd name="T84" fmla="*/ 7 w 194"/>
                  <a:gd name="T85" fmla="*/ 126 h 194"/>
                  <a:gd name="T86" fmla="*/ 17 w 194"/>
                  <a:gd name="T87" fmla="*/ 84 h 194"/>
                  <a:gd name="T88" fmla="*/ 65 w 194"/>
                  <a:gd name="T89" fmla="*/ 30 h 194"/>
                  <a:gd name="T90" fmla="*/ 80 w 194"/>
                  <a:gd name="T91" fmla="*/ 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4">
                    <a:moveTo>
                      <a:pt x="161" y="128"/>
                    </a:moveTo>
                    <a:lnTo>
                      <a:pt x="155" y="128"/>
                    </a:lnTo>
                    <a:lnTo>
                      <a:pt x="149" y="132"/>
                    </a:lnTo>
                    <a:lnTo>
                      <a:pt x="146" y="136"/>
                    </a:lnTo>
                    <a:lnTo>
                      <a:pt x="144" y="142"/>
                    </a:lnTo>
                    <a:lnTo>
                      <a:pt x="142" y="147"/>
                    </a:lnTo>
                    <a:lnTo>
                      <a:pt x="144" y="153"/>
                    </a:lnTo>
                    <a:lnTo>
                      <a:pt x="146" y="159"/>
                    </a:lnTo>
                    <a:lnTo>
                      <a:pt x="149" y="163"/>
                    </a:lnTo>
                    <a:lnTo>
                      <a:pt x="155" y="167"/>
                    </a:lnTo>
                    <a:lnTo>
                      <a:pt x="161" y="167"/>
                    </a:lnTo>
                    <a:lnTo>
                      <a:pt x="167" y="167"/>
                    </a:lnTo>
                    <a:lnTo>
                      <a:pt x="172" y="163"/>
                    </a:lnTo>
                    <a:lnTo>
                      <a:pt x="176" y="159"/>
                    </a:lnTo>
                    <a:lnTo>
                      <a:pt x="180" y="153"/>
                    </a:lnTo>
                    <a:lnTo>
                      <a:pt x="180" y="147"/>
                    </a:lnTo>
                    <a:lnTo>
                      <a:pt x="180" y="142"/>
                    </a:lnTo>
                    <a:lnTo>
                      <a:pt x="176" y="136"/>
                    </a:lnTo>
                    <a:lnTo>
                      <a:pt x="172" y="132"/>
                    </a:lnTo>
                    <a:lnTo>
                      <a:pt x="167" y="128"/>
                    </a:lnTo>
                    <a:lnTo>
                      <a:pt x="161" y="128"/>
                    </a:lnTo>
                    <a:close/>
                    <a:moveTo>
                      <a:pt x="32" y="128"/>
                    </a:moveTo>
                    <a:lnTo>
                      <a:pt x="27" y="128"/>
                    </a:lnTo>
                    <a:lnTo>
                      <a:pt x="21" y="132"/>
                    </a:lnTo>
                    <a:lnTo>
                      <a:pt x="17" y="136"/>
                    </a:lnTo>
                    <a:lnTo>
                      <a:pt x="13" y="142"/>
                    </a:lnTo>
                    <a:lnTo>
                      <a:pt x="13" y="147"/>
                    </a:lnTo>
                    <a:lnTo>
                      <a:pt x="13" y="153"/>
                    </a:lnTo>
                    <a:lnTo>
                      <a:pt x="17" y="159"/>
                    </a:lnTo>
                    <a:lnTo>
                      <a:pt x="21" y="163"/>
                    </a:lnTo>
                    <a:lnTo>
                      <a:pt x="27" y="167"/>
                    </a:lnTo>
                    <a:lnTo>
                      <a:pt x="32" y="167"/>
                    </a:lnTo>
                    <a:lnTo>
                      <a:pt x="38" y="167"/>
                    </a:lnTo>
                    <a:lnTo>
                      <a:pt x="44" y="163"/>
                    </a:lnTo>
                    <a:lnTo>
                      <a:pt x="48" y="159"/>
                    </a:lnTo>
                    <a:lnTo>
                      <a:pt x="50" y="153"/>
                    </a:lnTo>
                    <a:lnTo>
                      <a:pt x="52" y="147"/>
                    </a:lnTo>
                    <a:lnTo>
                      <a:pt x="50" y="142"/>
                    </a:lnTo>
                    <a:lnTo>
                      <a:pt x="48" y="136"/>
                    </a:lnTo>
                    <a:lnTo>
                      <a:pt x="44" y="132"/>
                    </a:lnTo>
                    <a:lnTo>
                      <a:pt x="38" y="128"/>
                    </a:lnTo>
                    <a:lnTo>
                      <a:pt x="32" y="128"/>
                    </a:lnTo>
                    <a:close/>
                    <a:moveTo>
                      <a:pt x="67" y="44"/>
                    </a:moveTo>
                    <a:lnTo>
                      <a:pt x="46" y="59"/>
                    </a:lnTo>
                    <a:lnTo>
                      <a:pt x="30" y="82"/>
                    </a:lnTo>
                    <a:lnTo>
                      <a:pt x="25" y="109"/>
                    </a:lnTo>
                    <a:lnTo>
                      <a:pt x="27" y="117"/>
                    </a:lnTo>
                    <a:lnTo>
                      <a:pt x="32" y="115"/>
                    </a:lnTo>
                    <a:lnTo>
                      <a:pt x="48" y="121"/>
                    </a:lnTo>
                    <a:lnTo>
                      <a:pt x="59" y="132"/>
                    </a:lnTo>
                    <a:lnTo>
                      <a:pt x="65" y="147"/>
                    </a:lnTo>
                    <a:lnTo>
                      <a:pt x="63" y="155"/>
                    </a:lnTo>
                    <a:lnTo>
                      <a:pt x="61" y="161"/>
                    </a:lnTo>
                    <a:lnTo>
                      <a:pt x="57" y="169"/>
                    </a:lnTo>
                    <a:lnTo>
                      <a:pt x="75" y="176"/>
                    </a:lnTo>
                    <a:lnTo>
                      <a:pt x="96" y="180"/>
                    </a:lnTo>
                    <a:lnTo>
                      <a:pt x="117" y="176"/>
                    </a:lnTo>
                    <a:lnTo>
                      <a:pt x="136" y="169"/>
                    </a:lnTo>
                    <a:lnTo>
                      <a:pt x="132" y="161"/>
                    </a:lnTo>
                    <a:lnTo>
                      <a:pt x="130" y="155"/>
                    </a:lnTo>
                    <a:lnTo>
                      <a:pt x="128" y="147"/>
                    </a:lnTo>
                    <a:lnTo>
                      <a:pt x="134" y="132"/>
                    </a:lnTo>
                    <a:lnTo>
                      <a:pt x="146" y="121"/>
                    </a:lnTo>
                    <a:lnTo>
                      <a:pt x="161" y="115"/>
                    </a:lnTo>
                    <a:lnTo>
                      <a:pt x="167" y="117"/>
                    </a:lnTo>
                    <a:lnTo>
                      <a:pt x="167" y="109"/>
                    </a:lnTo>
                    <a:lnTo>
                      <a:pt x="163" y="82"/>
                    </a:lnTo>
                    <a:lnTo>
                      <a:pt x="148" y="59"/>
                    </a:lnTo>
                    <a:lnTo>
                      <a:pt x="126" y="44"/>
                    </a:lnTo>
                    <a:lnTo>
                      <a:pt x="121" y="51"/>
                    </a:lnTo>
                    <a:lnTo>
                      <a:pt x="115" y="57"/>
                    </a:lnTo>
                    <a:lnTo>
                      <a:pt x="105" y="63"/>
                    </a:lnTo>
                    <a:lnTo>
                      <a:pt x="96" y="63"/>
                    </a:lnTo>
                    <a:lnTo>
                      <a:pt x="86" y="63"/>
                    </a:lnTo>
                    <a:lnTo>
                      <a:pt x="78" y="57"/>
                    </a:lnTo>
                    <a:lnTo>
                      <a:pt x="73" y="51"/>
                    </a:lnTo>
                    <a:lnTo>
                      <a:pt x="67" y="44"/>
                    </a:lnTo>
                    <a:close/>
                    <a:moveTo>
                      <a:pt x="96" y="11"/>
                    </a:moveTo>
                    <a:lnTo>
                      <a:pt x="90" y="13"/>
                    </a:lnTo>
                    <a:lnTo>
                      <a:pt x="84" y="15"/>
                    </a:lnTo>
                    <a:lnTo>
                      <a:pt x="80" y="19"/>
                    </a:lnTo>
                    <a:lnTo>
                      <a:pt x="78" y="24"/>
                    </a:lnTo>
                    <a:lnTo>
                      <a:pt x="76" y="30"/>
                    </a:lnTo>
                    <a:lnTo>
                      <a:pt x="78" y="38"/>
                    </a:lnTo>
                    <a:lnTo>
                      <a:pt x="80" y="42"/>
                    </a:lnTo>
                    <a:lnTo>
                      <a:pt x="84" y="48"/>
                    </a:lnTo>
                    <a:lnTo>
                      <a:pt x="90" y="49"/>
                    </a:lnTo>
                    <a:lnTo>
                      <a:pt x="96" y="51"/>
                    </a:lnTo>
                    <a:lnTo>
                      <a:pt x="103" y="49"/>
                    </a:lnTo>
                    <a:lnTo>
                      <a:pt x="107" y="48"/>
                    </a:lnTo>
                    <a:lnTo>
                      <a:pt x="113" y="42"/>
                    </a:lnTo>
                    <a:lnTo>
                      <a:pt x="115" y="38"/>
                    </a:lnTo>
                    <a:lnTo>
                      <a:pt x="117" y="30"/>
                    </a:lnTo>
                    <a:lnTo>
                      <a:pt x="115" y="24"/>
                    </a:lnTo>
                    <a:lnTo>
                      <a:pt x="113" y="19"/>
                    </a:lnTo>
                    <a:lnTo>
                      <a:pt x="107" y="15"/>
                    </a:lnTo>
                    <a:lnTo>
                      <a:pt x="103" y="13"/>
                    </a:lnTo>
                    <a:lnTo>
                      <a:pt x="96" y="11"/>
                    </a:lnTo>
                    <a:close/>
                    <a:moveTo>
                      <a:pt x="96" y="0"/>
                    </a:moveTo>
                    <a:lnTo>
                      <a:pt x="113" y="3"/>
                    </a:lnTo>
                    <a:lnTo>
                      <a:pt x="124" y="15"/>
                    </a:lnTo>
                    <a:lnTo>
                      <a:pt x="128" y="30"/>
                    </a:lnTo>
                    <a:lnTo>
                      <a:pt x="128" y="30"/>
                    </a:lnTo>
                    <a:lnTo>
                      <a:pt x="149" y="44"/>
                    </a:lnTo>
                    <a:lnTo>
                      <a:pt x="167" y="61"/>
                    </a:lnTo>
                    <a:lnTo>
                      <a:pt x="176" y="84"/>
                    </a:lnTo>
                    <a:lnTo>
                      <a:pt x="180" y="109"/>
                    </a:lnTo>
                    <a:lnTo>
                      <a:pt x="180" y="121"/>
                    </a:lnTo>
                    <a:lnTo>
                      <a:pt x="186" y="126"/>
                    </a:lnTo>
                    <a:lnTo>
                      <a:pt x="190" y="132"/>
                    </a:lnTo>
                    <a:lnTo>
                      <a:pt x="192" y="140"/>
                    </a:lnTo>
                    <a:lnTo>
                      <a:pt x="194" y="147"/>
                    </a:lnTo>
                    <a:lnTo>
                      <a:pt x="190" y="165"/>
                    </a:lnTo>
                    <a:lnTo>
                      <a:pt x="178" y="176"/>
                    </a:lnTo>
                    <a:lnTo>
                      <a:pt x="161" y="180"/>
                    </a:lnTo>
                    <a:lnTo>
                      <a:pt x="153" y="178"/>
                    </a:lnTo>
                    <a:lnTo>
                      <a:pt x="146" y="176"/>
                    </a:lnTo>
                    <a:lnTo>
                      <a:pt x="123" y="188"/>
                    </a:lnTo>
                    <a:lnTo>
                      <a:pt x="96" y="194"/>
                    </a:lnTo>
                    <a:lnTo>
                      <a:pt x="69" y="188"/>
                    </a:lnTo>
                    <a:lnTo>
                      <a:pt x="46" y="176"/>
                    </a:lnTo>
                    <a:lnTo>
                      <a:pt x="40" y="178"/>
                    </a:lnTo>
                    <a:lnTo>
                      <a:pt x="32" y="180"/>
                    </a:lnTo>
                    <a:lnTo>
                      <a:pt x="15" y="176"/>
                    </a:lnTo>
                    <a:lnTo>
                      <a:pt x="4" y="165"/>
                    </a:lnTo>
                    <a:lnTo>
                      <a:pt x="0" y="147"/>
                    </a:lnTo>
                    <a:lnTo>
                      <a:pt x="0" y="140"/>
                    </a:lnTo>
                    <a:lnTo>
                      <a:pt x="4" y="132"/>
                    </a:lnTo>
                    <a:lnTo>
                      <a:pt x="7" y="126"/>
                    </a:lnTo>
                    <a:lnTo>
                      <a:pt x="13" y="121"/>
                    </a:lnTo>
                    <a:lnTo>
                      <a:pt x="13" y="109"/>
                    </a:lnTo>
                    <a:lnTo>
                      <a:pt x="17" y="84"/>
                    </a:lnTo>
                    <a:lnTo>
                      <a:pt x="27" y="61"/>
                    </a:lnTo>
                    <a:lnTo>
                      <a:pt x="44" y="44"/>
                    </a:lnTo>
                    <a:lnTo>
                      <a:pt x="65" y="30"/>
                    </a:lnTo>
                    <a:lnTo>
                      <a:pt x="65" y="30"/>
                    </a:lnTo>
                    <a:lnTo>
                      <a:pt x="69" y="15"/>
                    </a:lnTo>
                    <a:lnTo>
                      <a:pt x="80" y="3"/>
                    </a:lnTo>
                    <a:lnTo>
                      <a:pt x="96" y="0"/>
                    </a:lnTo>
                    <a:close/>
                  </a:path>
                </a:pathLst>
              </a:custGeom>
              <a:solidFill>
                <a:schemeClr val="tx1"/>
              </a:solidFill>
              <a:ln w="0">
                <a:noFill/>
                <a:prstDash val="solid"/>
                <a:round/>
                <a:headEnd/>
                <a:tailEnd/>
              </a:ln>
            </p:spPr>
            <p:txBody>
              <a:bodyPr vert="horz" wrap="square" lIns="89594" tIns="44797" rIns="89594" bIns="44797" numCol="1" anchor="t" anchorCtr="0" compatLnSpc="1">
                <a:prstTxWarp prst="textNoShape">
                  <a:avLst/>
                </a:prstTxWarp>
              </a:bodyPr>
              <a:lstStyle/>
              <a:p>
                <a:pPr defTabSz="932418">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67" name="Group 66"/>
            <p:cNvGrpSpPr/>
            <p:nvPr/>
          </p:nvGrpSpPr>
          <p:grpSpPr>
            <a:xfrm>
              <a:off x="6935268" y="1765837"/>
              <a:ext cx="2719933" cy="747183"/>
              <a:chOff x="2187551" y="5036080"/>
              <a:chExt cx="2719933" cy="747183"/>
            </a:xfrm>
          </p:grpSpPr>
          <p:grpSp>
            <p:nvGrpSpPr>
              <p:cNvPr id="68" name="Group 67"/>
              <p:cNvGrpSpPr>
                <a:grpSpLocks noChangeAspect="1"/>
              </p:cNvGrpSpPr>
              <p:nvPr/>
            </p:nvGrpSpPr>
            <p:grpSpPr>
              <a:xfrm>
                <a:off x="2418123" y="5235396"/>
                <a:ext cx="253188" cy="254801"/>
                <a:chOff x="6512990" y="1747047"/>
                <a:chExt cx="1235956" cy="1270956"/>
              </a:xfrm>
              <a:solidFill>
                <a:schemeClr val="tx1"/>
              </a:solidFill>
            </p:grpSpPr>
            <p:sp>
              <p:nvSpPr>
                <p:cNvPr id="70" name="Rectangle 69"/>
                <p:cNvSpPr>
                  <a:spLocks noChangeArrowheads="1"/>
                </p:cNvSpPr>
                <p:nvPr/>
              </p:nvSpPr>
              <p:spPr bwMode="auto">
                <a:xfrm>
                  <a:off x="6512990" y="1747047"/>
                  <a:ext cx="522386"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1" name="Rectangle 70"/>
                <p:cNvSpPr>
                  <a:spLocks noChangeArrowheads="1"/>
                </p:cNvSpPr>
                <p:nvPr/>
              </p:nvSpPr>
              <p:spPr bwMode="auto">
                <a:xfrm>
                  <a:off x="7210403" y="1747047"/>
                  <a:ext cx="538542"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2" name="Rectangle 71"/>
                <p:cNvSpPr>
                  <a:spLocks noChangeArrowheads="1"/>
                </p:cNvSpPr>
                <p:nvPr/>
              </p:nvSpPr>
              <p:spPr bwMode="auto">
                <a:xfrm>
                  <a:off x="6512990" y="2463304"/>
                  <a:ext cx="522385" cy="554698"/>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3" name="Rectangle 72"/>
                <p:cNvSpPr>
                  <a:spLocks noChangeArrowheads="1"/>
                </p:cNvSpPr>
                <p:nvPr/>
              </p:nvSpPr>
              <p:spPr bwMode="auto">
                <a:xfrm>
                  <a:off x="7210404" y="2463304"/>
                  <a:ext cx="538542" cy="554699"/>
                </a:xfrm>
                <a:prstGeom prst="rect">
                  <a:avLst/>
                </a:prstGeom>
                <a:noFill/>
                <a:ln w="19050" cap="flat">
                  <a:solidFill>
                    <a:schemeClr val="tx1"/>
                  </a:solidFill>
                  <a:prstDash val="solid"/>
                  <a:miter lim="800000"/>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sp>
              <p:nvSpPr>
                <p:cNvPr id="74" name="Freeform 37"/>
                <p:cNvSpPr>
                  <a:spLocks/>
                </p:cNvSpPr>
                <p:nvPr/>
              </p:nvSpPr>
              <p:spPr bwMode="auto">
                <a:xfrm>
                  <a:off x="6635507" y="2094629"/>
                  <a:ext cx="974766" cy="552007"/>
                </a:xfrm>
                <a:custGeom>
                  <a:avLst/>
                  <a:gdLst>
                    <a:gd name="T0" fmla="*/ 48 w 268"/>
                    <a:gd name="T1" fmla="*/ 41 h 151"/>
                    <a:gd name="T2" fmla="*/ 73 w 268"/>
                    <a:gd name="T3" fmla="*/ 49 h 151"/>
                    <a:gd name="T4" fmla="*/ 141 w 268"/>
                    <a:gd name="T5" fmla="*/ 0 h 151"/>
                    <a:gd name="T6" fmla="*/ 214 w 268"/>
                    <a:gd name="T7" fmla="*/ 67 h 151"/>
                    <a:gd name="T8" fmla="*/ 229 w 268"/>
                    <a:gd name="T9" fmla="*/ 63 h 151"/>
                    <a:gd name="T10" fmla="*/ 268 w 268"/>
                    <a:gd name="T11" fmla="*/ 107 h 151"/>
                    <a:gd name="T12" fmla="*/ 229 w 268"/>
                    <a:gd name="T13" fmla="*/ 151 h 151"/>
                    <a:gd name="T14" fmla="*/ 48 w 268"/>
                    <a:gd name="T15" fmla="*/ 151 h 151"/>
                    <a:gd name="T16" fmla="*/ 0 w 268"/>
                    <a:gd name="T17" fmla="*/ 96 h 151"/>
                    <a:gd name="T18" fmla="*/ 48 w 268"/>
                    <a:gd name="T19" fmla="*/ 4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151">
                      <a:moveTo>
                        <a:pt x="48" y="41"/>
                      </a:moveTo>
                      <a:cubicBezTo>
                        <a:pt x="57" y="41"/>
                        <a:pt x="66" y="44"/>
                        <a:pt x="73" y="49"/>
                      </a:cubicBezTo>
                      <a:cubicBezTo>
                        <a:pt x="85" y="20"/>
                        <a:pt x="111" y="0"/>
                        <a:pt x="141" y="0"/>
                      </a:cubicBezTo>
                      <a:cubicBezTo>
                        <a:pt x="177" y="0"/>
                        <a:pt x="207" y="29"/>
                        <a:pt x="214" y="67"/>
                      </a:cubicBezTo>
                      <a:cubicBezTo>
                        <a:pt x="219" y="65"/>
                        <a:pt x="224" y="63"/>
                        <a:pt x="229" y="63"/>
                      </a:cubicBezTo>
                      <a:cubicBezTo>
                        <a:pt x="251" y="63"/>
                        <a:pt x="268" y="83"/>
                        <a:pt x="268" y="107"/>
                      </a:cubicBezTo>
                      <a:cubicBezTo>
                        <a:pt x="268" y="131"/>
                        <a:pt x="251" y="151"/>
                        <a:pt x="229" y="151"/>
                      </a:cubicBezTo>
                      <a:cubicBezTo>
                        <a:pt x="48" y="151"/>
                        <a:pt x="48" y="151"/>
                        <a:pt x="48" y="151"/>
                      </a:cubicBezTo>
                      <a:cubicBezTo>
                        <a:pt x="21" y="151"/>
                        <a:pt x="0" y="126"/>
                        <a:pt x="0" y="96"/>
                      </a:cubicBezTo>
                      <a:cubicBezTo>
                        <a:pt x="0" y="66"/>
                        <a:pt x="21" y="41"/>
                        <a:pt x="48" y="41"/>
                      </a:cubicBezTo>
                      <a:close/>
                    </a:path>
                  </a:pathLst>
                </a:custGeom>
                <a:solidFill>
                  <a:srgbClr val="EAEAEA"/>
                </a:solidFill>
                <a:ln w="19050">
                  <a:solidFill>
                    <a:schemeClr val="tx1"/>
                  </a:solidFill>
                  <a:round/>
                  <a:headEnd/>
                  <a:tailEnd/>
                </a:ln>
              </p:spPr>
              <p:txBody>
                <a:bodyPr vert="horz" wrap="square" lIns="93234" tIns="46616" rIns="93234" bIns="46616" numCol="1" anchor="t" anchorCtr="0" compatLnSpc="1">
                  <a:prstTxWarp prst="textNoShape">
                    <a:avLst/>
                  </a:prstTxWarp>
                </a:bodyPr>
                <a:lstStyle/>
                <a:p>
                  <a:pPr defTabSz="932418">
                    <a:defRPr/>
                  </a:pPr>
                  <a:endParaRPr lang="en-US" sz="1224" kern="0" dirty="0">
                    <a:gradFill>
                      <a:gsLst>
                        <a:gs pos="83772">
                          <a:srgbClr val="353535"/>
                        </a:gs>
                        <a:gs pos="42857">
                          <a:srgbClr val="353535"/>
                        </a:gs>
                      </a:gsLst>
                      <a:lin ang="5400000" scaled="0"/>
                    </a:gradFill>
                    <a:latin typeface="Segoe UI Light"/>
                  </a:endParaRPr>
                </a:p>
              </p:txBody>
            </p:sp>
          </p:grpSp>
          <p:sp>
            <p:nvSpPr>
              <p:cNvPr id="69" name="TextBox 68"/>
              <p:cNvSpPr txBox="1"/>
              <p:nvPr/>
            </p:nvSpPr>
            <p:spPr>
              <a:xfrm>
                <a:off x="2187551" y="503608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Web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and mobile</a:t>
                </a:r>
              </a:p>
            </p:txBody>
          </p:sp>
        </p:grpSp>
        <p:grpSp>
          <p:nvGrpSpPr>
            <p:cNvPr id="75" name="Group 74"/>
            <p:cNvGrpSpPr/>
            <p:nvPr/>
          </p:nvGrpSpPr>
          <p:grpSpPr>
            <a:xfrm>
              <a:off x="10358866" y="1765837"/>
              <a:ext cx="2719933" cy="747183"/>
              <a:chOff x="5611149" y="4984470"/>
              <a:chExt cx="2719933" cy="747183"/>
            </a:xfrm>
          </p:grpSpPr>
          <p:sp>
            <p:nvSpPr>
              <p:cNvPr id="76" name="TextBox 75"/>
              <p:cNvSpPr txBox="1"/>
              <p:nvPr/>
            </p:nvSpPr>
            <p:spPr>
              <a:xfrm>
                <a:off x="5611149" y="4984470"/>
                <a:ext cx="2719933" cy="747183"/>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Serverless </a:t>
                </a:r>
                <a:b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b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Compute</a:t>
                </a:r>
              </a:p>
            </p:txBody>
          </p:sp>
          <p:sp>
            <p:nvSpPr>
              <p:cNvPr id="77" name="Freeform 10"/>
              <p:cNvSpPr>
                <a:spLocks noChangeAspect="1"/>
              </p:cNvSpPr>
              <p:nvPr/>
            </p:nvSpPr>
            <p:spPr bwMode="auto">
              <a:xfrm>
                <a:off x="5851114" y="5206537"/>
                <a:ext cx="158139" cy="267422"/>
              </a:xfrm>
              <a:custGeom>
                <a:avLst/>
                <a:gdLst>
                  <a:gd name="T0" fmla="*/ 123 w 123"/>
                  <a:gd name="T1" fmla="*/ 77 h 208"/>
                  <a:gd name="T2" fmla="*/ 74 w 123"/>
                  <a:gd name="T3" fmla="*/ 77 h 208"/>
                  <a:gd name="T4" fmla="*/ 115 w 123"/>
                  <a:gd name="T5" fmla="*/ 0 h 208"/>
                  <a:gd name="T6" fmla="*/ 34 w 123"/>
                  <a:gd name="T7" fmla="*/ 0 h 208"/>
                  <a:gd name="T8" fmla="*/ 0 w 123"/>
                  <a:gd name="T9" fmla="*/ 115 h 208"/>
                  <a:gd name="T10" fmla="*/ 50 w 123"/>
                  <a:gd name="T11" fmla="*/ 115 h 208"/>
                  <a:gd name="T12" fmla="*/ 32 w 123"/>
                  <a:gd name="T13" fmla="*/ 208 h 208"/>
                  <a:gd name="T14" fmla="*/ 123 w 123"/>
                  <a:gd name="T15" fmla="*/ 77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08">
                    <a:moveTo>
                      <a:pt x="123" y="77"/>
                    </a:moveTo>
                    <a:lnTo>
                      <a:pt x="74" y="77"/>
                    </a:lnTo>
                    <a:lnTo>
                      <a:pt x="115" y="0"/>
                    </a:lnTo>
                    <a:lnTo>
                      <a:pt x="34" y="0"/>
                    </a:lnTo>
                    <a:lnTo>
                      <a:pt x="0" y="115"/>
                    </a:lnTo>
                    <a:lnTo>
                      <a:pt x="50" y="115"/>
                    </a:lnTo>
                    <a:lnTo>
                      <a:pt x="32" y="208"/>
                    </a:lnTo>
                    <a:lnTo>
                      <a:pt x="123" y="77"/>
                    </a:ln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594" tIns="44797" rIns="89594" bIns="44797" numCol="1" anchor="t" anchorCtr="0" compatLnSpc="1">
                <a:prstTxWarp prst="textNoShape">
                  <a:avLst/>
                </a:prstTxWarp>
              </a:bodyPr>
              <a:lstStyle/>
              <a:p>
                <a:pPr defTabSz="932418">
                  <a:defRPr/>
                </a:pPr>
                <a:endParaRPr lang="en-US" sz="1762" kern="0" dirty="0">
                  <a:gradFill>
                    <a:gsLst>
                      <a:gs pos="83772">
                        <a:srgbClr val="353535"/>
                      </a:gs>
                      <a:gs pos="42857">
                        <a:srgbClr val="353535"/>
                      </a:gs>
                    </a:gsLst>
                    <a:lin ang="5400000" scaled="0"/>
                  </a:gradFill>
                  <a:latin typeface="Segoe UI Semilight"/>
                </a:endParaRPr>
              </a:p>
            </p:txBody>
          </p:sp>
        </p:grpSp>
        <p:grpSp>
          <p:nvGrpSpPr>
            <p:cNvPr id="78" name="Group 77"/>
            <p:cNvGrpSpPr/>
            <p:nvPr/>
          </p:nvGrpSpPr>
          <p:grpSpPr>
            <a:xfrm>
              <a:off x="8538014" y="1880932"/>
              <a:ext cx="2719933" cy="516992"/>
              <a:chOff x="3790297" y="5095254"/>
              <a:chExt cx="2719933" cy="516992"/>
            </a:xfrm>
          </p:grpSpPr>
          <p:sp>
            <p:nvSpPr>
              <p:cNvPr id="79" name="Freeform 5"/>
              <p:cNvSpPr>
                <a:spLocks noChangeAspect="1" noEditPoints="1"/>
              </p:cNvSpPr>
              <p:nvPr/>
            </p:nvSpPr>
            <p:spPr bwMode="auto">
              <a:xfrm>
                <a:off x="3972080" y="5235018"/>
                <a:ext cx="332129" cy="210461"/>
              </a:xfrm>
              <a:custGeom>
                <a:avLst/>
                <a:gdLst>
                  <a:gd name="T0" fmla="*/ 916 w 925"/>
                  <a:gd name="T1" fmla="*/ 435 h 585"/>
                  <a:gd name="T2" fmla="*/ 763 w 925"/>
                  <a:gd name="T3" fmla="*/ 377 h 585"/>
                  <a:gd name="T4" fmla="*/ 567 w 925"/>
                  <a:gd name="T5" fmla="*/ 438 h 585"/>
                  <a:gd name="T6" fmla="*/ 588 w 925"/>
                  <a:gd name="T7" fmla="*/ 399 h 585"/>
                  <a:gd name="T8" fmla="*/ 523 w 925"/>
                  <a:gd name="T9" fmla="*/ 357 h 585"/>
                  <a:gd name="T10" fmla="*/ 474 w 925"/>
                  <a:gd name="T11" fmla="*/ 381 h 585"/>
                  <a:gd name="T12" fmla="*/ 458 w 925"/>
                  <a:gd name="T13" fmla="*/ 357 h 585"/>
                  <a:gd name="T14" fmla="*/ 426 w 925"/>
                  <a:gd name="T15" fmla="*/ 371 h 585"/>
                  <a:gd name="T16" fmla="*/ 369 w 925"/>
                  <a:gd name="T17" fmla="*/ 310 h 585"/>
                  <a:gd name="T18" fmla="*/ 348 w 925"/>
                  <a:gd name="T19" fmla="*/ 274 h 585"/>
                  <a:gd name="T20" fmla="*/ 306 w 925"/>
                  <a:gd name="T21" fmla="*/ 277 h 585"/>
                  <a:gd name="T22" fmla="*/ 240 w 925"/>
                  <a:gd name="T23" fmla="*/ 267 h 585"/>
                  <a:gd name="T24" fmla="*/ 0 w 925"/>
                  <a:gd name="T25" fmla="*/ 286 h 585"/>
                  <a:gd name="T26" fmla="*/ 153 w 925"/>
                  <a:gd name="T27" fmla="*/ 480 h 585"/>
                  <a:gd name="T28" fmla="*/ 596 w 925"/>
                  <a:gd name="T29" fmla="*/ 585 h 585"/>
                  <a:gd name="T30" fmla="*/ 925 w 925"/>
                  <a:gd name="T31" fmla="*/ 454 h 585"/>
                  <a:gd name="T32" fmla="*/ 710 w 925"/>
                  <a:gd name="T33" fmla="*/ 516 h 585"/>
                  <a:gd name="T34" fmla="*/ 417 w 925"/>
                  <a:gd name="T35" fmla="*/ 543 h 585"/>
                  <a:gd name="T36" fmla="*/ 165 w 925"/>
                  <a:gd name="T37" fmla="*/ 438 h 585"/>
                  <a:gd name="T38" fmla="*/ 42 w 925"/>
                  <a:gd name="T39" fmla="*/ 328 h 585"/>
                  <a:gd name="T40" fmla="*/ 244 w 925"/>
                  <a:gd name="T41" fmla="*/ 309 h 585"/>
                  <a:gd name="T42" fmla="*/ 417 w 925"/>
                  <a:gd name="T43" fmla="*/ 422 h 585"/>
                  <a:gd name="T44" fmla="*/ 534 w 925"/>
                  <a:gd name="T45" fmla="*/ 469 h 585"/>
                  <a:gd name="T46" fmla="*/ 273 w 925"/>
                  <a:gd name="T47" fmla="*/ 375 h 585"/>
                  <a:gd name="T48" fmla="*/ 236 w 925"/>
                  <a:gd name="T49" fmla="*/ 417 h 585"/>
                  <a:gd name="T50" fmla="*/ 381 w 925"/>
                  <a:gd name="T51" fmla="*/ 511 h 585"/>
                  <a:gd name="T52" fmla="*/ 578 w 925"/>
                  <a:gd name="T53" fmla="*/ 485 h 585"/>
                  <a:gd name="T54" fmla="*/ 625 w 925"/>
                  <a:gd name="T55" fmla="*/ 484 h 585"/>
                  <a:gd name="T56" fmla="*/ 781 w 925"/>
                  <a:gd name="T57" fmla="*/ 415 h 585"/>
                  <a:gd name="T58" fmla="*/ 868 w 925"/>
                  <a:gd name="T59" fmla="*/ 436 h 585"/>
                  <a:gd name="T60" fmla="*/ 348 w 925"/>
                  <a:gd name="T61" fmla="*/ 200 h 585"/>
                  <a:gd name="T62" fmla="*/ 306 w 925"/>
                  <a:gd name="T63" fmla="*/ 126 h 585"/>
                  <a:gd name="T64" fmla="*/ 348 w 925"/>
                  <a:gd name="T65" fmla="*/ 200 h 585"/>
                  <a:gd name="T66" fmla="*/ 306 w 925"/>
                  <a:gd name="T67" fmla="*/ 52 h 585"/>
                  <a:gd name="T68" fmla="*/ 359 w 925"/>
                  <a:gd name="T69" fmla="*/ 0 h 585"/>
                  <a:gd name="T70" fmla="*/ 348 w 925"/>
                  <a:gd name="T71" fmla="*/ 42 h 585"/>
                  <a:gd name="T72" fmla="*/ 594 w 925"/>
                  <a:gd name="T73" fmla="*/ 42 h 585"/>
                  <a:gd name="T74" fmla="*/ 535 w 925"/>
                  <a:gd name="T75" fmla="*/ 0 h 585"/>
                  <a:gd name="T76" fmla="*/ 594 w 925"/>
                  <a:gd name="T77" fmla="*/ 42 h 585"/>
                  <a:gd name="T78" fmla="*/ 417 w 925"/>
                  <a:gd name="T79" fmla="*/ 42 h 585"/>
                  <a:gd name="T80" fmla="*/ 476 w 925"/>
                  <a:gd name="T81" fmla="*/ 0 h 585"/>
                  <a:gd name="T82" fmla="*/ 663 w 925"/>
                  <a:gd name="T83" fmla="*/ 42 h 585"/>
                  <a:gd name="T84" fmla="*/ 653 w 925"/>
                  <a:gd name="T85" fmla="*/ 0 h 585"/>
                  <a:gd name="T86" fmla="*/ 705 w 925"/>
                  <a:gd name="T87" fmla="*/ 52 h 585"/>
                  <a:gd name="T88" fmla="*/ 663 w 925"/>
                  <a:gd name="T89" fmla="*/ 42 h 585"/>
                  <a:gd name="T90" fmla="*/ 663 w 925"/>
                  <a:gd name="T91" fmla="*/ 170 h 585"/>
                  <a:gd name="T92" fmla="*/ 705 w 925"/>
                  <a:gd name="T93" fmla="*/ 111 h 585"/>
                  <a:gd name="T94" fmla="*/ 663 w 925"/>
                  <a:gd name="T95" fmla="*/ 229 h 585"/>
                  <a:gd name="T96" fmla="*/ 705 w 925"/>
                  <a:gd name="T97" fmla="*/ 288 h 585"/>
                  <a:gd name="T98" fmla="*/ 663 w 925"/>
                  <a:gd name="T99" fmla="*/ 229 h 585"/>
                  <a:gd name="T100" fmla="*/ 653 w 925"/>
                  <a:gd name="T101" fmla="*/ 399 h 585"/>
                  <a:gd name="T102" fmla="*/ 663 w 925"/>
                  <a:gd name="T103" fmla="*/ 357 h 585"/>
                  <a:gd name="T104" fmla="*/ 705 w 925"/>
                  <a:gd name="T105" fmla="*/ 347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25" h="585">
                    <a:moveTo>
                      <a:pt x="916" y="435"/>
                    </a:moveTo>
                    <a:cubicBezTo>
                      <a:pt x="916" y="435"/>
                      <a:pt x="916" y="435"/>
                      <a:pt x="916" y="435"/>
                    </a:cubicBezTo>
                    <a:cubicBezTo>
                      <a:pt x="899" y="400"/>
                      <a:pt x="875" y="377"/>
                      <a:pt x="846" y="368"/>
                    </a:cubicBezTo>
                    <a:cubicBezTo>
                      <a:pt x="820" y="359"/>
                      <a:pt x="791" y="363"/>
                      <a:pt x="763" y="377"/>
                    </a:cubicBezTo>
                    <a:cubicBezTo>
                      <a:pt x="618" y="442"/>
                      <a:pt x="618" y="442"/>
                      <a:pt x="618" y="442"/>
                    </a:cubicBezTo>
                    <a:cubicBezTo>
                      <a:pt x="567" y="438"/>
                      <a:pt x="567" y="438"/>
                      <a:pt x="567" y="438"/>
                    </a:cubicBezTo>
                    <a:cubicBezTo>
                      <a:pt x="559" y="422"/>
                      <a:pt x="547" y="409"/>
                      <a:pt x="532" y="399"/>
                    </a:cubicBezTo>
                    <a:cubicBezTo>
                      <a:pt x="588" y="399"/>
                      <a:pt x="588" y="399"/>
                      <a:pt x="588" y="399"/>
                    </a:cubicBezTo>
                    <a:cubicBezTo>
                      <a:pt x="588" y="357"/>
                      <a:pt x="588" y="357"/>
                      <a:pt x="588" y="357"/>
                    </a:cubicBezTo>
                    <a:cubicBezTo>
                      <a:pt x="523" y="357"/>
                      <a:pt x="523" y="357"/>
                      <a:pt x="523" y="357"/>
                    </a:cubicBezTo>
                    <a:cubicBezTo>
                      <a:pt x="523" y="393"/>
                      <a:pt x="523" y="393"/>
                      <a:pt x="523" y="393"/>
                    </a:cubicBezTo>
                    <a:cubicBezTo>
                      <a:pt x="508" y="385"/>
                      <a:pt x="491" y="381"/>
                      <a:pt x="474" y="381"/>
                    </a:cubicBezTo>
                    <a:cubicBezTo>
                      <a:pt x="458" y="381"/>
                      <a:pt x="458" y="381"/>
                      <a:pt x="458" y="381"/>
                    </a:cubicBezTo>
                    <a:cubicBezTo>
                      <a:pt x="458" y="357"/>
                      <a:pt x="458" y="357"/>
                      <a:pt x="458" y="357"/>
                    </a:cubicBezTo>
                    <a:cubicBezTo>
                      <a:pt x="426" y="357"/>
                      <a:pt x="426" y="357"/>
                      <a:pt x="426" y="357"/>
                    </a:cubicBezTo>
                    <a:cubicBezTo>
                      <a:pt x="426" y="371"/>
                      <a:pt x="426" y="371"/>
                      <a:pt x="426" y="371"/>
                    </a:cubicBezTo>
                    <a:cubicBezTo>
                      <a:pt x="370" y="311"/>
                      <a:pt x="370" y="311"/>
                      <a:pt x="370" y="311"/>
                    </a:cubicBezTo>
                    <a:cubicBezTo>
                      <a:pt x="369" y="310"/>
                      <a:pt x="369" y="310"/>
                      <a:pt x="369" y="310"/>
                    </a:cubicBezTo>
                    <a:cubicBezTo>
                      <a:pt x="362" y="305"/>
                      <a:pt x="355" y="300"/>
                      <a:pt x="348" y="296"/>
                    </a:cubicBezTo>
                    <a:cubicBezTo>
                      <a:pt x="348" y="274"/>
                      <a:pt x="348" y="274"/>
                      <a:pt x="348" y="274"/>
                    </a:cubicBezTo>
                    <a:cubicBezTo>
                      <a:pt x="306" y="274"/>
                      <a:pt x="306" y="274"/>
                      <a:pt x="306" y="274"/>
                    </a:cubicBezTo>
                    <a:cubicBezTo>
                      <a:pt x="306" y="277"/>
                      <a:pt x="306" y="277"/>
                      <a:pt x="306" y="277"/>
                    </a:cubicBezTo>
                    <a:cubicBezTo>
                      <a:pt x="286" y="270"/>
                      <a:pt x="264" y="267"/>
                      <a:pt x="242" y="267"/>
                    </a:cubicBezTo>
                    <a:cubicBezTo>
                      <a:pt x="240" y="267"/>
                      <a:pt x="240" y="267"/>
                      <a:pt x="240" y="267"/>
                    </a:cubicBezTo>
                    <a:cubicBezTo>
                      <a:pt x="148" y="286"/>
                      <a:pt x="148" y="286"/>
                      <a:pt x="148" y="286"/>
                    </a:cubicBezTo>
                    <a:cubicBezTo>
                      <a:pt x="0" y="286"/>
                      <a:pt x="0" y="286"/>
                      <a:pt x="0" y="286"/>
                    </a:cubicBezTo>
                    <a:cubicBezTo>
                      <a:pt x="0" y="480"/>
                      <a:pt x="0" y="480"/>
                      <a:pt x="0" y="480"/>
                    </a:cubicBezTo>
                    <a:cubicBezTo>
                      <a:pt x="153" y="480"/>
                      <a:pt x="153" y="480"/>
                      <a:pt x="153" y="480"/>
                    </a:cubicBezTo>
                    <a:cubicBezTo>
                      <a:pt x="183" y="498"/>
                      <a:pt x="330" y="585"/>
                      <a:pt x="417" y="585"/>
                    </a:cubicBezTo>
                    <a:cubicBezTo>
                      <a:pt x="596" y="585"/>
                      <a:pt x="596" y="585"/>
                      <a:pt x="596" y="585"/>
                    </a:cubicBezTo>
                    <a:cubicBezTo>
                      <a:pt x="642" y="585"/>
                      <a:pt x="688" y="574"/>
                      <a:pt x="729" y="553"/>
                    </a:cubicBezTo>
                    <a:cubicBezTo>
                      <a:pt x="925" y="454"/>
                      <a:pt x="925" y="454"/>
                      <a:pt x="925" y="454"/>
                    </a:cubicBezTo>
                    <a:lnTo>
                      <a:pt x="916" y="435"/>
                    </a:lnTo>
                    <a:close/>
                    <a:moveTo>
                      <a:pt x="710" y="516"/>
                    </a:moveTo>
                    <a:cubicBezTo>
                      <a:pt x="675" y="534"/>
                      <a:pt x="636" y="543"/>
                      <a:pt x="596" y="543"/>
                    </a:cubicBezTo>
                    <a:cubicBezTo>
                      <a:pt x="417" y="543"/>
                      <a:pt x="417" y="543"/>
                      <a:pt x="417" y="543"/>
                    </a:cubicBezTo>
                    <a:cubicBezTo>
                      <a:pt x="348" y="543"/>
                      <a:pt x="216" y="469"/>
                      <a:pt x="170" y="441"/>
                    </a:cubicBezTo>
                    <a:cubicBezTo>
                      <a:pt x="165" y="438"/>
                      <a:pt x="165" y="438"/>
                      <a:pt x="165" y="438"/>
                    </a:cubicBezTo>
                    <a:cubicBezTo>
                      <a:pt x="42" y="438"/>
                      <a:pt x="42" y="438"/>
                      <a:pt x="42" y="438"/>
                    </a:cubicBezTo>
                    <a:cubicBezTo>
                      <a:pt x="42" y="328"/>
                      <a:pt x="42" y="328"/>
                      <a:pt x="42" y="328"/>
                    </a:cubicBezTo>
                    <a:cubicBezTo>
                      <a:pt x="152" y="328"/>
                      <a:pt x="152" y="328"/>
                      <a:pt x="152" y="328"/>
                    </a:cubicBezTo>
                    <a:cubicBezTo>
                      <a:pt x="244" y="309"/>
                      <a:pt x="244" y="309"/>
                      <a:pt x="244" y="309"/>
                    </a:cubicBezTo>
                    <a:cubicBezTo>
                      <a:pt x="279" y="309"/>
                      <a:pt x="314" y="321"/>
                      <a:pt x="342" y="342"/>
                    </a:cubicBezTo>
                    <a:cubicBezTo>
                      <a:pt x="417" y="422"/>
                      <a:pt x="417" y="422"/>
                      <a:pt x="417" y="422"/>
                    </a:cubicBezTo>
                    <a:cubicBezTo>
                      <a:pt x="474" y="422"/>
                      <a:pt x="474" y="422"/>
                      <a:pt x="474" y="422"/>
                    </a:cubicBezTo>
                    <a:cubicBezTo>
                      <a:pt x="503" y="422"/>
                      <a:pt x="527" y="442"/>
                      <a:pt x="534" y="469"/>
                    </a:cubicBezTo>
                    <a:cubicBezTo>
                      <a:pt x="396" y="469"/>
                      <a:pt x="396" y="469"/>
                      <a:pt x="396" y="469"/>
                    </a:cubicBezTo>
                    <a:cubicBezTo>
                      <a:pt x="273" y="375"/>
                      <a:pt x="273" y="375"/>
                      <a:pt x="273" y="375"/>
                    </a:cubicBezTo>
                    <a:cubicBezTo>
                      <a:pt x="236" y="375"/>
                      <a:pt x="236" y="375"/>
                      <a:pt x="236" y="375"/>
                    </a:cubicBezTo>
                    <a:cubicBezTo>
                      <a:pt x="236" y="417"/>
                      <a:pt x="236" y="417"/>
                      <a:pt x="236" y="417"/>
                    </a:cubicBezTo>
                    <a:cubicBezTo>
                      <a:pt x="259" y="417"/>
                      <a:pt x="259" y="417"/>
                      <a:pt x="259" y="417"/>
                    </a:cubicBezTo>
                    <a:cubicBezTo>
                      <a:pt x="381" y="511"/>
                      <a:pt x="381" y="511"/>
                      <a:pt x="381" y="511"/>
                    </a:cubicBezTo>
                    <a:cubicBezTo>
                      <a:pt x="578" y="511"/>
                      <a:pt x="578" y="511"/>
                      <a:pt x="578" y="511"/>
                    </a:cubicBezTo>
                    <a:cubicBezTo>
                      <a:pt x="578" y="485"/>
                      <a:pt x="578" y="485"/>
                      <a:pt x="578" y="485"/>
                    </a:cubicBezTo>
                    <a:cubicBezTo>
                      <a:pt x="578" y="484"/>
                      <a:pt x="578" y="482"/>
                      <a:pt x="578" y="480"/>
                    </a:cubicBezTo>
                    <a:cubicBezTo>
                      <a:pt x="625" y="484"/>
                      <a:pt x="625" y="484"/>
                      <a:pt x="625" y="484"/>
                    </a:cubicBezTo>
                    <a:cubicBezTo>
                      <a:pt x="780" y="415"/>
                      <a:pt x="780" y="415"/>
                      <a:pt x="780" y="415"/>
                    </a:cubicBezTo>
                    <a:cubicBezTo>
                      <a:pt x="781" y="415"/>
                      <a:pt x="781" y="415"/>
                      <a:pt x="781" y="415"/>
                    </a:cubicBezTo>
                    <a:cubicBezTo>
                      <a:pt x="800" y="405"/>
                      <a:pt x="818" y="403"/>
                      <a:pt x="833" y="408"/>
                    </a:cubicBezTo>
                    <a:cubicBezTo>
                      <a:pt x="846" y="412"/>
                      <a:pt x="858" y="421"/>
                      <a:pt x="868" y="436"/>
                    </a:cubicBezTo>
                    <a:lnTo>
                      <a:pt x="710" y="516"/>
                    </a:lnTo>
                    <a:close/>
                    <a:moveTo>
                      <a:pt x="348" y="200"/>
                    </a:moveTo>
                    <a:cubicBezTo>
                      <a:pt x="306" y="200"/>
                      <a:pt x="306" y="200"/>
                      <a:pt x="306" y="200"/>
                    </a:cubicBezTo>
                    <a:cubicBezTo>
                      <a:pt x="306" y="126"/>
                      <a:pt x="306" y="126"/>
                      <a:pt x="306" y="126"/>
                    </a:cubicBezTo>
                    <a:cubicBezTo>
                      <a:pt x="348" y="126"/>
                      <a:pt x="348" y="126"/>
                      <a:pt x="348" y="126"/>
                    </a:cubicBezTo>
                    <a:lnTo>
                      <a:pt x="348" y="200"/>
                    </a:lnTo>
                    <a:close/>
                    <a:moveTo>
                      <a:pt x="348" y="52"/>
                    </a:moveTo>
                    <a:cubicBezTo>
                      <a:pt x="306" y="52"/>
                      <a:pt x="306" y="52"/>
                      <a:pt x="306" y="52"/>
                    </a:cubicBezTo>
                    <a:cubicBezTo>
                      <a:pt x="306" y="0"/>
                      <a:pt x="306" y="0"/>
                      <a:pt x="306" y="0"/>
                    </a:cubicBezTo>
                    <a:cubicBezTo>
                      <a:pt x="359" y="0"/>
                      <a:pt x="359" y="0"/>
                      <a:pt x="359" y="0"/>
                    </a:cubicBezTo>
                    <a:cubicBezTo>
                      <a:pt x="359" y="42"/>
                      <a:pt x="359" y="42"/>
                      <a:pt x="359" y="42"/>
                    </a:cubicBezTo>
                    <a:cubicBezTo>
                      <a:pt x="348" y="42"/>
                      <a:pt x="348" y="42"/>
                      <a:pt x="348" y="42"/>
                    </a:cubicBezTo>
                    <a:lnTo>
                      <a:pt x="348" y="52"/>
                    </a:lnTo>
                    <a:close/>
                    <a:moveTo>
                      <a:pt x="594" y="42"/>
                    </a:moveTo>
                    <a:cubicBezTo>
                      <a:pt x="535" y="42"/>
                      <a:pt x="535" y="42"/>
                      <a:pt x="535" y="42"/>
                    </a:cubicBezTo>
                    <a:cubicBezTo>
                      <a:pt x="535" y="0"/>
                      <a:pt x="535" y="0"/>
                      <a:pt x="535" y="0"/>
                    </a:cubicBezTo>
                    <a:cubicBezTo>
                      <a:pt x="594" y="0"/>
                      <a:pt x="594" y="0"/>
                      <a:pt x="594" y="0"/>
                    </a:cubicBezTo>
                    <a:lnTo>
                      <a:pt x="594" y="42"/>
                    </a:lnTo>
                    <a:close/>
                    <a:moveTo>
                      <a:pt x="476" y="42"/>
                    </a:moveTo>
                    <a:cubicBezTo>
                      <a:pt x="417" y="42"/>
                      <a:pt x="417" y="42"/>
                      <a:pt x="417" y="42"/>
                    </a:cubicBezTo>
                    <a:cubicBezTo>
                      <a:pt x="417" y="0"/>
                      <a:pt x="417" y="0"/>
                      <a:pt x="417" y="0"/>
                    </a:cubicBezTo>
                    <a:cubicBezTo>
                      <a:pt x="476" y="0"/>
                      <a:pt x="476" y="0"/>
                      <a:pt x="476" y="0"/>
                    </a:cubicBezTo>
                    <a:lnTo>
                      <a:pt x="476" y="42"/>
                    </a:lnTo>
                    <a:close/>
                    <a:moveTo>
                      <a:pt x="663" y="42"/>
                    </a:moveTo>
                    <a:cubicBezTo>
                      <a:pt x="653" y="42"/>
                      <a:pt x="653" y="42"/>
                      <a:pt x="653" y="42"/>
                    </a:cubicBezTo>
                    <a:cubicBezTo>
                      <a:pt x="653" y="0"/>
                      <a:pt x="653" y="0"/>
                      <a:pt x="653" y="0"/>
                    </a:cubicBezTo>
                    <a:cubicBezTo>
                      <a:pt x="705" y="0"/>
                      <a:pt x="705" y="0"/>
                      <a:pt x="705" y="0"/>
                    </a:cubicBezTo>
                    <a:cubicBezTo>
                      <a:pt x="705" y="52"/>
                      <a:pt x="705" y="52"/>
                      <a:pt x="705" y="52"/>
                    </a:cubicBezTo>
                    <a:cubicBezTo>
                      <a:pt x="663" y="52"/>
                      <a:pt x="663" y="52"/>
                      <a:pt x="663" y="52"/>
                    </a:cubicBezTo>
                    <a:lnTo>
                      <a:pt x="663" y="42"/>
                    </a:lnTo>
                    <a:close/>
                    <a:moveTo>
                      <a:pt x="705" y="170"/>
                    </a:moveTo>
                    <a:cubicBezTo>
                      <a:pt x="663" y="170"/>
                      <a:pt x="663" y="170"/>
                      <a:pt x="663" y="170"/>
                    </a:cubicBezTo>
                    <a:cubicBezTo>
                      <a:pt x="663" y="111"/>
                      <a:pt x="663" y="111"/>
                      <a:pt x="663" y="111"/>
                    </a:cubicBezTo>
                    <a:cubicBezTo>
                      <a:pt x="705" y="111"/>
                      <a:pt x="705" y="111"/>
                      <a:pt x="705" y="111"/>
                    </a:cubicBezTo>
                    <a:lnTo>
                      <a:pt x="705" y="170"/>
                    </a:lnTo>
                    <a:close/>
                    <a:moveTo>
                      <a:pt x="663" y="229"/>
                    </a:moveTo>
                    <a:cubicBezTo>
                      <a:pt x="705" y="229"/>
                      <a:pt x="705" y="229"/>
                      <a:pt x="705" y="229"/>
                    </a:cubicBezTo>
                    <a:cubicBezTo>
                      <a:pt x="705" y="288"/>
                      <a:pt x="705" y="288"/>
                      <a:pt x="705" y="288"/>
                    </a:cubicBezTo>
                    <a:cubicBezTo>
                      <a:pt x="663" y="288"/>
                      <a:pt x="663" y="288"/>
                      <a:pt x="663" y="288"/>
                    </a:cubicBezTo>
                    <a:lnTo>
                      <a:pt x="663" y="229"/>
                    </a:lnTo>
                    <a:close/>
                    <a:moveTo>
                      <a:pt x="705" y="399"/>
                    </a:moveTo>
                    <a:cubicBezTo>
                      <a:pt x="653" y="399"/>
                      <a:pt x="653" y="399"/>
                      <a:pt x="653" y="399"/>
                    </a:cubicBezTo>
                    <a:cubicBezTo>
                      <a:pt x="653" y="357"/>
                      <a:pt x="653" y="357"/>
                      <a:pt x="653" y="357"/>
                    </a:cubicBezTo>
                    <a:cubicBezTo>
                      <a:pt x="663" y="357"/>
                      <a:pt x="663" y="357"/>
                      <a:pt x="663" y="357"/>
                    </a:cubicBezTo>
                    <a:cubicBezTo>
                      <a:pt x="663" y="347"/>
                      <a:pt x="663" y="347"/>
                      <a:pt x="663" y="347"/>
                    </a:cubicBezTo>
                    <a:cubicBezTo>
                      <a:pt x="705" y="347"/>
                      <a:pt x="705" y="347"/>
                      <a:pt x="705" y="347"/>
                    </a:cubicBezTo>
                    <a:lnTo>
                      <a:pt x="705" y="399"/>
                    </a:lnTo>
                    <a:close/>
                  </a:path>
                </a:pathLst>
              </a:custGeom>
              <a:solidFill>
                <a:schemeClr val="tx1"/>
              </a:solidFill>
              <a:ln>
                <a:noFill/>
              </a:ln>
              <a:extLst/>
            </p:spPr>
            <p:txBody>
              <a:bodyPr vert="horz" wrap="square" lIns="91414" tIns="45706" rIns="91414" bIns="45706" numCol="1" anchor="t" anchorCtr="0" compatLnSpc="1">
                <a:prstTxWarp prst="textNoShape">
                  <a:avLst/>
                </a:prstTxWarp>
              </a:bodyPr>
              <a:lstStyle/>
              <a:p>
                <a:pPr defTabSz="932418">
                  <a:defRPr/>
                </a:pPr>
                <a:endParaRPr lang="en-US" kern="0" dirty="0">
                  <a:gradFill>
                    <a:gsLst>
                      <a:gs pos="83772">
                        <a:srgbClr val="353535"/>
                      </a:gs>
                      <a:gs pos="42857">
                        <a:srgbClr val="353535"/>
                      </a:gs>
                    </a:gsLst>
                    <a:lin ang="5400000" scaled="0"/>
                  </a:gradFill>
                  <a:latin typeface="Segoe UI Semilight"/>
                </a:endParaRPr>
              </a:p>
            </p:txBody>
          </p:sp>
          <p:sp>
            <p:nvSpPr>
              <p:cNvPr id="80" name="TextBox 79"/>
              <p:cNvSpPr txBox="1"/>
              <p:nvPr/>
            </p:nvSpPr>
            <p:spPr>
              <a:xfrm>
                <a:off x="3790297" y="5095254"/>
                <a:ext cx="2719933" cy="516992"/>
              </a:xfrm>
              <a:prstGeom prst="rect">
                <a:avLst/>
              </a:prstGeom>
              <a:noFill/>
            </p:spPr>
            <p:txBody>
              <a:bodyPr wrap="square" lIns="639898" tIns="146262" rIns="182828" bIns="146262" rtlCol="0">
                <a:spAutoFit/>
              </a:bodyPr>
              <a:lstStyle/>
              <a:p>
                <a:pPr defTabSz="932418">
                  <a:lnSpc>
                    <a:spcPct val="90000"/>
                  </a:lnSpc>
                  <a:spcBef>
                    <a:spcPts val="1800"/>
                  </a:spcBef>
                  <a:defRPr/>
                </a:pPr>
                <a:r>
                  <a:rPr lang="en-US" sz="1598" b="1" kern="0" dirty="0">
                    <a:gradFill>
                      <a:gsLst>
                        <a:gs pos="83772">
                          <a:srgbClr val="353535"/>
                        </a:gs>
                        <a:gs pos="42857">
                          <a:srgbClr val="353535"/>
                        </a:gs>
                      </a:gsLst>
                      <a:lin ang="5400000" scaled="0"/>
                    </a:gradFill>
                    <a:latin typeface="Segoe UI Semilight"/>
                    <a:cs typeface="Segoe UI Semilight" panose="020B0402040204020203" pitchFamily="34" charset="0"/>
                  </a:rPr>
                  <a:t>Microservices</a:t>
                </a:r>
              </a:p>
            </p:txBody>
          </p:sp>
        </p:grpSp>
      </p:grpSp>
    </p:spTree>
    <p:extLst>
      <p:ext uri="{BB962C8B-B14F-4D97-AF65-F5344CB8AC3E}">
        <p14:creationId xmlns:p14="http://schemas.microsoft.com/office/powerpoint/2010/main" val="352715583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ounded Rectangle 37"/>
          <p:cNvSpPr/>
          <p:nvPr/>
        </p:nvSpPr>
        <p:spPr bwMode="auto">
          <a:xfrm>
            <a:off x="4673819" y="295729"/>
            <a:ext cx="7482703" cy="6426731"/>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65">
              <a:lnSpc>
                <a:spcPct val="90000"/>
              </a:lnSpc>
              <a:defRPr/>
            </a:pPr>
            <a:endParaRPr lang="en-US" sz="1632" kern="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dirty="0"/>
              <a:t>What are Managed Disks?</a:t>
            </a:r>
          </a:p>
        </p:txBody>
      </p:sp>
      <p:sp>
        <p:nvSpPr>
          <p:cNvPr id="3" name="Text Placeholder 2"/>
          <p:cNvSpPr>
            <a:spLocks noGrp="1"/>
          </p:cNvSpPr>
          <p:nvPr>
            <p:ph type="body" sz="quarter" idx="10"/>
          </p:nvPr>
        </p:nvSpPr>
        <p:spPr>
          <a:xfrm>
            <a:off x="275484" y="2119757"/>
            <a:ext cx="3855500" cy="3904298"/>
          </a:xfrm>
        </p:spPr>
        <p:txBody>
          <a:bodyPr/>
          <a:lstStyle/>
          <a:p>
            <a:pPr>
              <a:buClr>
                <a:srgbClr val="00B050"/>
              </a:buClr>
            </a:pPr>
            <a:r>
              <a:rPr lang="en-US" sz="2000" dirty="0">
                <a:latin typeface="Segoe Pro Semibold" panose="020B0702040504020203" pitchFamily="34" charset="0"/>
              </a:rPr>
              <a:t>Simple</a:t>
            </a:r>
            <a:r>
              <a:rPr lang="en-US" sz="2000" dirty="0"/>
              <a:t> </a:t>
            </a:r>
            <a:r>
              <a:rPr lang="en-US" sz="2000" dirty="0">
                <a:latin typeface="Segoe Pro SemiLight" panose="020B0402040204020203" pitchFamily="34" charset="0"/>
              </a:rPr>
              <a:t>- Abstracts storage accounts from customers</a:t>
            </a:r>
          </a:p>
          <a:p>
            <a:pPr>
              <a:buClr>
                <a:srgbClr val="00B050"/>
              </a:buClr>
            </a:pPr>
            <a:r>
              <a:rPr lang="en-US" sz="2000" dirty="0">
                <a:latin typeface="Segoe Pro Semibold" panose="020B0702040504020203" pitchFamily="34" charset="0"/>
              </a:rPr>
              <a:t>Granular access control </a:t>
            </a:r>
            <a:r>
              <a:rPr lang="en-US" sz="2000" dirty="0">
                <a:latin typeface="Segoe Pro SemiLight" panose="020B0402040204020203" pitchFamily="34" charset="0"/>
              </a:rPr>
              <a:t>– Top level ARM resource, apply </a:t>
            </a:r>
            <a:br>
              <a:rPr lang="en-US" sz="2000" dirty="0">
                <a:latin typeface="Segoe Pro SemiLight" panose="020B0402040204020203" pitchFamily="34" charset="0"/>
              </a:rPr>
            </a:br>
            <a:r>
              <a:rPr lang="en-US" sz="2000" dirty="0">
                <a:latin typeface="Segoe Pro SemiLight" panose="020B0402040204020203" pitchFamily="34" charset="0"/>
              </a:rPr>
              <a:t>Azure RBAC </a:t>
            </a:r>
          </a:p>
          <a:p>
            <a:pPr>
              <a:buClr>
                <a:srgbClr val="00B050"/>
              </a:buClr>
            </a:pPr>
            <a:r>
              <a:rPr lang="en-US" sz="2000" dirty="0">
                <a:latin typeface="Segoe Pro Semibold" panose="020B0702040504020203" pitchFamily="34" charset="0"/>
              </a:rPr>
              <a:t>Better performance </a:t>
            </a:r>
            <a:r>
              <a:rPr lang="en-US" sz="2000" dirty="0">
                <a:latin typeface="Segoe Pro SemiLight" panose="020B0402040204020203" pitchFamily="34" charset="0"/>
              </a:rPr>
              <a:t>- Storage account limits do not apply </a:t>
            </a:r>
          </a:p>
          <a:p>
            <a:pPr>
              <a:buClr>
                <a:srgbClr val="00B050"/>
              </a:buClr>
            </a:pPr>
            <a:r>
              <a:rPr lang="en-US" sz="2000" dirty="0">
                <a:latin typeface="Segoe Pro Semibold" panose="020B0702040504020203" pitchFamily="34" charset="0"/>
              </a:rPr>
              <a:t>Big scale </a:t>
            </a:r>
            <a:r>
              <a:rPr lang="en-US" sz="2000" dirty="0">
                <a:latin typeface="Segoe Pro SemiLight" panose="020B0402040204020203" pitchFamily="34" charset="0"/>
              </a:rPr>
              <a:t>- Up to 10,000 disks </a:t>
            </a:r>
            <a:br>
              <a:rPr lang="en-US" sz="2000" dirty="0">
                <a:latin typeface="Segoe Pro SemiLight" panose="020B0402040204020203" pitchFamily="34" charset="0"/>
              </a:rPr>
            </a:br>
            <a:r>
              <a:rPr lang="en-US" sz="2000" dirty="0">
                <a:latin typeface="Segoe Pro SemiLight" panose="020B0402040204020203" pitchFamily="34" charset="0"/>
              </a:rPr>
              <a:t>per region per subscription </a:t>
            </a:r>
          </a:p>
          <a:p>
            <a:endParaRPr lang="en-US" dirty="0"/>
          </a:p>
        </p:txBody>
      </p:sp>
      <p:grpSp>
        <p:nvGrpSpPr>
          <p:cNvPr id="136" name="Group 135"/>
          <p:cNvGrpSpPr/>
          <p:nvPr/>
        </p:nvGrpSpPr>
        <p:grpSpPr>
          <a:xfrm>
            <a:off x="4936233" y="2610032"/>
            <a:ext cx="1527113" cy="1529001"/>
            <a:chOff x="4915912" y="2175269"/>
            <a:chExt cx="1936135" cy="1938528"/>
          </a:xfrm>
        </p:grpSpPr>
        <p:sp>
          <p:nvSpPr>
            <p:cNvPr id="135" name="Rectangle: Rounded Corners 134"/>
            <p:cNvSpPr/>
            <p:nvPr/>
          </p:nvSpPr>
          <p:spPr bwMode="auto">
            <a:xfrm>
              <a:off x="4915912" y="2175269"/>
              <a:ext cx="1936135" cy="1938528"/>
            </a:xfrm>
            <a:prstGeom prst="roundRect">
              <a:avLst>
                <a:gd name="adj" fmla="val 5954"/>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Semilight"/>
              </a:endParaRPr>
            </a:p>
          </p:txBody>
        </p:sp>
        <p:pic>
          <p:nvPicPr>
            <p:cNvPr id="101" name="Picture 10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180876" y="2404953"/>
              <a:ext cx="1406207" cy="1479160"/>
            </a:xfrm>
            <a:prstGeom prst="rect">
              <a:avLst/>
            </a:prstGeom>
          </p:spPr>
        </p:pic>
      </p:grpSp>
      <p:pic>
        <p:nvPicPr>
          <p:cNvPr id="102" name="Picture 10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0234" y="3639442"/>
            <a:ext cx="868696" cy="868696"/>
          </a:xfrm>
          <a:prstGeom prst="rect">
            <a:avLst/>
          </a:prstGeom>
        </p:spPr>
      </p:pic>
      <p:sp>
        <p:nvSpPr>
          <p:cNvPr id="103" name="TextBox 102"/>
          <p:cNvSpPr txBox="1"/>
          <p:nvPr/>
        </p:nvSpPr>
        <p:spPr>
          <a:xfrm>
            <a:off x="7247843" y="4482398"/>
            <a:ext cx="1233476" cy="282383"/>
          </a:xfrm>
          <a:prstGeom prst="rect">
            <a:avLst/>
          </a:prstGeom>
          <a:noFill/>
        </p:spPr>
        <p:txBody>
          <a:bodyPr wrap="square" rtlCol="0">
            <a:spAutoFit/>
          </a:bodyPr>
          <a:lstStyle/>
          <a:p>
            <a:pPr algn="ctr" defTabSz="932597">
              <a:defRPr/>
            </a:pPr>
            <a:r>
              <a:rPr lang="en-US" sz="1199">
                <a:gradFill>
                  <a:gsLst>
                    <a:gs pos="2917">
                      <a:srgbClr val="505050"/>
                    </a:gs>
                    <a:gs pos="100000">
                      <a:srgbClr val="505050"/>
                    </a:gs>
                  </a:gsLst>
                  <a:lin ang="5400000" scaled="0"/>
                </a:gradFill>
                <a:latin typeface="Segoe UI Semibold" panose="020B0702040204020203" pitchFamily="34" charset="0"/>
              </a:rPr>
              <a:t>Data disk</a:t>
            </a:r>
          </a:p>
        </p:txBody>
      </p:sp>
      <p:sp>
        <p:nvSpPr>
          <p:cNvPr id="104" name="TextBox 103"/>
          <p:cNvSpPr txBox="1"/>
          <p:nvPr/>
        </p:nvSpPr>
        <p:spPr>
          <a:xfrm>
            <a:off x="7378680" y="3180500"/>
            <a:ext cx="926186" cy="282383"/>
          </a:xfrm>
          <a:prstGeom prst="rect">
            <a:avLst/>
          </a:prstGeom>
          <a:noFill/>
        </p:spPr>
        <p:txBody>
          <a:bodyPr wrap="square" rtlCol="0">
            <a:spAutoFit/>
          </a:bodyPr>
          <a:lstStyle/>
          <a:p>
            <a:pPr algn="ctr" defTabSz="932597">
              <a:defRPr/>
            </a:pPr>
            <a:r>
              <a:rPr lang="en-US" sz="1199">
                <a:gradFill>
                  <a:gsLst>
                    <a:gs pos="2917">
                      <a:srgbClr val="505050"/>
                    </a:gs>
                    <a:gs pos="100000">
                      <a:srgbClr val="505050"/>
                    </a:gs>
                  </a:gsLst>
                  <a:lin ang="5400000" scaled="0"/>
                </a:gradFill>
                <a:latin typeface="Segoe UI Semibold" panose="020B0702040204020203" pitchFamily="34" charset="0"/>
              </a:rPr>
              <a:t>OS disk</a:t>
            </a:r>
          </a:p>
        </p:txBody>
      </p:sp>
      <p:pic>
        <p:nvPicPr>
          <p:cNvPr id="105" name="Picture 10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3916" y="2372356"/>
            <a:ext cx="795711" cy="795711"/>
          </a:xfrm>
          <a:prstGeom prst="rect">
            <a:avLst/>
          </a:prstGeom>
        </p:spPr>
      </p:pic>
      <p:sp>
        <p:nvSpPr>
          <p:cNvPr id="107" name="Rectangle 106"/>
          <p:cNvSpPr/>
          <p:nvPr/>
        </p:nvSpPr>
        <p:spPr>
          <a:xfrm>
            <a:off x="9638974" y="2382967"/>
            <a:ext cx="2239285" cy="2376390"/>
          </a:xfrm>
          <a:prstGeom prst="rect">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09" name="Picture 10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012" y="2645645"/>
            <a:ext cx="795711" cy="795711"/>
          </a:xfrm>
          <a:prstGeom prst="rect">
            <a:avLst/>
          </a:prstGeom>
        </p:spPr>
      </p:pic>
      <p:pic>
        <p:nvPicPr>
          <p:cNvPr id="110" name="Picture 10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74012" y="3500278"/>
            <a:ext cx="795711" cy="795711"/>
          </a:xfrm>
          <a:prstGeom prst="rect">
            <a:avLst/>
          </a:prstGeom>
        </p:spPr>
      </p:pic>
      <p:sp>
        <p:nvSpPr>
          <p:cNvPr id="113" name="TextBox 112"/>
          <p:cNvSpPr txBox="1"/>
          <p:nvPr/>
        </p:nvSpPr>
        <p:spPr>
          <a:xfrm>
            <a:off x="10227279" y="4290014"/>
            <a:ext cx="1089181" cy="282383"/>
          </a:xfrm>
          <a:prstGeom prst="rect">
            <a:avLst/>
          </a:prstGeom>
          <a:noFill/>
        </p:spPr>
        <p:txBody>
          <a:bodyPr wrap="none" rtlCol="0">
            <a:spAutoFit/>
          </a:bodyPr>
          <a:lstStyle/>
          <a:p>
            <a:pPr algn="ctr" defTabSz="932597">
              <a:defRPr/>
            </a:pPr>
            <a:r>
              <a:rPr lang="en-US" sz="1199">
                <a:gradFill>
                  <a:gsLst>
                    <a:gs pos="2917">
                      <a:srgbClr val="505050"/>
                    </a:gs>
                    <a:gs pos="30000">
                      <a:srgbClr val="505050"/>
                    </a:gs>
                  </a:gsLst>
                  <a:lin ang="5400000" scaled="0"/>
                </a:gradFill>
                <a:latin typeface="Segoe UI Semibold" panose="020B0702040204020203" pitchFamily="34" charset="0"/>
              </a:rPr>
              <a:t>PAGE BLOBS</a:t>
            </a:r>
          </a:p>
        </p:txBody>
      </p:sp>
      <p:sp>
        <p:nvSpPr>
          <p:cNvPr id="114" name="TextBox 113"/>
          <p:cNvSpPr txBox="1"/>
          <p:nvPr/>
        </p:nvSpPr>
        <p:spPr>
          <a:xfrm>
            <a:off x="9200535" y="4857840"/>
            <a:ext cx="3106666" cy="376684"/>
          </a:xfrm>
          <a:prstGeom prst="rect">
            <a:avLst/>
          </a:prstGeom>
          <a:noFill/>
        </p:spPr>
        <p:txBody>
          <a:bodyPr wrap="none" rtlCol="0">
            <a:spAutoFit/>
          </a:bodyPr>
          <a:lstStyle/>
          <a:p>
            <a:pPr defTabSz="932597">
              <a:defRPr/>
            </a:pPr>
            <a:r>
              <a:rPr lang="en-US" kern="0">
                <a:solidFill>
                  <a:srgbClr val="353535"/>
                </a:solidFill>
                <a:latin typeface="Segoe UI Semibold" panose="020B0702040204020203" pitchFamily="34" charset="0"/>
              </a:rPr>
              <a:t>Managed Storage accounts</a:t>
            </a:r>
          </a:p>
        </p:txBody>
      </p:sp>
      <p:sp>
        <p:nvSpPr>
          <p:cNvPr id="117" name="Right Brace 116"/>
          <p:cNvSpPr/>
          <p:nvPr/>
        </p:nvSpPr>
        <p:spPr>
          <a:xfrm rot="16200000">
            <a:off x="10568622" y="639818"/>
            <a:ext cx="379992" cy="2239285"/>
          </a:xfrm>
          <a:prstGeom prst="rightBrace">
            <a:avLst>
              <a:gd name="adj1" fmla="val 0"/>
              <a:gd name="adj2" fmla="val 50000"/>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defRPr/>
            </a:pPr>
            <a:endParaRPr lang="en-US" sz="1836">
              <a:solidFill>
                <a:srgbClr val="353535"/>
              </a:solidFill>
              <a:latin typeface="Segoe UI Semilight"/>
            </a:endParaRPr>
          </a:p>
        </p:txBody>
      </p:sp>
      <p:sp>
        <p:nvSpPr>
          <p:cNvPr id="118" name="TextBox 117"/>
          <p:cNvSpPr txBox="1"/>
          <p:nvPr/>
        </p:nvSpPr>
        <p:spPr>
          <a:xfrm>
            <a:off x="9640498" y="1135560"/>
            <a:ext cx="2209097" cy="376684"/>
          </a:xfrm>
          <a:prstGeom prst="rect">
            <a:avLst/>
          </a:prstGeom>
          <a:noFill/>
        </p:spPr>
        <p:txBody>
          <a:bodyPr wrap="none" rtlCol="0">
            <a:spAutoFit/>
          </a:bodyPr>
          <a:lstStyle/>
          <a:p>
            <a:pPr defTabSz="932597">
              <a:defRPr/>
            </a:pPr>
            <a:r>
              <a:rPr lang="en-US" kern="0">
                <a:solidFill>
                  <a:srgbClr val="353535"/>
                </a:solidFill>
                <a:latin typeface="Segoe UI Semibold" panose="020B0702040204020203" pitchFamily="34" charset="0"/>
              </a:rPr>
              <a:t>Managed by Azure</a:t>
            </a:r>
          </a:p>
        </p:txBody>
      </p:sp>
      <p:sp>
        <p:nvSpPr>
          <p:cNvPr id="154" name="Arrow: Right 153"/>
          <p:cNvSpPr/>
          <p:nvPr/>
        </p:nvSpPr>
        <p:spPr bwMode="auto">
          <a:xfrm rot="10800000">
            <a:off x="6596430" y="3608096"/>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Arrow: Right 154"/>
          <p:cNvSpPr/>
          <p:nvPr/>
        </p:nvSpPr>
        <p:spPr bwMode="auto">
          <a:xfrm rot="10800000">
            <a:off x="6596430" y="2868940"/>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8" name="Arrow: Right 157"/>
          <p:cNvSpPr/>
          <p:nvPr/>
        </p:nvSpPr>
        <p:spPr bwMode="auto">
          <a:xfrm rot="10800000">
            <a:off x="8776314" y="3605504"/>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9" name="Arrow: Right 158"/>
          <p:cNvSpPr/>
          <p:nvPr/>
        </p:nvSpPr>
        <p:spPr bwMode="auto">
          <a:xfrm rot="10800000">
            <a:off x="8742860" y="2868939"/>
            <a:ext cx="735093" cy="365708"/>
          </a:xfrm>
          <a:prstGeom prst="rightArrow">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1" name="Group 160"/>
          <p:cNvGrpSpPr/>
          <p:nvPr/>
        </p:nvGrpSpPr>
        <p:grpSpPr>
          <a:xfrm>
            <a:off x="11027769" y="2013882"/>
            <a:ext cx="732561" cy="636227"/>
            <a:chOff x="10823279" y="2148299"/>
            <a:chExt cx="732665" cy="636318"/>
          </a:xfrm>
        </p:grpSpPr>
        <p:sp>
          <p:nvSpPr>
            <p:cNvPr id="160" name="Rectangle: Rounded Corners 159"/>
            <p:cNvSpPr/>
            <p:nvPr/>
          </p:nvSpPr>
          <p:spPr bwMode="auto">
            <a:xfrm>
              <a:off x="10823279" y="2148299"/>
              <a:ext cx="732665" cy="636318"/>
            </a:xfrm>
            <a:prstGeom prst="roundRect">
              <a:avLst>
                <a:gd name="adj" fmla="val 5954"/>
              </a:avLst>
            </a:prstGeom>
            <a:solidFill>
              <a:schemeClr val="bg2"/>
            </a:solidFill>
            <a:ln w="19050" cap="flat" cmpd="sng" algn="ctr">
              <a:solidFill>
                <a:schemeClr val="tx1"/>
              </a:solidFill>
              <a:prstDash val="sysDot"/>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1065">
                <a:lnSpc>
                  <a:spcPct val="90000"/>
                </a:lnSpc>
                <a:defRPr/>
              </a:pPr>
              <a:endParaRPr lang="en-US" sz="1632" kern="0">
                <a:gradFill>
                  <a:gsLst>
                    <a:gs pos="2917">
                      <a:srgbClr val="505050"/>
                    </a:gs>
                    <a:gs pos="100000">
                      <a:srgbClr val="505050"/>
                    </a:gs>
                  </a:gsLst>
                  <a:lin ang="5400000" scaled="0"/>
                </a:gradFill>
                <a:latin typeface="Segoe UI Semibold" panose="020B0702040204020203" pitchFamily="34" charset="0"/>
              </a:endParaRPr>
            </a:p>
          </p:txBody>
        </p:sp>
        <p:pic>
          <p:nvPicPr>
            <p:cNvPr id="108" name="Picture 10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5871" y="2198744"/>
              <a:ext cx="594228" cy="585872"/>
            </a:xfrm>
            <a:prstGeom prst="rect">
              <a:avLst/>
            </a:prstGeom>
            <a:solidFill>
              <a:schemeClr val="bg2"/>
            </a:solidFill>
            <a:ln w="19050" cap="flat" cmpd="sng" algn="ctr">
              <a:noFill/>
              <a:prstDash val="sysDot"/>
              <a:headEnd type="none" w="med" len="med"/>
              <a:tailEnd type="none" w="med" len="med"/>
            </a:ln>
            <a:effectLst/>
          </p:spPr>
        </p:pic>
      </p:grpSp>
      <p:cxnSp>
        <p:nvCxnSpPr>
          <p:cNvPr id="5" name="Straight Connector 4"/>
          <p:cNvCxnSpPr/>
          <p:nvPr/>
        </p:nvCxnSpPr>
        <p:spPr>
          <a:xfrm>
            <a:off x="8465884" y="1213175"/>
            <a:ext cx="0" cy="42623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609136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B9F4FD-FAD5-4E29-A693-849BAC4E3408}"/>
              </a:ext>
            </a:extLst>
          </p:cNvPr>
          <p:cNvSpPr>
            <a:spLocks noGrp="1"/>
          </p:cNvSpPr>
          <p:nvPr>
            <p:ph type="title"/>
          </p:nvPr>
        </p:nvSpPr>
        <p:spPr/>
        <p:txBody>
          <a:bodyPr/>
          <a:lstStyle/>
          <a:p>
            <a:r>
              <a:rPr lang="en-US" dirty="0"/>
              <a:t>Disks - Best Practices</a:t>
            </a:r>
          </a:p>
        </p:txBody>
      </p:sp>
      <p:sp>
        <p:nvSpPr>
          <p:cNvPr id="5" name="Text Placeholder 4">
            <a:extLst>
              <a:ext uri="{FF2B5EF4-FFF2-40B4-BE49-F238E27FC236}">
                <a16:creationId xmlns:a16="http://schemas.microsoft.com/office/drawing/2014/main" id="{034155A0-1342-4423-9F58-7DBA17E3E3BA}"/>
              </a:ext>
            </a:extLst>
          </p:cNvPr>
          <p:cNvSpPr>
            <a:spLocks noGrp="1"/>
          </p:cNvSpPr>
          <p:nvPr>
            <p:ph type="body" sz="quarter" idx="10"/>
          </p:nvPr>
        </p:nvSpPr>
        <p:spPr>
          <a:xfrm>
            <a:off x="275482" y="1212850"/>
            <a:ext cx="11887100" cy="5650521"/>
          </a:xfrm>
        </p:spPr>
        <p:txBody>
          <a:bodyPr/>
          <a:lstStyle/>
          <a:p>
            <a:r>
              <a:rPr lang="en-US" sz="4080" dirty="0"/>
              <a:t>Always* use Premium Disks for Production workloads</a:t>
            </a:r>
          </a:p>
          <a:p>
            <a:r>
              <a:rPr lang="en-US" sz="4080" dirty="0"/>
              <a:t>Managed Disks only for new workloads</a:t>
            </a:r>
          </a:p>
          <a:p>
            <a:pPr lvl="1"/>
            <a:r>
              <a:rPr lang="en-US" sz="2856" dirty="0"/>
              <a:t>Upgrade legacy unmanaged to managed when possible</a:t>
            </a:r>
          </a:p>
          <a:p>
            <a:r>
              <a:rPr lang="en-US" sz="4080" dirty="0"/>
              <a:t>RAID for redundancy is </a:t>
            </a:r>
            <a:r>
              <a:rPr lang="en-US" sz="4080" b="1" dirty="0"/>
              <a:t>not </a:t>
            </a:r>
            <a:r>
              <a:rPr lang="en-US" sz="4080" dirty="0"/>
              <a:t>necessary</a:t>
            </a:r>
          </a:p>
          <a:p>
            <a:pPr lvl="1"/>
            <a:r>
              <a:rPr lang="en-US" sz="2856" dirty="0"/>
              <a:t>RAID for performance as needed</a:t>
            </a:r>
          </a:p>
          <a:p>
            <a:pPr lvl="1"/>
            <a:r>
              <a:rPr lang="en-US" sz="2856" dirty="0"/>
              <a:t>Durability doesn’t remove the need for backups</a:t>
            </a:r>
          </a:p>
          <a:p>
            <a:r>
              <a:rPr lang="en-US" sz="3655" dirty="0"/>
              <a:t>Performance</a:t>
            </a:r>
          </a:p>
          <a:p>
            <a:pPr lvl="1"/>
            <a:r>
              <a:rPr lang="en-US" sz="2856" dirty="0"/>
              <a:t>Local </a:t>
            </a:r>
            <a:r>
              <a:rPr lang="en-US" sz="2856" dirty="0" err="1"/>
              <a:t>ssd</a:t>
            </a:r>
            <a:r>
              <a:rPr lang="en-US" sz="2856" dirty="0"/>
              <a:t> is </a:t>
            </a:r>
            <a:r>
              <a:rPr lang="en-US" sz="2856" b="1" dirty="0"/>
              <a:t>definitely </a:t>
            </a:r>
            <a:r>
              <a:rPr lang="en-US" sz="2856" dirty="0"/>
              <a:t>temporary, use if you can tolerate loss</a:t>
            </a:r>
          </a:p>
          <a:p>
            <a:pPr lvl="1"/>
            <a:r>
              <a:rPr lang="en-US" sz="2856" dirty="0"/>
              <a:t>Enable read caching where appropriate for better perf</a:t>
            </a:r>
          </a:p>
          <a:p>
            <a:pPr lvl="1"/>
            <a:r>
              <a:rPr lang="en-US" sz="2856" dirty="0"/>
              <a:t>Understand VM limits vs Disk limits for perf</a:t>
            </a:r>
          </a:p>
        </p:txBody>
      </p:sp>
    </p:spTree>
    <p:extLst>
      <p:ext uri="{BB962C8B-B14F-4D97-AF65-F5344CB8AC3E}">
        <p14:creationId xmlns:p14="http://schemas.microsoft.com/office/powerpoint/2010/main" val="14525854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left)">
                                      <p:cBhvr>
                                        <p:cTn id="12" dur="250"/>
                                        <p:tgtEl>
                                          <p:spTgt spid="5">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wipe(left)">
                                      <p:cBhvr>
                                        <p:cTn id="23" dur="250"/>
                                        <p:tgtEl>
                                          <p:spTgt spid="5">
                                            <p:txEl>
                                              <p:pRg st="4" end="4"/>
                                            </p:txEl>
                                          </p:spTgt>
                                        </p:tgtEl>
                                      </p:cBhvr>
                                    </p:animEffect>
                                  </p:childTnLst>
                                </p:cTn>
                              </p:par>
                              <p:par>
                                <p:cTn id="24" presetID="22" presetClass="entr" presetSubtype="8"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wipe(left)">
                                      <p:cBhvr>
                                        <p:cTn id="26" dur="250"/>
                                        <p:tgtEl>
                                          <p:spTgt spid="5">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wipe(left)">
                                      <p:cBhvr>
                                        <p:cTn id="31" dur="250"/>
                                        <p:tgtEl>
                                          <p:spTgt spid="5">
                                            <p:txEl>
                                              <p:pRg st="6" end="6"/>
                                            </p:txEl>
                                          </p:spTgt>
                                        </p:tgtEl>
                                      </p:cBhvr>
                                    </p:animEffect>
                                  </p:childTnLst>
                                </p:cTn>
                              </p:par>
                              <p:par>
                                <p:cTn id="32" presetID="22" presetClass="entr" presetSubtype="8" fill="hold" nodeType="withEffect">
                                  <p:stCondLst>
                                    <p:cond delay="0"/>
                                  </p:stCondLst>
                                  <p:childTnLst>
                                    <p:set>
                                      <p:cBhvr>
                                        <p:cTn id="33" dur="1" fill="hold">
                                          <p:stCondLst>
                                            <p:cond delay="0"/>
                                          </p:stCondLst>
                                        </p:cTn>
                                        <p:tgtEl>
                                          <p:spTgt spid="5">
                                            <p:txEl>
                                              <p:pRg st="7" end="7"/>
                                            </p:txEl>
                                          </p:spTgt>
                                        </p:tgtEl>
                                        <p:attrNameLst>
                                          <p:attrName>style.visibility</p:attrName>
                                        </p:attrNameLst>
                                      </p:cBhvr>
                                      <p:to>
                                        <p:strVal val="visible"/>
                                      </p:to>
                                    </p:set>
                                    <p:animEffect transition="in" filter="wipe(left)">
                                      <p:cBhvr>
                                        <p:cTn id="34" dur="250"/>
                                        <p:tgtEl>
                                          <p:spTgt spid="5">
                                            <p:txEl>
                                              <p:pRg st="7" end="7"/>
                                            </p:txEl>
                                          </p:spTgt>
                                        </p:tgtEl>
                                      </p:cBhvr>
                                    </p:animEffect>
                                  </p:childTnLst>
                                </p:cTn>
                              </p:par>
                              <p:par>
                                <p:cTn id="35" presetID="22" presetClass="entr" presetSubtype="8" fill="hold" nodeType="with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wipe(left)">
                                      <p:cBhvr>
                                        <p:cTn id="37" dur="250"/>
                                        <p:tgtEl>
                                          <p:spTgt spid="5">
                                            <p:txEl>
                                              <p:pRg st="8" end="8"/>
                                            </p:txEl>
                                          </p:spTgt>
                                        </p:tgtEl>
                                      </p:cBhvr>
                                    </p:animEffect>
                                  </p:childTnLst>
                                </p:cTn>
                              </p:par>
                              <p:par>
                                <p:cTn id="38" presetID="22" presetClass="entr" presetSubtype="8" fill="hold" nodeType="withEffect">
                                  <p:stCondLst>
                                    <p:cond delay="0"/>
                                  </p:stCondLst>
                                  <p:childTnLst>
                                    <p:set>
                                      <p:cBhvr>
                                        <p:cTn id="39" dur="1" fill="hold">
                                          <p:stCondLst>
                                            <p:cond delay="0"/>
                                          </p:stCondLst>
                                        </p:cTn>
                                        <p:tgtEl>
                                          <p:spTgt spid="5">
                                            <p:txEl>
                                              <p:pRg st="9" end="9"/>
                                            </p:txEl>
                                          </p:spTgt>
                                        </p:tgtEl>
                                        <p:attrNameLst>
                                          <p:attrName>style.visibility</p:attrName>
                                        </p:attrNameLst>
                                      </p:cBhvr>
                                      <p:to>
                                        <p:strVal val="visible"/>
                                      </p:to>
                                    </p:set>
                                    <p:animEffect transition="in" filter="wipe(left)">
                                      <p:cBhvr>
                                        <p:cTn id="40" dur="25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5A44F-DEC7-4803-BB10-4677DF9E9FFC}"/>
              </a:ext>
            </a:extLst>
          </p:cNvPr>
          <p:cNvSpPr>
            <a:spLocks noGrp="1"/>
          </p:cNvSpPr>
          <p:nvPr>
            <p:ph type="title"/>
          </p:nvPr>
        </p:nvSpPr>
        <p:spPr/>
        <p:txBody>
          <a:bodyPr/>
          <a:lstStyle/>
          <a:p>
            <a:r>
              <a:rPr lang="en-US" dirty="0"/>
              <a:t>Azure Database Services</a:t>
            </a:r>
          </a:p>
        </p:txBody>
      </p:sp>
    </p:spTree>
    <p:extLst>
      <p:ext uri="{BB962C8B-B14F-4D97-AF65-F5344CB8AC3E}">
        <p14:creationId xmlns:p14="http://schemas.microsoft.com/office/powerpoint/2010/main" val="15257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EFE60F-245B-499E-B504-B2838D4A1964}"/>
              </a:ext>
            </a:extLst>
          </p:cNvPr>
          <p:cNvSpPr>
            <a:spLocks noGrp="1"/>
          </p:cNvSpPr>
          <p:nvPr>
            <p:ph type="title"/>
          </p:nvPr>
        </p:nvSpPr>
        <p:spPr>
          <a:xfrm>
            <a:off x="331806" y="340822"/>
            <a:ext cx="11607878" cy="910320"/>
          </a:xfrm>
        </p:spPr>
        <p:txBody>
          <a:bodyPr/>
          <a:lstStyle/>
          <a:p>
            <a:r>
              <a:rPr lang="en-US" sz="3199" cap="all" spc="510" dirty="0">
                <a:solidFill>
                  <a:schemeClr val="tx2"/>
                </a:solidFill>
                <a:latin typeface="Segoe UI Semilight" charset="0"/>
                <a:cs typeface="Segoe UI Semilight" charset="0"/>
              </a:rPr>
              <a:t>Why Azure SQL Managed Instance?</a:t>
            </a:r>
          </a:p>
        </p:txBody>
      </p:sp>
      <p:sp>
        <p:nvSpPr>
          <p:cNvPr id="6" name="Text Placeholder 5"/>
          <p:cNvSpPr>
            <a:spLocks noGrp="1"/>
          </p:cNvSpPr>
          <p:nvPr>
            <p:ph type="body" sz="quarter" idx="4294967295"/>
          </p:nvPr>
        </p:nvSpPr>
        <p:spPr>
          <a:xfrm>
            <a:off x="7405955" y="1516343"/>
            <a:ext cx="5029638" cy="3471057"/>
          </a:xfrm>
        </p:spPr>
        <p:txBody>
          <a:bodyPr>
            <a:normAutofit fontScale="92500" lnSpcReduction="20000"/>
          </a:bodyPr>
          <a:lstStyle/>
          <a:p>
            <a:pPr>
              <a:lnSpc>
                <a:spcPct val="150000"/>
              </a:lnSpc>
            </a:pPr>
            <a:r>
              <a:rPr lang="en-US" sz="2652" kern="0" spc="102" dirty="0">
                <a:solidFill>
                  <a:schemeClr val="tx2"/>
                </a:solidFill>
                <a:latin typeface="Segoe UI Semibold" charset="0"/>
                <a:cs typeface="Segoe UI Semibold" charset="0"/>
              </a:rPr>
              <a:t>Are your customers interested in moving to cloud?</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Want to close your data center</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Current hosting solution is high maintenance</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You’re asked to do more with less</a:t>
            </a:r>
          </a:p>
          <a:p>
            <a:pPr marL="794096" lvl="2" indent="-349724">
              <a:lnSpc>
                <a:spcPct val="120000"/>
              </a:lnSpc>
              <a:spcBef>
                <a:spcPts val="600"/>
              </a:spcBef>
            </a:pPr>
            <a:r>
              <a:rPr lang="en-US" sz="1900" kern="0" dirty="0">
                <a:solidFill>
                  <a:srgbClr val="0078D7"/>
                </a:solidFill>
                <a:latin typeface="Segoe UI Semilight" panose="020B0402040204020203" pitchFamily="34" charset="0"/>
                <a:cs typeface="Segoe UI Semilight" panose="020B0402040204020203" pitchFamily="34" charset="0"/>
              </a:rPr>
              <a:t>Want to expand your reach globally</a:t>
            </a:r>
          </a:p>
        </p:txBody>
      </p:sp>
      <p:pic>
        <p:nvPicPr>
          <p:cNvPr id="19" name="Picture 18">
            <a:extLst>
              <a:ext uri="{FF2B5EF4-FFF2-40B4-BE49-F238E27FC236}">
                <a16:creationId xmlns:a16="http://schemas.microsoft.com/office/drawing/2014/main" id="{33D9B5BA-0D5E-44A5-A8E4-882109E2F9E4}"/>
              </a:ext>
            </a:extLst>
          </p:cNvPr>
          <p:cNvPicPr>
            <a:picLocks noChangeAspect="1"/>
          </p:cNvPicPr>
          <p:nvPr/>
        </p:nvPicPr>
        <p:blipFill>
          <a:blip r:embed="rId4"/>
          <a:stretch>
            <a:fillRect/>
          </a:stretch>
        </p:blipFill>
        <p:spPr>
          <a:xfrm>
            <a:off x="4706197" y="2890954"/>
            <a:ext cx="988895" cy="2930615"/>
          </a:xfrm>
          <a:prstGeom prst="rect">
            <a:avLst/>
          </a:prstGeom>
        </p:spPr>
      </p:pic>
      <p:sp>
        <p:nvSpPr>
          <p:cNvPr id="20" name="TextBox 19"/>
          <p:cNvSpPr txBox="1"/>
          <p:nvPr/>
        </p:nvSpPr>
        <p:spPr>
          <a:xfrm>
            <a:off x="1483073" y="2722218"/>
            <a:ext cx="3050540" cy="803947"/>
          </a:xfrm>
          <a:prstGeom prst="rect">
            <a:avLst/>
          </a:prstGeom>
          <a:noFill/>
        </p:spPr>
        <p:txBody>
          <a:bodyPr wrap="none" lIns="182854" tIns="146283" rIns="182854" bIns="146283" rtlCol="0">
            <a:spAutoFit/>
          </a:bodyPr>
          <a:lstStyle/>
          <a:p>
            <a:pPr algn="ctr" defTabSz="932563">
              <a:lnSpc>
                <a:spcPct val="90000"/>
              </a:lnSpc>
              <a:spcAft>
                <a:spcPts val="600"/>
              </a:spcAft>
            </a:pPr>
            <a:r>
              <a:rPr lang="en-US" dirty="0">
                <a:solidFill>
                  <a:srgbClr val="737373"/>
                </a:solidFill>
                <a:latin typeface="Segoe UI"/>
              </a:rPr>
              <a:t>Managed Instance brings </a:t>
            </a:r>
            <a:br>
              <a:rPr lang="en-US" dirty="0">
                <a:solidFill>
                  <a:srgbClr val="737373"/>
                </a:solidFill>
                <a:latin typeface="Segoe UI"/>
              </a:rPr>
            </a:br>
            <a:r>
              <a:rPr lang="en-US" dirty="0">
                <a:solidFill>
                  <a:srgbClr val="737373"/>
                </a:solidFill>
                <a:latin typeface="Segoe UI"/>
              </a:rPr>
              <a:t>PaaS closer to you!</a:t>
            </a:r>
          </a:p>
        </p:txBody>
      </p:sp>
      <p:graphicFrame>
        <p:nvGraphicFramePr>
          <p:cNvPr id="4" name="Object 3">
            <a:extLst>
              <a:ext uri="{FF2B5EF4-FFF2-40B4-BE49-F238E27FC236}">
                <a16:creationId xmlns:a16="http://schemas.microsoft.com/office/drawing/2014/main" id="{8072A3D8-B8E6-4657-A60E-4C852C1B52B6}"/>
              </a:ext>
            </a:extLst>
          </p:cNvPr>
          <p:cNvGraphicFramePr>
            <a:graphicFrameLocks noChangeAspect="1"/>
          </p:cNvGraphicFramePr>
          <p:nvPr>
            <p:extLst/>
          </p:nvPr>
        </p:nvGraphicFramePr>
        <p:xfrm>
          <a:off x="4071642" y="1516343"/>
          <a:ext cx="2097816" cy="1261379"/>
        </p:xfrm>
        <a:graphic>
          <a:graphicData uri="http://schemas.openxmlformats.org/presentationml/2006/ole">
            <mc:AlternateContent xmlns:mc="http://schemas.openxmlformats.org/markup-compatibility/2006">
              <mc:Choice xmlns:v="urn:schemas-microsoft-com:vml" Requires="v">
                <p:oleObj spid="_x0000_s1026" name="CorelDRAW" r:id="rId5" imgW="1657458" imgH="1046661" progId="CorelDraw.Graphic.17">
                  <p:embed/>
                </p:oleObj>
              </mc:Choice>
              <mc:Fallback>
                <p:oleObj name="CorelDRAW" r:id="rId5" imgW="1657458" imgH="1046661" progId="CorelDraw.Graphic.17">
                  <p:embed/>
                  <p:pic>
                    <p:nvPicPr>
                      <p:cNvPr id="4" name="Object 3">
                        <a:extLst>
                          <a:ext uri="{FF2B5EF4-FFF2-40B4-BE49-F238E27FC236}">
                            <a16:creationId xmlns:a16="http://schemas.microsoft.com/office/drawing/2014/main" id="{8072A3D8-B8E6-4657-A60E-4C852C1B52B6}"/>
                          </a:ext>
                        </a:extLst>
                      </p:cNvPr>
                      <p:cNvPicPr/>
                      <p:nvPr/>
                    </p:nvPicPr>
                    <p:blipFill>
                      <a:blip r:embed="rId6"/>
                      <a:stretch>
                        <a:fillRect/>
                      </a:stretch>
                    </p:blipFill>
                    <p:spPr>
                      <a:xfrm>
                        <a:off x="4071642" y="1516343"/>
                        <a:ext cx="2097816" cy="1261379"/>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523A6D5A-A98A-4915-A800-2BC16EA722EF}"/>
              </a:ext>
            </a:extLst>
          </p:cNvPr>
          <p:cNvPicPr>
            <a:picLocks noChangeAspect="1"/>
          </p:cNvPicPr>
          <p:nvPr/>
        </p:nvPicPr>
        <p:blipFill>
          <a:blip r:embed="rId7"/>
          <a:stretch>
            <a:fillRect/>
          </a:stretch>
        </p:blipFill>
        <p:spPr>
          <a:xfrm>
            <a:off x="4835926" y="4629637"/>
            <a:ext cx="757427" cy="1153038"/>
          </a:xfrm>
          <a:prstGeom prst="rect">
            <a:avLst/>
          </a:prstGeom>
        </p:spPr>
      </p:pic>
      <p:graphicFrame>
        <p:nvGraphicFramePr>
          <p:cNvPr id="7" name="Object 6">
            <a:extLst>
              <a:ext uri="{FF2B5EF4-FFF2-40B4-BE49-F238E27FC236}">
                <a16:creationId xmlns:a16="http://schemas.microsoft.com/office/drawing/2014/main" id="{EE423D0C-FC71-4235-96BC-E6FADA7A3D5C}"/>
              </a:ext>
            </a:extLst>
          </p:cNvPr>
          <p:cNvGraphicFramePr>
            <a:graphicFrameLocks noChangeAspect="1"/>
          </p:cNvGraphicFramePr>
          <p:nvPr>
            <p:extLst/>
          </p:nvPr>
        </p:nvGraphicFramePr>
        <p:xfrm>
          <a:off x="4740875" y="5830577"/>
          <a:ext cx="1048166" cy="1024381"/>
        </p:xfrm>
        <a:graphic>
          <a:graphicData uri="http://schemas.openxmlformats.org/presentationml/2006/ole">
            <mc:AlternateContent xmlns:mc="http://schemas.openxmlformats.org/markup-compatibility/2006">
              <mc:Choice xmlns:v="urn:schemas-microsoft-com:vml" Requires="v">
                <p:oleObj spid="_x0000_s1027" name="CorelDRAW" r:id="rId8" imgW="365964" imgH="376374" progId="CorelDraw.Graphic.17">
                  <p:embed/>
                </p:oleObj>
              </mc:Choice>
              <mc:Fallback>
                <p:oleObj name="CorelDRAW" r:id="rId8" imgW="365964" imgH="376374" progId="CorelDraw.Graphic.17">
                  <p:embed/>
                  <p:pic>
                    <p:nvPicPr>
                      <p:cNvPr id="7" name="Object 6">
                        <a:extLst>
                          <a:ext uri="{FF2B5EF4-FFF2-40B4-BE49-F238E27FC236}">
                            <a16:creationId xmlns:a16="http://schemas.microsoft.com/office/drawing/2014/main" id="{EE423D0C-FC71-4235-96BC-E6FADA7A3D5C}"/>
                          </a:ext>
                        </a:extLst>
                      </p:cNvPr>
                      <p:cNvPicPr/>
                      <p:nvPr/>
                    </p:nvPicPr>
                    <p:blipFill>
                      <a:blip r:embed="rId9"/>
                      <a:stretch>
                        <a:fillRect/>
                      </a:stretch>
                    </p:blipFill>
                    <p:spPr>
                      <a:xfrm>
                        <a:off x="4740875" y="5830577"/>
                        <a:ext cx="1048166" cy="1024381"/>
                      </a:xfrm>
                      <a:prstGeom prst="rect">
                        <a:avLst/>
                      </a:prstGeom>
                    </p:spPr>
                  </p:pic>
                </p:oleObj>
              </mc:Fallback>
            </mc:AlternateContent>
          </a:graphicData>
        </a:graphic>
      </p:graphicFrame>
      <p:sp>
        <p:nvSpPr>
          <p:cNvPr id="25" name="Speech Bubble: Oval 24">
            <a:extLst>
              <a:ext uri="{FF2B5EF4-FFF2-40B4-BE49-F238E27FC236}">
                <a16:creationId xmlns:a16="http://schemas.microsoft.com/office/drawing/2014/main" id="{C2C0B106-A98A-4777-B209-029CB4732618}"/>
              </a:ext>
            </a:extLst>
          </p:cNvPr>
          <p:cNvSpPr/>
          <p:nvPr/>
        </p:nvSpPr>
        <p:spPr bwMode="auto">
          <a:xfrm flipH="1">
            <a:off x="1362844" y="3700318"/>
            <a:ext cx="1664961" cy="1356382"/>
          </a:xfrm>
          <a:prstGeom prst="wedgeEllipseCallout">
            <a:avLst>
              <a:gd name="adj1" fmla="val -40665"/>
              <a:gd name="adj2" fmla="val 596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5399" b="1" dirty="0">
                <a:solidFill>
                  <a:srgbClr val="BAD80A"/>
                </a:solidFill>
                <a:latin typeface="Segoe UI" panose="020B0502040204020203" pitchFamily="34" charset="0"/>
                <a:ea typeface="Segoe UI" panose="020B0502040204020203" pitchFamily="34" charset="0"/>
                <a:cs typeface="Segoe UI" panose="020B0502040204020203" pitchFamily="34" charset="0"/>
              </a:rPr>
              <a:t>???</a:t>
            </a:r>
          </a:p>
        </p:txBody>
      </p:sp>
      <p:graphicFrame>
        <p:nvGraphicFramePr>
          <p:cNvPr id="14" name="Object 13">
            <a:extLst>
              <a:ext uri="{FF2B5EF4-FFF2-40B4-BE49-F238E27FC236}">
                <a16:creationId xmlns:a16="http://schemas.microsoft.com/office/drawing/2014/main" id="{CF7C7770-E331-4DC8-9B6A-B25CA9F839B2}"/>
              </a:ext>
            </a:extLst>
          </p:cNvPr>
          <p:cNvGraphicFramePr>
            <a:graphicFrameLocks noChangeAspect="1"/>
          </p:cNvGraphicFramePr>
          <p:nvPr>
            <p:extLst/>
          </p:nvPr>
        </p:nvGraphicFramePr>
        <p:xfrm>
          <a:off x="2358171" y="5240849"/>
          <a:ext cx="1574827" cy="1497180"/>
        </p:xfrm>
        <a:graphic>
          <a:graphicData uri="http://schemas.openxmlformats.org/presentationml/2006/ole">
            <mc:AlternateContent xmlns:mc="http://schemas.openxmlformats.org/markup-compatibility/2006">
              <mc:Choice xmlns:v="urn:schemas-microsoft-com:vml" Requires="v">
                <p:oleObj spid="_x0000_s1028" name="CorelDRAW" r:id="rId10" imgW="809124" imgH="808672" progId="CorelDraw.Graphic.17">
                  <p:embed/>
                </p:oleObj>
              </mc:Choice>
              <mc:Fallback>
                <p:oleObj name="CorelDRAW" r:id="rId10" imgW="809124" imgH="808672" progId="CorelDraw.Graphic.17">
                  <p:embed/>
                  <p:pic>
                    <p:nvPicPr>
                      <p:cNvPr id="14" name="Object 13">
                        <a:extLst>
                          <a:ext uri="{FF2B5EF4-FFF2-40B4-BE49-F238E27FC236}">
                            <a16:creationId xmlns:a16="http://schemas.microsoft.com/office/drawing/2014/main" id="{CF7C7770-E331-4DC8-9B6A-B25CA9F839B2}"/>
                          </a:ext>
                        </a:extLst>
                      </p:cNvPr>
                      <p:cNvPicPr/>
                      <p:nvPr/>
                    </p:nvPicPr>
                    <p:blipFill>
                      <a:blip r:embed="rId11"/>
                      <a:stretch>
                        <a:fillRect/>
                      </a:stretch>
                    </p:blipFill>
                    <p:spPr>
                      <a:xfrm>
                        <a:off x="2358171" y="5240849"/>
                        <a:ext cx="1574827" cy="1497180"/>
                      </a:xfrm>
                      <a:prstGeom prst="rect">
                        <a:avLst/>
                      </a:prstGeom>
                    </p:spPr>
                  </p:pic>
                </p:oleObj>
              </mc:Fallback>
            </mc:AlternateContent>
          </a:graphicData>
        </a:graphic>
      </p:graphicFrame>
      <p:sp>
        <p:nvSpPr>
          <p:cNvPr id="10" name="Text Placeholder 5">
            <a:extLst>
              <a:ext uri="{FF2B5EF4-FFF2-40B4-BE49-F238E27FC236}">
                <a16:creationId xmlns:a16="http://schemas.microsoft.com/office/drawing/2014/main" id="{C3454694-1495-4237-9484-F5F0D385C65A}"/>
              </a:ext>
            </a:extLst>
          </p:cNvPr>
          <p:cNvSpPr txBox="1">
            <a:spLocks/>
          </p:cNvSpPr>
          <p:nvPr/>
        </p:nvSpPr>
        <p:spPr>
          <a:xfrm>
            <a:off x="4354490" y="1934432"/>
            <a:ext cx="4715218" cy="5700158"/>
          </a:xfrm>
          <a:prstGeom prst="rect">
            <a:avLst/>
          </a:prstGeom>
        </p:spPr>
        <p:txBody>
          <a:bodyPr vert="horz" wrap="square" lIns="146283" tIns="91427" rIns="146283" bIns="91427" rtlCol="0">
            <a:norm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lnSpc>
                <a:spcPct val="150000"/>
              </a:lnSpc>
            </a:pPr>
            <a:r>
              <a:rPr lang="en-US" sz="3599" dirty="0">
                <a:solidFill>
                  <a:srgbClr val="D2D2D2">
                    <a:lumMod val="50000"/>
                  </a:srgbClr>
                </a:solidFill>
                <a:latin typeface="Segoe UI Light"/>
              </a:rPr>
              <a:t> </a:t>
            </a:r>
          </a:p>
          <a:p>
            <a:pPr defTabSz="932563">
              <a:lnSpc>
                <a:spcPct val="150000"/>
              </a:lnSpc>
            </a:pPr>
            <a:endParaRPr lang="en-US" sz="3599" dirty="0">
              <a:solidFill>
                <a:srgbClr val="D2D2D2">
                  <a:lumMod val="50000"/>
                </a:srgbClr>
              </a:solidFill>
              <a:latin typeface="Segoe UI Light"/>
            </a:endParaRPr>
          </a:p>
        </p:txBody>
      </p:sp>
      <p:sp>
        <p:nvSpPr>
          <p:cNvPr id="12" name="Text Placeholder 5">
            <a:extLst>
              <a:ext uri="{FF2B5EF4-FFF2-40B4-BE49-F238E27FC236}">
                <a16:creationId xmlns:a16="http://schemas.microsoft.com/office/drawing/2014/main" id="{7EA598A8-505D-415D-9306-3C2DD519DC1A}"/>
              </a:ext>
            </a:extLst>
          </p:cNvPr>
          <p:cNvSpPr txBox="1">
            <a:spLocks/>
          </p:cNvSpPr>
          <p:nvPr/>
        </p:nvSpPr>
        <p:spPr>
          <a:xfrm>
            <a:off x="7454288" y="4887606"/>
            <a:ext cx="5029638" cy="1566166"/>
          </a:xfrm>
          <a:prstGeom prst="rect">
            <a:avLst/>
          </a:prstGeom>
        </p:spPr>
        <p:txBody>
          <a:bodyPr vert="horz" wrap="square" lIns="149217" tIns="93260" rIns="149217" bIns="93260" rtlCol="0">
            <a:normAutofit fontScale="85000" lnSpcReduction="20000"/>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768" indent="-342768" defTabSz="932384">
              <a:lnSpc>
                <a:spcPct val="150000"/>
              </a:lnSpc>
            </a:pPr>
            <a:r>
              <a:rPr lang="en-US" sz="2652" kern="0" spc="102" dirty="0">
                <a:solidFill>
                  <a:srgbClr val="0078D7"/>
                </a:solidFill>
                <a:latin typeface="Segoe UI Semibold" charset="0"/>
                <a:cs typeface="Segoe UI Semibold" charset="0"/>
              </a:rPr>
              <a:t>Do your customer want to avoid app rewrites but still benefit from PaaS?</a:t>
            </a:r>
          </a:p>
        </p:txBody>
      </p:sp>
    </p:spTree>
    <p:extLst>
      <p:ext uri="{BB962C8B-B14F-4D97-AF65-F5344CB8AC3E}">
        <p14:creationId xmlns:p14="http://schemas.microsoft.com/office/powerpoint/2010/main" val="3887562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4"/>
                                        </p:tgtEl>
                                        <p:attrNameLst>
                                          <p:attrName>ppt_x</p:attrName>
                                          <p:attrName>ppt_y</p:attrName>
                                        </p:attrNameLst>
                                      </p:cBhvr>
                                    </p:animMotion>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858" y="133595"/>
            <a:ext cx="11887878" cy="917444"/>
          </a:xfrm>
        </p:spPr>
        <p:txBody>
          <a:bodyPr/>
          <a:lstStyle/>
          <a:p>
            <a:r>
              <a:rPr lang="en-US" sz="3199" cap="all" spc="510" dirty="0">
                <a:solidFill>
                  <a:schemeClr val="bg1"/>
                </a:solidFill>
                <a:latin typeface="Segoe UI Semilight" charset="0"/>
                <a:cs typeface="Segoe UI Semilight" charset="0"/>
              </a:rPr>
              <a:t>What is SQL Database Managed Instance?</a:t>
            </a:r>
          </a:p>
        </p:txBody>
      </p:sp>
      <p:grpSp>
        <p:nvGrpSpPr>
          <p:cNvPr id="17" name="Group 16"/>
          <p:cNvGrpSpPr/>
          <p:nvPr/>
        </p:nvGrpSpPr>
        <p:grpSpPr>
          <a:xfrm>
            <a:off x="1901027" y="3363453"/>
            <a:ext cx="2722323" cy="3271209"/>
            <a:chOff x="244978" y="3482920"/>
            <a:chExt cx="2722709" cy="3271674"/>
          </a:xfrm>
        </p:grpSpPr>
        <p:sp>
          <p:nvSpPr>
            <p:cNvPr id="11" name="Freeform: Shape 10"/>
            <p:cNvSpPr/>
            <p:nvPr/>
          </p:nvSpPr>
          <p:spPr>
            <a:xfrm>
              <a:off x="244978" y="3482920"/>
              <a:ext cx="2722709" cy="87454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Unmatched app compatibility</a:t>
              </a:r>
            </a:p>
          </p:txBody>
        </p:sp>
        <p:sp>
          <p:nvSpPr>
            <p:cNvPr id="12" name="Freeform: Shape 11"/>
            <p:cNvSpPr/>
            <p:nvPr/>
          </p:nvSpPr>
          <p:spPr>
            <a:xfrm>
              <a:off x="244978" y="4413567"/>
              <a:ext cx="2722709" cy="2341027"/>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chemeClr val="tx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Fully-fledged SQL instance with nearly 100% compat with on-prem</a:t>
              </a:r>
            </a:p>
          </p:txBody>
        </p:sp>
      </p:grpSp>
      <p:grpSp>
        <p:nvGrpSpPr>
          <p:cNvPr id="18" name="Group 17"/>
          <p:cNvGrpSpPr/>
          <p:nvPr/>
        </p:nvGrpSpPr>
        <p:grpSpPr>
          <a:xfrm>
            <a:off x="4658829" y="3363453"/>
            <a:ext cx="2848495" cy="3271209"/>
            <a:chOff x="3124800" y="3482920"/>
            <a:chExt cx="2526158" cy="3104687"/>
          </a:xfrm>
        </p:grpSpPr>
        <p:sp>
          <p:nvSpPr>
            <p:cNvPr id="13" name="Freeform: Shape 12"/>
            <p:cNvSpPr/>
            <p:nvPr/>
          </p:nvSpPr>
          <p:spPr>
            <a:xfrm>
              <a:off x="3124800" y="3482920"/>
              <a:ext cx="2526158" cy="82990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Unmatched PaaS capabilities</a:t>
              </a:r>
            </a:p>
          </p:txBody>
        </p:sp>
        <p:sp>
          <p:nvSpPr>
            <p:cNvPr id="14" name="Freeform: Shape 13"/>
            <p:cNvSpPr/>
            <p:nvPr/>
          </p:nvSpPr>
          <p:spPr>
            <a:xfrm>
              <a:off x="3124800" y="4352591"/>
              <a:ext cx="2526158" cy="2235016"/>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Lowest TCO + rich Azure ecosystem</a:t>
              </a:r>
            </a:p>
            <a:p>
              <a:pPr marL="0" lvl="1" defTabSz="1066595">
                <a:lnSpc>
                  <a:spcPct val="150000"/>
                </a:lnSpc>
                <a:spcBef>
                  <a:spcPct val="0"/>
                </a:spcBef>
                <a:spcAft>
                  <a:spcPct val="15000"/>
                </a:spcAft>
              </a:pPr>
              <a:r>
                <a:rPr lang="en-US" dirty="0">
                  <a:solidFill>
                    <a:srgbClr val="0078D7"/>
                  </a:solidFill>
                  <a:latin typeface="Segoe UI"/>
                </a:rPr>
                <a:t>Built-in automatic management</a:t>
              </a:r>
            </a:p>
            <a:p>
              <a:pPr marL="0" lvl="1" defTabSz="1066595">
                <a:lnSpc>
                  <a:spcPct val="150000"/>
                </a:lnSpc>
                <a:spcBef>
                  <a:spcPct val="0"/>
                </a:spcBef>
                <a:spcAft>
                  <a:spcPct val="15000"/>
                </a:spcAft>
              </a:pPr>
              <a:r>
                <a:rPr lang="en-US" dirty="0">
                  <a:solidFill>
                    <a:srgbClr val="0078D7"/>
                  </a:solidFill>
                  <a:latin typeface="Segoe UI"/>
                </a:rPr>
                <a:t>Compliance certifications</a:t>
              </a:r>
            </a:p>
          </p:txBody>
        </p:sp>
      </p:grpSp>
      <p:grpSp>
        <p:nvGrpSpPr>
          <p:cNvPr id="19" name="Group 18"/>
          <p:cNvGrpSpPr/>
          <p:nvPr/>
        </p:nvGrpSpPr>
        <p:grpSpPr>
          <a:xfrm>
            <a:off x="7583353" y="3344884"/>
            <a:ext cx="2602301" cy="3289779"/>
            <a:chOff x="6004621" y="3464349"/>
            <a:chExt cx="2526158" cy="3075869"/>
          </a:xfrm>
        </p:grpSpPr>
        <p:sp>
          <p:nvSpPr>
            <p:cNvPr id="15" name="Freeform: Shape 14"/>
            <p:cNvSpPr/>
            <p:nvPr/>
          </p:nvSpPr>
          <p:spPr>
            <a:xfrm>
              <a:off x="6004621" y="3464349"/>
              <a:ext cx="2526158" cy="83492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64" tIns="97523" rIns="170664" bIns="97523" numCol="1" spcCol="1270" anchor="ctr" anchorCtr="0">
              <a:noAutofit/>
            </a:bodyPr>
            <a:lstStyle/>
            <a:p>
              <a:pPr algn="ctr" defTabSz="1066595">
                <a:lnSpc>
                  <a:spcPct val="90000"/>
                </a:lnSpc>
                <a:spcBef>
                  <a:spcPct val="0"/>
                </a:spcBef>
                <a:spcAft>
                  <a:spcPct val="35000"/>
                </a:spcAft>
              </a:pPr>
              <a:r>
                <a:rPr lang="en-US" sz="2000" dirty="0">
                  <a:solidFill>
                    <a:srgbClr val="FFFFFF"/>
                  </a:solidFill>
                  <a:latin typeface="Segoe UI"/>
                </a:rPr>
                <a:t>Favorable business model</a:t>
              </a:r>
            </a:p>
          </p:txBody>
        </p:sp>
        <p:sp>
          <p:nvSpPr>
            <p:cNvPr id="16" name="Freeform: Shape 15"/>
            <p:cNvSpPr/>
            <p:nvPr/>
          </p:nvSpPr>
          <p:spPr>
            <a:xfrm>
              <a:off x="6004621" y="4338446"/>
              <a:ext cx="2526158" cy="220177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997" tIns="127997" rIns="170664" bIns="191997" numCol="1" spcCol="1270" anchor="t" anchorCtr="0">
              <a:noAutofit/>
            </a:bodyPr>
            <a:lstStyle/>
            <a:p>
              <a:pPr marL="0" lvl="1" defTabSz="1066595">
                <a:lnSpc>
                  <a:spcPct val="150000"/>
                </a:lnSpc>
                <a:spcBef>
                  <a:spcPct val="0"/>
                </a:spcBef>
                <a:spcAft>
                  <a:spcPct val="15000"/>
                </a:spcAft>
              </a:pPr>
              <a:r>
                <a:rPr lang="en-US" dirty="0">
                  <a:solidFill>
                    <a:srgbClr val="0078D7"/>
                  </a:solidFill>
                  <a:latin typeface="Segoe UI"/>
                </a:rPr>
                <a:t>Competitive</a:t>
              </a:r>
            </a:p>
            <a:p>
              <a:pPr marL="0" lvl="1" defTabSz="1066595">
                <a:lnSpc>
                  <a:spcPct val="150000"/>
                </a:lnSpc>
                <a:spcBef>
                  <a:spcPct val="0"/>
                </a:spcBef>
                <a:spcAft>
                  <a:spcPct val="15000"/>
                </a:spcAft>
              </a:pPr>
              <a:r>
                <a:rPr lang="en-US" dirty="0">
                  <a:solidFill>
                    <a:srgbClr val="0078D7"/>
                  </a:solidFill>
                  <a:latin typeface="Segoe UI"/>
                </a:rPr>
                <a:t>Transparent </a:t>
              </a:r>
            </a:p>
            <a:p>
              <a:pPr marL="466281" lvl="2" defTabSz="1066595">
                <a:lnSpc>
                  <a:spcPct val="150000"/>
                </a:lnSpc>
                <a:spcBef>
                  <a:spcPct val="0"/>
                </a:spcBef>
                <a:spcAft>
                  <a:spcPct val="15000"/>
                </a:spcAft>
              </a:pPr>
              <a:r>
                <a:rPr lang="en-US" sz="1199" cap="all" dirty="0">
                  <a:solidFill>
                    <a:srgbClr val="000000"/>
                  </a:solidFill>
                  <a:latin typeface="Segoe UI"/>
                </a:rPr>
                <a:t>Core and storage</a:t>
              </a:r>
            </a:p>
            <a:p>
              <a:pPr marL="0" lvl="1" defTabSz="1066595">
                <a:lnSpc>
                  <a:spcPct val="150000"/>
                </a:lnSpc>
                <a:spcBef>
                  <a:spcPct val="0"/>
                </a:spcBef>
                <a:spcAft>
                  <a:spcPct val="15000"/>
                </a:spcAft>
              </a:pPr>
              <a:r>
                <a:rPr lang="en-US" dirty="0">
                  <a:solidFill>
                    <a:srgbClr val="0078D7"/>
                  </a:solidFill>
                  <a:latin typeface="Segoe UI"/>
                </a:rPr>
                <a:t>Frictionless</a:t>
              </a:r>
            </a:p>
          </p:txBody>
        </p:sp>
      </p:grpSp>
      <p:sp>
        <p:nvSpPr>
          <p:cNvPr id="21" name="Freeform: Shape 20">
            <a:extLst>
              <a:ext uri="{FF2B5EF4-FFF2-40B4-BE49-F238E27FC236}">
                <a16:creationId xmlns:a16="http://schemas.microsoft.com/office/drawing/2014/main" id="{377C2CD8-3C53-49DA-8116-D6AF5B9D6005}"/>
              </a:ext>
            </a:extLst>
          </p:cNvPr>
          <p:cNvSpPr/>
          <p:nvPr/>
        </p:nvSpPr>
        <p:spPr>
          <a:xfrm>
            <a:off x="1890851" y="1456368"/>
            <a:ext cx="8284625" cy="1686473"/>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solidFill>
              <a:srgbClr val="0078D7"/>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3702256" y="1233119"/>
            <a:ext cx="678561" cy="1457457"/>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5109946" y="1622566"/>
            <a:ext cx="3812809" cy="678561"/>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FFFFFF"/>
                </a:solidFill>
                <a:latin typeface="Segoe UI" panose="020B0502040204020203" pitchFamily="34" charset="0"/>
                <a:cs typeface="Segoe UI" panose="020B0502040204020203" pitchFamily="34" charset="0"/>
              </a:rPr>
              <a:t>SQL Database </a:t>
            </a:r>
            <a:r>
              <a:rPr lang="en-US" dirty="0">
                <a:solidFill>
                  <a:srgbClr val="FFFFFF"/>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3846412" y="1646086"/>
          <a:ext cx="475774" cy="613385"/>
        </p:xfrm>
        <a:graphic>
          <a:graphicData uri="http://schemas.openxmlformats.org/presentationml/2006/ole">
            <mc:AlternateContent xmlns:mc="http://schemas.openxmlformats.org/markup-compatibility/2006">
              <mc:Choice xmlns:v="urn:schemas-microsoft-com:vml" Requires="v">
                <p:oleObj spid="_x0000_s2050"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3846412" y="1646086"/>
                        <a:ext cx="475774" cy="613385"/>
                      </a:xfrm>
                      <a:prstGeom prst="rect">
                        <a:avLst/>
                      </a:prstGeom>
                    </p:spPr>
                  </p:pic>
                </p:oleObj>
              </mc:Fallback>
            </mc:AlternateContent>
          </a:graphicData>
        </a:graphic>
      </p:graphicFrame>
      <p:grpSp>
        <p:nvGrpSpPr>
          <p:cNvPr id="54" name="Group 53">
            <a:extLst>
              <a:ext uri="{FF2B5EF4-FFF2-40B4-BE49-F238E27FC236}">
                <a16:creationId xmlns:a16="http://schemas.microsoft.com/office/drawing/2014/main" id="{231F6C02-27DD-4267-8430-32FAACF3B6E7}"/>
              </a:ext>
            </a:extLst>
          </p:cNvPr>
          <p:cNvGrpSpPr/>
          <p:nvPr/>
        </p:nvGrpSpPr>
        <p:grpSpPr>
          <a:xfrm>
            <a:off x="4127775" y="2397757"/>
            <a:ext cx="1796494" cy="638785"/>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2051"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6532574" y="2396267"/>
            <a:ext cx="2234207" cy="648069"/>
            <a:chOff x="8994588" y="5097462"/>
            <a:chExt cx="2234524" cy="648160"/>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234524" cy="648160"/>
              <a:chOff x="7329370" y="1151663"/>
              <a:chExt cx="2234524" cy="648160"/>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103466" y="1160948"/>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FFFFFF"/>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2052"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2209881" y="2397758"/>
            <a:ext cx="1848848" cy="638785"/>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algn="ctr" defTabSz="888830">
                <a:lnSpc>
                  <a:spcPct val="90000"/>
                </a:lnSpc>
                <a:spcBef>
                  <a:spcPct val="0"/>
                </a:spcBef>
                <a:spcAft>
                  <a:spcPct val="35000"/>
                </a:spcAft>
              </a:pPr>
              <a:endParaRPr lang="en-US" sz="2000" b="1" dirty="0">
                <a:solidFill>
                  <a:srgbClr val="000000">
                    <a:hueOff val="0"/>
                    <a:satOff val="0"/>
                    <a:lumOff val="0"/>
                    <a:alphaOff val="0"/>
                  </a:srgbClr>
                </a:solidFill>
                <a:latin typeface="Segoe UI"/>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698" tIns="12698" rIns="12698" bIns="12698" numCol="1" spcCol="1270" anchor="ctr" anchorCtr="0">
              <a:noAutofit/>
            </a:bodyPr>
            <a:lstStyle/>
            <a:p>
              <a:pPr defTabSz="888830">
                <a:lnSpc>
                  <a:spcPct val="90000"/>
                </a:lnSpc>
                <a:spcBef>
                  <a:spcPct val="0"/>
                </a:spcBef>
                <a:spcAft>
                  <a:spcPct val="35000"/>
                </a:spcAft>
              </a:pPr>
              <a:r>
                <a:rPr lang="en-US" b="1" dirty="0">
                  <a:solidFill>
                    <a:srgbClr val="BE6800"/>
                  </a:solidFill>
                  <a:latin typeface="Segoe UI" panose="020B0502040204020203" pitchFamily="34" charset="0"/>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2053"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sp>
        <p:nvSpPr>
          <p:cNvPr id="4" name="Rectangle 3"/>
          <p:cNvSpPr/>
          <p:nvPr/>
        </p:nvSpPr>
        <p:spPr>
          <a:xfrm>
            <a:off x="961183" y="663969"/>
            <a:ext cx="9565838" cy="470856"/>
          </a:xfrm>
          <a:prstGeom prst="rect">
            <a:avLst/>
          </a:prstGeom>
        </p:spPr>
        <p:txBody>
          <a:bodyPr wrap="square">
            <a:spAutoFit/>
          </a:bodyPr>
          <a:lstStyle/>
          <a:p>
            <a:pPr defTabSz="932563"/>
            <a:r>
              <a:rPr lang="en-US" sz="2400" kern="0" spc="102" dirty="0">
                <a:solidFill>
                  <a:srgbClr val="FFFFFF"/>
                </a:solidFill>
                <a:latin typeface="Segoe UI Semibold" charset="0"/>
                <a:cs typeface="Segoe UI Semibold" charset="0"/>
              </a:rPr>
              <a:t>DBaaS designed to for all SQL Server applications</a:t>
            </a:r>
          </a:p>
        </p:txBody>
      </p:sp>
    </p:spTree>
    <p:extLst>
      <p:ext uri="{BB962C8B-B14F-4D97-AF65-F5344CB8AC3E}">
        <p14:creationId xmlns:p14="http://schemas.microsoft.com/office/powerpoint/2010/main" val="138257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3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3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Managed Instance: Unmatched PaaS capabilities</a:t>
            </a:r>
          </a:p>
        </p:txBody>
      </p:sp>
      <p:sp>
        <p:nvSpPr>
          <p:cNvPr id="4" name="Text Placeholder 3"/>
          <p:cNvSpPr>
            <a:spLocks noGrp="1"/>
          </p:cNvSpPr>
          <p:nvPr>
            <p:ph type="body" sz="quarter" idx="10"/>
          </p:nvPr>
        </p:nvSpPr>
        <p:spPr>
          <a:xfrm>
            <a:off x="746850" y="1327596"/>
            <a:ext cx="10060066" cy="5381420"/>
          </a:xfrm>
        </p:spPr>
        <p:txBody>
          <a:bodyPr/>
          <a:lstStyle/>
          <a:p>
            <a:r>
              <a:rPr lang="en-US" sz="2856" dirty="0">
                <a:solidFill>
                  <a:schemeClr val="bg2"/>
                </a:solidFill>
                <a:latin typeface="+mn-lt"/>
                <a:cs typeface="+mn-cs"/>
              </a:rPr>
              <a:t>On-demand resources &amp; elasticity </a:t>
            </a:r>
          </a:p>
          <a:p>
            <a:pPr marL="228557" lvl="1"/>
            <a:r>
              <a:rPr lang="en-US" sz="2040" cap="small" dirty="0">
                <a:solidFill>
                  <a:schemeClr val="bg1"/>
                </a:solidFill>
                <a:latin typeface="+mn-lt"/>
                <a:cs typeface="+mn-cs"/>
              </a:rPr>
              <a:t>No need to provision for that monthly / yearly peak</a:t>
            </a:r>
          </a:p>
          <a:p>
            <a:r>
              <a:rPr lang="en-US" sz="2856" dirty="0">
                <a:solidFill>
                  <a:schemeClr val="bg2"/>
                </a:solidFill>
                <a:latin typeface="+mn-lt"/>
                <a:cs typeface="+mn-cs"/>
              </a:rPr>
              <a:t>Built-in high availability</a:t>
            </a:r>
          </a:p>
          <a:p>
            <a:pPr marL="228557" lvl="1"/>
            <a:r>
              <a:rPr lang="en-US" sz="2040" cap="small" dirty="0">
                <a:solidFill>
                  <a:schemeClr val="bg1"/>
                </a:solidFill>
                <a:latin typeface="+mn-lt"/>
                <a:cs typeface="+mn-cs"/>
              </a:rPr>
              <a:t>99.99% SLA with automatic failover</a:t>
            </a:r>
          </a:p>
          <a:p>
            <a:r>
              <a:rPr lang="en-US" sz="2856" dirty="0">
                <a:solidFill>
                  <a:schemeClr val="bg2"/>
                </a:solidFill>
                <a:latin typeface="+mn-lt"/>
                <a:cs typeface="+mn-cs"/>
              </a:rPr>
              <a:t>Business continuity</a:t>
            </a:r>
          </a:p>
          <a:p>
            <a:pPr marL="228557" lvl="1"/>
            <a:r>
              <a:rPr lang="en-US" sz="2040" cap="small" dirty="0">
                <a:solidFill>
                  <a:schemeClr val="bg1"/>
                </a:solidFill>
                <a:latin typeface="+mn-lt"/>
                <a:cs typeface="+mn-cs"/>
              </a:rPr>
              <a:t>Automatic backups, point-in-time restore, long term retention</a:t>
            </a:r>
          </a:p>
          <a:p>
            <a:pPr marL="228557" lvl="1"/>
            <a:r>
              <a:rPr lang="en-US" sz="2040" cap="small" dirty="0">
                <a:solidFill>
                  <a:schemeClr val="bg1"/>
                </a:solidFill>
                <a:latin typeface="+mn-lt"/>
                <a:cs typeface="+mn-cs"/>
              </a:rPr>
              <a:t>Backups kept in geo-redundant storage</a:t>
            </a:r>
          </a:p>
          <a:p>
            <a:pPr marL="228557" lvl="1"/>
            <a:r>
              <a:rPr lang="en-US" sz="2040" cap="small" dirty="0">
                <a:solidFill>
                  <a:schemeClr val="bg1"/>
                </a:solidFill>
                <a:latin typeface="+mn-lt"/>
                <a:cs typeface="+mn-cs"/>
              </a:rPr>
              <a:t>Active geo-replication (&lt;5 sec RPO)</a:t>
            </a:r>
          </a:p>
          <a:p>
            <a:r>
              <a:rPr lang="en-US" sz="2856" dirty="0">
                <a:solidFill>
                  <a:schemeClr val="bg2"/>
                </a:solidFill>
                <a:latin typeface="+mn-lt"/>
                <a:cs typeface="+mn-cs"/>
              </a:rPr>
              <a:t>Automatic patching / version updates</a:t>
            </a:r>
          </a:p>
          <a:p>
            <a:pPr marL="228557" lvl="1"/>
            <a:r>
              <a:rPr lang="en-US" sz="2040" cap="small" dirty="0">
                <a:solidFill>
                  <a:schemeClr val="bg1"/>
                </a:solidFill>
                <a:latin typeface="+mn-lt"/>
                <a:cs typeface="+mn-cs"/>
              </a:rPr>
              <a:t>The service guarantees availability and no regression in experience</a:t>
            </a:r>
          </a:p>
          <a:p>
            <a:r>
              <a:rPr lang="en-US" sz="2856" dirty="0">
                <a:solidFill>
                  <a:schemeClr val="bg2"/>
                </a:solidFill>
                <a:latin typeface="+mn-lt"/>
                <a:cs typeface="+mn-cs"/>
              </a:rPr>
              <a:t>Built-in intelligence</a:t>
            </a:r>
          </a:p>
          <a:p>
            <a:pPr marL="228557" lvl="1"/>
            <a:r>
              <a:rPr lang="en-US" sz="2040" cap="small" dirty="0">
                <a:solidFill>
                  <a:schemeClr val="bg1"/>
                </a:solidFill>
                <a:latin typeface="+mn-lt"/>
                <a:cs typeface="+mn-cs"/>
              </a:rPr>
              <a:t>Threat Detection</a:t>
            </a:r>
          </a:p>
          <a:p>
            <a:pPr marL="228557" lvl="1"/>
            <a:r>
              <a:rPr lang="en-US" sz="2040" cap="small" dirty="0">
                <a:solidFill>
                  <a:schemeClr val="bg1"/>
                </a:solidFill>
                <a:latin typeface="+mn-lt"/>
                <a:cs typeface="+mn-cs"/>
              </a:rPr>
              <a:t>Automatic performance tuning &amp; Intelligent Insights</a:t>
            </a:r>
          </a:p>
        </p:txBody>
      </p:sp>
    </p:spTree>
    <p:extLst>
      <p:ext uri="{BB962C8B-B14F-4D97-AF65-F5344CB8AC3E}">
        <p14:creationId xmlns:p14="http://schemas.microsoft.com/office/powerpoint/2010/main" val="40553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How to choose between PaaS and IaaS?</a:t>
            </a:r>
          </a:p>
        </p:txBody>
      </p:sp>
      <p:sp>
        <p:nvSpPr>
          <p:cNvPr id="4" name="Text Placeholder 3"/>
          <p:cNvSpPr>
            <a:spLocks noGrp="1"/>
          </p:cNvSpPr>
          <p:nvPr>
            <p:ph type="body" sz="quarter" idx="10"/>
          </p:nvPr>
        </p:nvSpPr>
        <p:spPr>
          <a:xfrm>
            <a:off x="966767" y="1601294"/>
            <a:ext cx="10060066" cy="4453507"/>
          </a:xfrm>
        </p:spPr>
        <p:txBody>
          <a:bodyPr/>
          <a:lstStyle/>
          <a:p>
            <a:r>
              <a:rPr lang="en-US" sz="3264" dirty="0">
                <a:solidFill>
                  <a:schemeClr val="bg2"/>
                </a:solidFill>
                <a:latin typeface="+mn-lt"/>
                <a:cs typeface="+mn-cs"/>
              </a:rPr>
              <a:t>If you:</a:t>
            </a:r>
          </a:p>
          <a:p>
            <a:pPr marL="799946" lvl="1" indent="-571390">
              <a:buFont typeface="Arial" panose="020B0604020202020204" pitchFamily="34" charset="0"/>
              <a:buChar char="•"/>
            </a:pPr>
            <a:r>
              <a:rPr lang="en-US" sz="2448" cap="small" dirty="0">
                <a:solidFill>
                  <a:schemeClr val="bg1"/>
                </a:solidFill>
                <a:latin typeface="+mn-lt"/>
                <a:cs typeface="+mn-cs"/>
              </a:rPr>
              <a:t>Need control over / access to the operating system</a:t>
            </a:r>
          </a:p>
          <a:p>
            <a:pPr marL="799946" lvl="1" indent="-571390">
              <a:buFont typeface="Arial" panose="020B0604020202020204" pitchFamily="34" charset="0"/>
              <a:buChar char="•"/>
            </a:pPr>
            <a:r>
              <a:rPr lang="en-US" sz="2448" cap="small" dirty="0">
                <a:solidFill>
                  <a:schemeClr val="bg1"/>
                </a:solidFill>
                <a:latin typeface="+mn-lt"/>
                <a:cs typeface="+mn-cs"/>
              </a:rPr>
              <a:t>Have to run your app or agents side-by-side with the database</a:t>
            </a:r>
          </a:p>
          <a:p>
            <a:pPr marL="799946" lvl="1" indent="-571390">
              <a:buFont typeface="Arial" panose="020B0604020202020204" pitchFamily="34" charset="0"/>
              <a:buChar char="•"/>
            </a:pPr>
            <a:r>
              <a:rPr lang="en-US" sz="2448" cap="small" dirty="0">
                <a:solidFill>
                  <a:schemeClr val="bg1"/>
                </a:solidFill>
                <a:latin typeface="+mn-lt"/>
                <a:cs typeface="+mn-cs"/>
              </a:rPr>
              <a:t>Want to continue to manage all aspects of your solution</a:t>
            </a:r>
          </a:p>
          <a:p>
            <a:r>
              <a:rPr lang="en-US" sz="3264" dirty="0">
                <a:solidFill>
                  <a:schemeClr val="bg2"/>
                </a:solidFill>
                <a:latin typeface="+mn-lt"/>
                <a:cs typeface="+mn-cs"/>
              </a:rPr>
              <a:t>…then IaaS is the right solution for you</a:t>
            </a:r>
          </a:p>
          <a:p>
            <a:endParaRPr lang="en-US" sz="3264" dirty="0">
              <a:solidFill>
                <a:schemeClr val="bg2"/>
              </a:solidFill>
              <a:latin typeface="+mn-lt"/>
              <a:cs typeface="+mn-cs"/>
            </a:endParaRPr>
          </a:p>
          <a:p>
            <a:r>
              <a:rPr lang="en-US" sz="3264" dirty="0">
                <a:solidFill>
                  <a:schemeClr val="bg2"/>
                </a:solidFill>
                <a:latin typeface="+mn-lt"/>
                <a:cs typeface="+mn-cs"/>
              </a:rPr>
              <a:t>Otherwise, we recommend PaaS</a:t>
            </a:r>
          </a:p>
          <a:p>
            <a:pPr marL="799946" lvl="1" indent="-571390">
              <a:buFont typeface="Arial" panose="020B0604020202020204" pitchFamily="34" charset="0"/>
              <a:buChar char="•"/>
            </a:pPr>
            <a:r>
              <a:rPr lang="en-US" sz="2448" cap="small" dirty="0">
                <a:solidFill>
                  <a:schemeClr val="bg1"/>
                </a:solidFill>
                <a:latin typeface="+mn-lt"/>
                <a:cs typeface="+mn-cs"/>
              </a:rPr>
              <a:t>Much better total cost of ownership</a:t>
            </a:r>
          </a:p>
          <a:p>
            <a:pPr marL="799946" lvl="1" indent="-571390">
              <a:buFont typeface="Arial" panose="020B0604020202020204" pitchFamily="34" charset="0"/>
              <a:buChar char="•"/>
            </a:pPr>
            <a:r>
              <a:rPr lang="en-US" sz="2448" cap="small" dirty="0">
                <a:solidFill>
                  <a:schemeClr val="bg1"/>
                </a:solidFill>
                <a:latin typeface="+mn-lt"/>
                <a:cs typeface="+mn-cs"/>
              </a:rPr>
              <a:t>You can focus on your business, and innovate</a:t>
            </a:r>
          </a:p>
        </p:txBody>
      </p:sp>
    </p:spTree>
    <p:extLst>
      <p:ext uri="{BB962C8B-B14F-4D97-AF65-F5344CB8AC3E}">
        <p14:creationId xmlns:p14="http://schemas.microsoft.com/office/powerpoint/2010/main" val="252393890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F1545-B908-4F4F-83FB-80F4E0F913F1}"/>
              </a:ext>
            </a:extLst>
          </p:cNvPr>
          <p:cNvSpPr>
            <a:spLocks noGrp="1"/>
          </p:cNvSpPr>
          <p:nvPr>
            <p:ph type="title"/>
          </p:nvPr>
        </p:nvSpPr>
        <p:spPr/>
        <p:txBody>
          <a:bodyPr/>
          <a:lstStyle/>
          <a:p>
            <a:r>
              <a:rPr lang="en-US" dirty="0"/>
              <a:t>Two options to consider</a:t>
            </a:r>
          </a:p>
        </p:txBody>
      </p:sp>
      <p:sp>
        <p:nvSpPr>
          <p:cNvPr id="3" name="Text Placeholder 2">
            <a:extLst>
              <a:ext uri="{FF2B5EF4-FFF2-40B4-BE49-F238E27FC236}">
                <a16:creationId xmlns:a16="http://schemas.microsoft.com/office/drawing/2014/main" id="{98A30CD7-3749-4AD8-AB8F-05EF0B7E5C75}"/>
              </a:ext>
            </a:extLst>
          </p:cNvPr>
          <p:cNvSpPr>
            <a:spLocks noGrp="1"/>
          </p:cNvSpPr>
          <p:nvPr>
            <p:ph type="body" sz="quarter" idx="10"/>
          </p:nvPr>
        </p:nvSpPr>
        <p:spPr>
          <a:xfrm>
            <a:off x="295367" y="1152144"/>
            <a:ext cx="11887200" cy="4128631"/>
          </a:xfrm>
        </p:spPr>
        <p:txBody>
          <a:bodyPr/>
          <a:lstStyle/>
          <a:p>
            <a:pPr marL="457200" indent="-457200">
              <a:buFont typeface="Arial" panose="020B0604020202020204" pitchFamily="34" charset="0"/>
              <a:buChar char="•"/>
            </a:pPr>
            <a:r>
              <a:rPr lang="en-US" dirty="0"/>
              <a:t>Reserved VM Instances (RIs)</a:t>
            </a:r>
          </a:p>
          <a:p>
            <a:pPr marL="457200" lvl="1" indent="-457200">
              <a:buFont typeface="Arial" panose="020B0604020202020204" pitchFamily="34" charset="0"/>
              <a:buChar char="•"/>
            </a:pPr>
            <a:r>
              <a:rPr lang="en-US" dirty="0"/>
              <a:t>Discounts up </a:t>
            </a:r>
            <a:r>
              <a:rPr lang="en-US"/>
              <a:t>to 72% </a:t>
            </a:r>
            <a:r>
              <a:rPr lang="en-US" dirty="0"/>
              <a:t>for 1 year or 3 year commitment for specific VM size in a region</a:t>
            </a:r>
          </a:p>
          <a:p>
            <a:pPr marL="457200" lvl="1" indent="-457200">
              <a:buFont typeface="Arial" panose="020B0604020202020204" pitchFamily="34" charset="0"/>
              <a:buChar char="•"/>
            </a:pPr>
            <a:r>
              <a:rPr lang="en-US" dirty="0"/>
              <a:t>Can be exchanged or returned if needed (12% fee for returns, up to $50K per customer)</a:t>
            </a:r>
          </a:p>
          <a:p>
            <a:pPr marL="457200" lvl="1" indent="-457200">
              <a:buFont typeface="Arial" panose="020B0604020202020204" pitchFamily="34" charset="0"/>
              <a:buChar char="•"/>
            </a:pPr>
            <a:r>
              <a:rPr lang="en-US" dirty="0"/>
              <a:t>Highly recommended for workloads, running 24/7</a:t>
            </a:r>
          </a:p>
          <a:p>
            <a:pPr marL="457200" indent="-457200">
              <a:buFont typeface="Arial" panose="020B0604020202020204" pitchFamily="34" charset="0"/>
              <a:buChar char="•"/>
            </a:pPr>
            <a:r>
              <a:rPr lang="en-US" dirty="0"/>
              <a:t>Azure Hybrid Benefit (AHB)</a:t>
            </a:r>
          </a:p>
          <a:p>
            <a:pPr marL="457200" lvl="1" indent="-457200">
              <a:buFont typeface="Arial" panose="020B0604020202020204" pitchFamily="34" charset="0"/>
              <a:buChar char="•"/>
            </a:pPr>
            <a:r>
              <a:rPr lang="en-US" dirty="0"/>
              <a:t>AHB for Windows Server – allows to leverage Windows Server licenses with active SA of the customer for Windows Server VMs</a:t>
            </a:r>
          </a:p>
          <a:p>
            <a:pPr marL="457200" lvl="1" indent="-457200">
              <a:buFont typeface="Arial" panose="020B0604020202020204" pitchFamily="34" charset="0"/>
              <a:buChar char="•"/>
            </a:pPr>
            <a:r>
              <a:rPr lang="en-US" dirty="0"/>
              <a:t>AHB for SQL Server – allows to leverage SQL Server licenses with active SA of the customer for Azure SQL Database</a:t>
            </a:r>
          </a:p>
          <a:p>
            <a:pPr marL="457200" lvl="1" indent="-457200">
              <a:buFont typeface="Arial" panose="020B0604020202020204" pitchFamily="34" charset="0"/>
              <a:buChar char="•"/>
            </a:pPr>
            <a:endParaRPr lang="en-U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7556283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Some apps don’t need Managed Instance</a:t>
            </a:r>
          </a:p>
        </p:txBody>
      </p:sp>
      <p:sp>
        <p:nvSpPr>
          <p:cNvPr id="4" name="Text Placeholder 3"/>
          <p:cNvSpPr>
            <a:spLocks noGrp="1"/>
          </p:cNvSpPr>
          <p:nvPr>
            <p:ph type="body" sz="quarter" idx="10"/>
          </p:nvPr>
        </p:nvSpPr>
        <p:spPr>
          <a:xfrm>
            <a:off x="532998" y="1400675"/>
            <a:ext cx="10060066" cy="2404175"/>
          </a:xfrm>
        </p:spPr>
        <p:txBody>
          <a:bodyPr/>
          <a:lstStyle/>
          <a:p>
            <a:r>
              <a:rPr lang="en-US" sz="3264" dirty="0">
                <a:solidFill>
                  <a:schemeClr val="bg2"/>
                </a:solidFill>
                <a:latin typeface="+mn-lt"/>
                <a:cs typeface="+mn-cs"/>
              </a:rPr>
              <a:t>You can migrate some apps w/o any changes, today</a:t>
            </a:r>
          </a:p>
          <a:p>
            <a:r>
              <a:rPr lang="en-US" sz="3264" dirty="0">
                <a:solidFill>
                  <a:schemeClr val="bg2"/>
                </a:solidFill>
                <a:latin typeface="+mn-lt"/>
                <a:cs typeface="+mn-cs"/>
              </a:rPr>
              <a:t>Starting migration now by</a:t>
            </a:r>
          </a:p>
          <a:p>
            <a:pPr marL="799946" lvl="1" indent="-571390">
              <a:buFont typeface="Arial" panose="020B0604020202020204" pitchFamily="34" charset="0"/>
              <a:buChar char="•"/>
            </a:pPr>
            <a:r>
              <a:rPr lang="en-US" sz="2448" cap="small" dirty="0">
                <a:solidFill>
                  <a:schemeClr val="bg1"/>
                </a:solidFill>
                <a:latin typeface="+mn-lt"/>
                <a:cs typeface="+mn-cs"/>
              </a:rPr>
              <a:t>Downloading and running Data Migration Assistant</a:t>
            </a:r>
          </a:p>
          <a:p>
            <a:pPr marL="799946" lvl="1" indent="-571390">
              <a:buFont typeface="Arial" panose="020B0604020202020204" pitchFamily="34" charset="0"/>
              <a:buChar char="•"/>
            </a:pPr>
            <a:r>
              <a:rPr lang="en-US" sz="2448" cap="small" dirty="0">
                <a:solidFill>
                  <a:schemeClr val="bg1"/>
                </a:solidFill>
                <a:latin typeface="+mn-lt"/>
                <a:cs typeface="+mn-cs"/>
              </a:rPr>
              <a:t>Automated assessment will identify databases that are safe to move, w/o changes</a:t>
            </a:r>
          </a:p>
        </p:txBody>
      </p:sp>
      <p:pic>
        <p:nvPicPr>
          <p:cNvPr id="5" name="Picture 4">
            <a:extLst>
              <a:ext uri="{FF2B5EF4-FFF2-40B4-BE49-F238E27FC236}">
                <a16:creationId xmlns:a16="http://schemas.microsoft.com/office/drawing/2014/main" id="{1A5FCF3C-6037-4F65-B5C4-034EB1FCEC3C}"/>
              </a:ext>
            </a:extLst>
          </p:cNvPr>
          <p:cNvPicPr>
            <a:picLocks noChangeAspect="1"/>
          </p:cNvPicPr>
          <p:nvPr/>
        </p:nvPicPr>
        <p:blipFill>
          <a:blip r:embed="rId3"/>
          <a:stretch>
            <a:fillRect/>
          </a:stretch>
        </p:blipFill>
        <p:spPr>
          <a:xfrm>
            <a:off x="4974070" y="3586084"/>
            <a:ext cx="5398769" cy="3234933"/>
          </a:xfrm>
          <a:prstGeom prst="rect">
            <a:avLst/>
          </a:prstGeom>
        </p:spPr>
      </p:pic>
    </p:spTree>
    <p:extLst>
      <p:ext uri="{BB962C8B-B14F-4D97-AF65-F5344CB8AC3E}">
        <p14:creationId xmlns:p14="http://schemas.microsoft.com/office/powerpoint/2010/main" val="54276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275481" y="121767"/>
            <a:ext cx="11887878" cy="917575"/>
          </a:xfrm>
        </p:spPr>
        <p:txBody>
          <a:bodyPr/>
          <a:lstStyle/>
          <a:p>
            <a:r>
              <a:rPr lang="en-US" sz="3264" b="1" cap="small" spc="510" dirty="0">
                <a:solidFill>
                  <a:srgbClr val="FFFF00"/>
                </a:solidFill>
                <a:latin typeface="Segoe UI Semilight" charset="0"/>
                <a:cs typeface="Segoe UI Semilight" charset="0"/>
              </a:rPr>
              <a:t>Managed Instance</a:t>
            </a:r>
            <a:r>
              <a:rPr lang="en-US" sz="3264" cap="small" spc="510" dirty="0">
                <a:solidFill>
                  <a:schemeClr val="tx1"/>
                </a:solidFill>
                <a:latin typeface="Segoe UI Semilight" charset="0"/>
                <a:cs typeface="Segoe UI Semilight" charset="0"/>
              </a:rPr>
              <a:t>: </a:t>
            </a:r>
            <a:r>
              <a:rPr lang="en-US" sz="3264" spc="510" dirty="0">
                <a:solidFill>
                  <a:schemeClr val="tx1"/>
                </a:solidFill>
                <a:latin typeface="Segoe UI Semilight" charset="0"/>
                <a:cs typeface="Segoe UI Semilight" charset="0"/>
              </a:rPr>
              <a:t>destination for even the most demanding applications</a:t>
            </a:r>
          </a:p>
        </p:txBody>
      </p:sp>
      <p:sp>
        <p:nvSpPr>
          <p:cNvPr id="4" name="Text Placeholder 3"/>
          <p:cNvSpPr>
            <a:spLocks noGrp="1"/>
          </p:cNvSpPr>
          <p:nvPr>
            <p:ph type="body" sz="quarter" idx="10"/>
          </p:nvPr>
        </p:nvSpPr>
        <p:spPr>
          <a:xfrm>
            <a:off x="966767" y="1601294"/>
            <a:ext cx="10060066" cy="4153060"/>
          </a:xfrm>
        </p:spPr>
        <p:txBody>
          <a:bodyPr/>
          <a:lstStyle/>
          <a:p>
            <a:r>
              <a:rPr lang="en-US" sz="3264" dirty="0">
                <a:solidFill>
                  <a:schemeClr val="bg2"/>
                </a:solidFill>
                <a:latin typeface="+mn-lt"/>
                <a:cs typeface="+mn-cs"/>
              </a:rPr>
              <a:t>Offers full security &amp; isolation</a:t>
            </a:r>
          </a:p>
          <a:p>
            <a:pPr marL="799946" lvl="1" indent="-571390">
              <a:buFont typeface="Arial" panose="020B0604020202020204" pitchFamily="34" charset="0"/>
              <a:buChar char="•"/>
            </a:pPr>
            <a:r>
              <a:rPr lang="en-US" sz="2448" cap="small" dirty="0">
                <a:solidFill>
                  <a:schemeClr val="bg1"/>
                </a:solidFill>
                <a:latin typeface="+mn-lt"/>
                <a:cs typeface="+mn-cs"/>
              </a:rPr>
              <a:t>VNET enables full isolation, without public IP addresses</a:t>
            </a:r>
          </a:p>
          <a:p>
            <a:pPr marL="799946" lvl="1" indent="-571390">
              <a:buFont typeface="Arial" panose="020B0604020202020204" pitchFamily="34" charset="0"/>
              <a:buChar char="•"/>
            </a:pPr>
            <a:r>
              <a:rPr lang="en-US" sz="2448" cap="small" dirty="0">
                <a:solidFill>
                  <a:schemeClr val="bg1"/>
                </a:solidFill>
                <a:latin typeface="+mn-lt"/>
                <a:cs typeface="+mn-cs"/>
              </a:rPr>
              <a:t>VPN can make it part of your enterprise network</a:t>
            </a:r>
          </a:p>
          <a:p>
            <a:r>
              <a:rPr lang="en-US" sz="3264" dirty="0">
                <a:solidFill>
                  <a:schemeClr val="bg2"/>
                </a:solidFill>
                <a:latin typeface="+mn-lt"/>
                <a:cs typeface="+mn-cs"/>
              </a:rPr>
              <a:t>Decreases cost and risk of migration</a:t>
            </a:r>
          </a:p>
          <a:p>
            <a:pPr marL="799946" lvl="1" indent="-571390">
              <a:buFont typeface="Arial" panose="020B0604020202020204" pitchFamily="34" charset="0"/>
              <a:buChar char="•"/>
            </a:pPr>
            <a:r>
              <a:rPr lang="en-US" sz="2448" cap="small" dirty="0">
                <a:solidFill>
                  <a:schemeClr val="bg1"/>
                </a:solidFill>
                <a:latin typeface="+mn-lt"/>
                <a:cs typeface="+mn-cs"/>
              </a:rPr>
              <a:t>Instance design increases compatibility with on-premise SQL Server</a:t>
            </a:r>
          </a:p>
          <a:p>
            <a:pPr marL="799946" lvl="1" indent="-571390">
              <a:buFont typeface="Arial" panose="020B0604020202020204" pitchFamily="34" charset="0"/>
              <a:buChar char="•"/>
            </a:pPr>
            <a:r>
              <a:rPr lang="en-US" sz="2448" cap="small" dirty="0">
                <a:solidFill>
                  <a:schemeClr val="bg1"/>
                </a:solidFill>
                <a:latin typeface="+mn-lt"/>
                <a:cs typeface="+mn-cs"/>
              </a:rPr>
              <a:t>Database Migration Service further simplifies and automates migration</a:t>
            </a:r>
          </a:p>
          <a:p>
            <a:r>
              <a:rPr lang="en-US" sz="3264" dirty="0">
                <a:solidFill>
                  <a:schemeClr val="bg2"/>
                </a:solidFill>
                <a:latin typeface="+mn-lt"/>
                <a:cs typeface="+mn-cs"/>
              </a:rPr>
              <a:t>Offers new business model and pricing</a:t>
            </a:r>
          </a:p>
          <a:p>
            <a:pPr marL="799946" lvl="1" indent="-571390">
              <a:buFont typeface="Arial" panose="020B0604020202020204" pitchFamily="34" charset="0"/>
              <a:buChar char="•"/>
            </a:pPr>
            <a:r>
              <a:rPr lang="en-US" sz="2448" cap="small" dirty="0">
                <a:solidFill>
                  <a:schemeClr val="bg1"/>
                </a:solidFill>
                <a:latin typeface="+mn-lt"/>
                <a:cs typeface="+mn-cs"/>
              </a:rPr>
              <a:t>Ability to use on-premise SQL licenses</a:t>
            </a:r>
          </a:p>
        </p:txBody>
      </p:sp>
    </p:spTree>
    <p:extLst>
      <p:ext uri="{BB962C8B-B14F-4D97-AF65-F5344CB8AC3E}">
        <p14:creationId xmlns:p14="http://schemas.microsoft.com/office/powerpoint/2010/main" val="206863171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023820" y="171144"/>
            <a:ext cx="11887878" cy="917444"/>
          </a:xfrm>
        </p:spPr>
        <p:txBody>
          <a:bodyPr/>
          <a:lstStyle/>
          <a:p>
            <a:r>
              <a:rPr lang="en-US" sz="3199" cap="all" spc="510" dirty="0">
                <a:solidFill>
                  <a:schemeClr val="bg1"/>
                </a:solidFill>
                <a:latin typeface="Segoe UI Semilight" charset="0"/>
                <a:cs typeface="Segoe UI Semilight" charset="0"/>
              </a:rPr>
              <a:t>Full security &amp; isolation</a:t>
            </a:r>
          </a:p>
        </p:txBody>
      </p:sp>
      <p:sp>
        <p:nvSpPr>
          <p:cNvPr id="4" name="Rectangle 3">
            <a:extLst/>
          </p:cNvPr>
          <p:cNvSpPr/>
          <p:nvPr/>
        </p:nvSpPr>
        <p:spPr bwMode="auto">
          <a:xfrm>
            <a:off x="565141" y="1934038"/>
            <a:ext cx="4251357" cy="3277841"/>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p:cNvPr>
          <p:cNvSpPr/>
          <p:nvPr/>
        </p:nvSpPr>
        <p:spPr bwMode="auto">
          <a:xfrm>
            <a:off x="840546" y="2211074"/>
            <a:ext cx="3700548" cy="2697681"/>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Callout: Line with Accent Bar 5">
            <a:extLst/>
          </p:cNvPr>
          <p:cNvSpPr/>
          <p:nvPr/>
        </p:nvSpPr>
        <p:spPr bwMode="auto">
          <a:xfrm rot="5400000">
            <a:off x="9546578" y="1742931"/>
            <a:ext cx="824729" cy="4440272"/>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994776" y="321282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#1</a:t>
            </a:r>
          </a:p>
        </p:txBody>
      </p:sp>
      <p:sp>
        <p:nvSpPr>
          <p:cNvPr id="8" name="TextBox 7"/>
          <p:cNvSpPr txBox="1"/>
          <p:nvPr/>
        </p:nvSpPr>
        <p:spPr>
          <a:xfrm>
            <a:off x="3060276" y="321282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#2</a:t>
            </a:r>
          </a:p>
        </p:txBody>
      </p:sp>
      <p:graphicFrame>
        <p:nvGraphicFramePr>
          <p:cNvPr id="9" name="Object 8">
            <a:extLst/>
          </p:cNvPr>
          <p:cNvGraphicFramePr>
            <a:graphicFrameLocks noChangeAspect="1"/>
          </p:cNvGraphicFramePr>
          <p:nvPr>
            <p:extLst/>
          </p:nvPr>
        </p:nvGraphicFramePr>
        <p:xfrm>
          <a:off x="11399178" y="3651321"/>
          <a:ext cx="614013" cy="613569"/>
        </p:xfrm>
        <a:graphic>
          <a:graphicData uri="http://schemas.openxmlformats.org/presentationml/2006/ole">
            <mc:AlternateContent xmlns:mc="http://schemas.openxmlformats.org/markup-compatibility/2006">
              <mc:Choice xmlns:v="urn:schemas-microsoft-com:vml" Requires="v">
                <p:oleObj spid="_x0000_s3074" name="CorelDRAW" r:id="rId4" imgW="2192109" imgH="2190886" progId="CorelDraw.Graphic.17">
                  <p:embed/>
                </p:oleObj>
              </mc:Choice>
              <mc:Fallback>
                <p:oleObj name="CorelDRAW" r:id="rId4" imgW="2192109" imgH="2190886" progId="CorelDraw.Graphic.17">
                  <p:embed/>
                  <p:pic>
                    <p:nvPicPr>
                      <p:cNvPr id="9" name="Object 8">
                        <a:extLst/>
                      </p:cNvPr>
                      <p:cNvPicPr/>
                      <p:nvPr/>
                    </p:nvPicPr>
                    <p:blipFill>
                      <a:blip r:embed="rId5"/>
                      <a:stretch>
                        <a:fillRect/>
                      </a:stretch>
                    </p:blipFill>
                    <p:spPr>
                      <a:xfrm>
                        <a:off x="11399178" y="3651321"/>
                        <a:ext cx="614013" cy="613569"/>
                      </a:xfrm>
                      <a:prstGeom prst="rect">
                        <a:avLst/>
                      </a:prstGeom>
                    </p:spPr>
                  </p:pic>
                </p:oleObj>
              </mc:Fallback>
            </mc:AlternateContent>
          </a:graphicData>
        </a:graphic>
      </p:graphicFrame>
      <p:graphicFrame>
        <p:nvGraphicFramePr>
          <p:cNvPr id="10" name="Object 9">
            <a:extLst/>
          </p:cNvPr>
          <p:cNvGraphicFramePr>
            <a:graphicFrameLocks noChangeAspect="1"/>
          </p:cNvGraphicFramePr>
          <p:nvPr>
            <p:extLst/>
          </p:nvPr>
        </p:nvGraphicFramePr>
        <p:xfrm>
          <a:off x="10505594" y="3651321"/>
          <a:ext cx="635799" cy="613569"/>
        </p:xfrm>
        <a:graphic>
          <a:graphicData uri="http://schemas.openxmlformats.org/presentationml/2006/ole">
            <mc:AlternateContent xmlns:mc="http://schemas.openxmlformats.org/markup-compatibility/2006">
              <mc:Choice xmlns:v="urn:schemas-microsoft-com:vml" Requires="v">
                <p:oleObj spid="_x0000_s3075" name="CorelDRAW" r:id="rId6" imgW="2270122" imgH="2190886" progId="CorelDraw.Graphic.17">
                  <p:embed/>
                </p:oleObj>
              </mc:Choice>
              <mc:Fallback>
                <p:oleObj name="CorelDRAW" r:id="rId6" imgW="2270122" imgH="2190886" progId="CorelDraw.Graphic.17">
                  <p:embed/>
                  <p:pic>
                    <p:nvPicPr>
                      <p:cNvPr id="10" name="Object 9">
                        <a:extLst/>
                      </p:cNvPr>
                      <p:cNvPicPr/>
                      <p:nvPr/>
                    </p:nvPicPr>
                    <p:blipFill>
                      <a:blip r:embed="rId7"/>
                      <a:stretch>
                        <a:fillRect/>
                      </a:stretch>
                    </p:blipFill>
                    <p:spPr>
                      <a:xfrm>
                        <a:off x="10505594" y="3651321"/>
                        <a:ext cx="635799" cy="613569"/>
                      </a:xfrm>
                      <a:prstGeom prst="rect">
                        <a:avLst/>
                      </a:prstGeom>
                    </p:spPr>
                  </p:pic>
                </p:oleObj>
              </mc:Fallback>
            </mc:AlternateContent>
          </a:graphicData>
        </a:graphic>
      </p:graphicFrame>
      <p:graphicFrame>
        <p:nvGraphicFramePr>
          <p:cNvPr id="11" name="Object 10">
            <a:extLst/>
          </p:cNvPr>
          <p:cNvGraphicFramePr>
            <a:graphicFrameLocks noChangeAspect="1"/>
          </p:cNvGraphicFramePr>
          <p:nvPr>
            <p:extLst/>
          </p:nvPr>
        </p:nvGraphicFramePr>
        <p:xfrm>
          <a:off x="9664098" y="3645542"/>
          <a:ext cx="586891" cy="625129"/>
        </p:xfrm>
        <a:graphic>
          <a:graphicData uri="http://schemas.openxmlformats.org/presentationml/2006/ole">
            <mc:AlternateContent xmlns:mc="http://schemas.openxmlformats.org/markup-compatibility/2006">
              <mc:Choice xmlns:v="urn:schemas-microsoft-com:vml" Requires="v">
                <p:oleObj spid="_x0000_s3076" name="CorelDRAW" r:id="rId8" imgW="2095309" imgH="2231299" progId="CorelDraw.Graphic.17">
                  <p:embed/>
                </p:oleObj>
              </mc:Choice>
              <mc:Fallback>
                <p:oleObj name="CorelDRAW" r:id="rId8" imgW="2095309" imgH="2231299" progId="CorelDraw.Graphic.17">
                  <p:embed/>
                  <p:pic>
                    <p:nvPicPr>
                      <p:cNvPr id="11" name="Object 10">
                        <a:extLst/>
                      </p:cNvPr>
                      <p:cNvPicPr/>
                      <p:nvPr/>
                    </p:nvPicPr>
                    <p:blipFill>
                      <a:blip r:embed="rId9"/>
                      <a:stretch>
                        <a:fillRect/>
                      </a:stretch>
                    </p:blipFill>
                    <p:spPr>
                      <a:xfrm>
                        <a:off x="9664098" y="3645542"/>
                        <a:ext cx="586891" cy="625129"/>
                      </a:xfrm>
                      <a:prstGeom prst="rect">
                        <a:avLst/>
                      </a:prstGeom>
                    </p:spPr>
                  </p:pic>
                </p:oleObj>
              </mc:Fallback>
            </mc:AlternateContent>
          </a:graphicData>
        </a:graphic>
      </p:graphicFrame>
      <p:graphicFrame>
        <p:nvGraphicFramePr>
          <p:cNvPr id="12" name="Object 11">
            <a:extLst/>
          </p:cNvPr>
          <p:cNvGraphicFramePr>
            <a:graphicFrameLocks noChangeAspect="1"/>
          </p:cNvGraphicFramePr>
          <p:nvPr>
            <p:extLst/>
          </p:nvPr>
        </p:nvGraphicFramePr>
        <p:xfrm>
          <a:off x="8766095" y="3651321"/>
          <a:ext cx="614013" cy="613569"/>
        </p:xfrm>
        <a:graphic>
          <a:graphicData uri="http://schemas.openxmlformats.org/presentationml/2006/ole">
            <mc:AlternateContent xmlns:mc="http://schemas.openxmlformats.org/markup-compatibility/2006">
              <mc:Choice xmlns:v="urn:schemas-microsoft-com:vml" Requires="v">
                <p:oleObj spid="_x0000_s3077" name="CorelDRAW" r:id="rId10" imgW="2192109" imgH="2190886" progId="CorelDraw.Graphic.17">
                  <p:embed/>
                </p:oleObj>
              </mc:Choice>
              <mc:Fallback>
                <p:oleObj name="CorelDRAW" r:id="rId10" imgW="2192109" imgH="2190886" progId="CorelDraw.Graphic.17">
                  <p:embed/>
                  <p:pic>
                    <p:nvPicPr>
                      <p:cNvPr id="12" name="Object 11">
                        <a:extLst/>
                      </p:cNvPr>
                      <p:cNvPicPr/>
                      <p:nvPr/>
                    </p:nvPicPr>
                    <p:blipFill>
                      <a:blip r:embed="rId11"/>
                      <a:stretch>
                        <a:fillRect/>
                      </a:stretch>
                    </p:blipFill>
                    <p:spPr>
                      <a:xfrm>
                        <a:off x="8766095" y="3651321"/>
                        <a:ext cx="614013" cy="613569"/>
                      </a:xfrm>
                      <a:prstGeom prst="rect">
                        <a:avLst/>
                      </a:prstGeom>
                    </p:spPr>
                  </p:pic>
                </p:oleObj>
              </mc:Fallback>
            </mc:AlternateContent>
          </a:graphicData>
        </a:graphic>
      </p:graphicFrame>
      <p:graphicFrame>
        <p:nvGraphicFramePr>
          <p:cNvPr id="13" name="Object 12">
            <a:extLst/>
          </p:cNvPr>
          <p:cNvGraphicFramePr>
            <a:graphicFrameLocks noChangeAspect="1"/>
          </p:cNvGraphicFramePr>
          <p:nvPr>
            <p:extLst/>
          </p:nvPr>
        </p:nvGraphicFramePr>
        <p:xfrm>
          <a:off x="7900551" y="3651321"/>
          <a:ext cx="581556" cy="613569"/>
        </p:xfrm>
        <a:graphic>
          <a:graphicData uri="http://schemas.openxmlformats.org/presentationml/2006/ole">
            <mc:AlternateContent xmlns:mc="http://schemas.openxmlformats.org/markup-compatibility/2006">
              <mc:Choice xmlns:v="urn:schemas-microsoft-com:vml" Requires="v">
                <p:oleObj spid="_x0000_s3078" name="CorelDRAW" r:id="rId12" imgW="2075703" imgH="2190886" progId="CorelDraw.Graphic.17">
                  <p:embed/>
                </p:oleObj>
              </mc:Choice>
              <mc:Fallback>
                <p:oleObj name="CorelDRAW" r:id="rId12" imgW="2075703" imgH="2190886" progId="CorelDraw.Graphic.17">
                  <p:embed/>
                  <p:pic>
                    <p:nvPicPr>
                      <p:cNvPr id="13" name="Object 12">
                        <a:extLst/>
                      </p:cNvPr>
                      <p:cNvPicPr/>
                      <p:nvPr/>
                    </p:nvPicPr>
                    <p:blipFill>
                      <a:blip r:embed="rId13"/>
                      <a:stretch>
                        <a:fillRect/>
                      </a:stretch>
                    </p:blipFill>
                    <p:spPr>
                      <a:xfrm>
                        <a:off x="7900551" y="3651321"/>
                        <a:ext cx="581556" cy="613569"/>
                      </a:xfrm>
                      <a:prstGeom prst="rect">
                        <a:avLst/>
                      </a:prstGeom>
                    </p:spPr>
                  </p:pic>
                </p:oleObj>
              </mc:Fallback>
            </mc:AlternateContent>
          </a:graphicData>
        </a:graphic>
      </p:graphicFrame>
      <p:cxnSp>
        <p:nvCxnSpPr>
          <p:cNvPr id="14" name="Straight Arrow Connector 13">
            <a:extLst/>
          </p:cNvPr>
          <p:cNvCxnSpPr>
            <a:cxnSpLocks/>
            <a:endCxn id="17" idx="3"/>
          </p:cNvCxnSpPr>
          <p:nvPr/>
        </p:nvCxnSpPr>
        <p:spPr>
          <a:xfrm flipH="1">
            <a:off x="10669558" y="5937905"/>
            <a:ext cx="424788" cy="0"/>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p:cNvPr>
          <p:cNvCxnSpPr>
            <a:cxnSpLocks/>
            <a:stCxn id="17" idx="1"/>
            <a:endCxn id="21" idx="3"/>
          </p:cNvCxnSpPr>
          <p:nvPr/>
        </p:nvCxnSpPr>
        <p:spPr>
          <a:xfrm flipH="1" flipV="1">
            <a:off x="7637646" y="5927372"/>
            <a:ext cx="289099" cy="10534"/>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16514" y="6387988"/>
            <a:ext cx="2418699" cy="282383"/>
          </a:xfrm>
          <a:prstGeom prst="rect">
            <a:avLst/>
          </a:prstGeom>
          <a:noFill/>
        </p:spPr>
        <p:txBody>
          <a:bodyPr wrap="square" rtlCol="0">
            <a:spAutoFit/>
          </a:bodyPr>
          <a:lstStyle/>
          <a:p>
            <a:pPr algn="ctr" defTabSz="932563"/>
            <a:r>
              <a:rPr lang="en-US" sz="1199" b="1" dirty="0">
                <a:solidFill>
                  <a:srgbClr val="008171"/>
                </a:solidFill>
                <a:latin typeface="Segoe UI"/>
              </a:rPr>
              <a:t>IPsec IKE S2S VPN Tunnel</a:t>
            </a:r>
          </a:p>
        </p:txBody>
      </p:sp>
      <p:graphicFrame>
        <p:nvGraphicFramePr>
          <p:cNvPr id="17" name="Object 16">
            <a:extLst/>
          </p:cNvPr>
          <p:cNvGraphicFramePr>
            <a:graphicFrameLocks noChangeAspect="1"/>
          </p:cNvGraphicFramePr>
          <p:nvPr>
            <p:extLst/>
          </p:nvPr>
        </p:nvGraphicFramePr>
        <p:xfrm>
          <a:off x="7926746" y="5674491"/>
          <a:ext cx="2742810" cy="526827"/>
        </p:xfrm>
        <a:graphic>
          <a:graphicData uri="http://schemas.openxmlformats.org/presentationml/2006/ole">
            <mc:AlternateContent xmlns:mc="http://schemas.openxmlformats.org/markup-compatibility/2006">
              <mc:Choice xmlns:v="urn:schemas-microsoft-com:vml" Requires="v">
                <p:oleObj spid="_x0000_s3079" name="CorelDRAW" r:id="rId14" imgW="1843300" imgH="354738" progId="CorelDraw.Graphic.17">
                  <p:embed/>
                </p:oleObj>
              </mc:Choice>
              <mc:Fallback>
                <p:oleObj name="CorelDRAW" r:id="rId14" imgW="1843300" imgH="354738" progId="CorelDraw.Graphic.17">
                  <p:embed/>
                  <p:pic>
                    <p:nvPicPr>
                      <p:cNvPr id="17" name="Object 16">
                        <a:extLst/>
                      </p:cNvPr>
                      <p:cNvPicPr/>
                      <p:nvPr/>
                    </p:nvPicPr>
                    <p:blipFill>
                      <a:blip r:embed="rId15"/>
                      <a:stretch>
                        <a:fillRect/>
                      </a:stretch>
                    </p:blipFill>
                    <p:spPr>
                      <a:xfrm>
                        <a:off x="7926746" y="5674491"/>
                        <a:ext cx="2742810" cy="526827"/>
                      </a:xfrm>
                      <a:prstGeom prst="rect">
                        <a:avLst/>
                      </a:prstGeom>
                    </p:spPr>
                  </p:pic>
                </p:oleObj>
              </mc:Fallback>
            </mc:AlternateContent>
          </a:graphicData>
        </a:graphic>
      </p:graphicFrame>
      <p:graphicFrame>
        <p:nvGraphicFramePr>
          <p:cNvPr id="18" name="Object 17">
            <a:extLst/>
          </p:cNvPr>
          <p:cNvGraphicFramePr>
            <a:graphicFrameLocks noChangeAspect="1"/>
          </p:cNvGraphicFramePr>
          <p:nvPr>
            <p:extLst/>
          </p:nvPr>
        </p:nvGraphicFramePr>
        <p:xfrm>
          <a:off x="10961195" y="5101773"/>
          <a:ext cx="1171614" cy="1225439"/>
        </p:xfrm>
        <a:graphic>
          <a:graphicData uri="http://schemas.openxmlformats.org/presentationml/2006/ole">
            <mc:AlternateContent xmlns:mc="http://schemas.openxmlformats.org/markup-compatibility/2006">
              <mc:Choice xmlns:v="urn:schemas-microsoft-com:vml" Requires="v">
                <p:oleObj spid="_x0000_s3080" name="CorelDRAW" r:id="rId16" imgW="1036218" imgH="1084217" progId="CorelDraw.Graphic.17">
                  <p:embed/>
                </p:oleObj>
              </mc:Choice>
              <mc:Fallback>
                <p:oleObj name="CorelDRAW" r:id="rId16" imgW="1036218" imgH="1084217" progId="CorelDraw.Graphic.17">
                  <p:embed/>
                  <p:pic>
                    <p:nvPicPr>
                      <p:cNvPr id="18" name="Object 17">
                        <a:extLst/>
                      </p:cNvPr>
                      <p:cNvPicPr/>
                      <p:nvPr/>
                    </p:nvPicPr>
                    <p:blipFill>
                      <a:blip r:embed="rId17"/>
                      <a:stretch>
                        <a:fillRect/>
                      </a:stretch>
                    </p:blipFill>
                    <p:spPr>
                      <a:xfrm>
                        <a:off x="10961195" y="5101773"/>
                        <a:ext cx="1171614" cy="1225439"/>
                      </a:xfrm>
                      <a:prstGeom prst="rect">
                        <a:avLst/>
                      </a:prstGeom>
                    </p:spPr>
                  </p:pic>
                </p:oleObj>
              </mc:Fallback>
            </mc:AlternateContent>
          </a:graphicData>
        </a:graphic>
      </p:graphicFrame>
      <p:sp>
        <p:nvSpPr>
          <p:cNvPr id="19" name="TextBox 18">
            <a:extLst/>
          </p:cNvPr>
          <p:cNvSpPr txBox="1"/>
          <p:nvPr/>
        </p:nvSpPr>
        <p:spPr>
          <a:xfrm>
            <a:off x="10914927" y="6387988"/>
            <a:ext cx="1264151" cy="282383"/>
          </a:xfrm>
          <a:prstGeom prst="rect">
            <a:avLst/>
          </a:prstGeom>
          <a:noFill/>
        </p:spPr>
        <p:txBody>
          <a:bodyPr wrap="square" rtlCol="0">
            <a:spAutoFit/>
          </a:bodyPr>
          <a:lstStyle/>
          <a:p>
            <a:pPr algn="ctr" defTabSz="932563"/>
            <a:r>
              <a:rPr lang="sr-Cyrl-RS" sz="1199" b="1" dirty="0">
                <a:solidFill>
                  <a:srgbClr val="277B9D"/>
                </a:solidFill>
                <a:latin typeface="Segoe UI"/>
              </a:rPr>
              <a:t>о</a:t>
            </a:r>
            <a:r>
              <a:rPr lang="en-US" sz="1199" b="1" dirty="0">
                <a:solidFill>
                  <a:srgbClr val="277B9D"/>
                </a:solidFill>
                <a:latin typeface="Segoe UI"/>
              </a:rPr>
              <a:t>n</a:t>
            </a:r>
            <a:r>
              <a:rPr lang="sr-Cyrl-RS" sz="1199" b="1" dirty="0">
                <a:solidFill>
                  <a:srgbClr val="277B9D"/>
                </a:solidFill>
                <a:latin typeface="Segoe UI"/>
              </a:rPr>
              <a:t>-</a:t>
            </a:r>
            <a:r>
              <a:rPr lang="en-US" sz="1199" b="1" dirty="0">
                <a:solidFill>
                  <a:srgbClr val="277B9D"/>
                </a:solidFill>
                <a:latin typeface="Segoe UI"/>
              </a:rPr>
              <a:t>premises</a:t>
            </a:r>
          </a:p>
        </p:txBody>
      </p:sp>
      <p:sp>
        <p:nvSpPr>
          <p:cNvPr id="20" name="TextBox 19">
            <a:extLst/>
          </p:cNvPr>
          <p:cNvSpPr txBox="1"/>
          <p:nvPr/>
        </p:nvSpPr>
        <p:spPr>
          <a:xfrm>
            <a:off x="6361823" y="6387988"/>
            <a:ext cx="1713195" cy="470593"/>
          </a:xfrm>
          <a:prstGeom prst="rect">
            <a:avLst/>
          </a:prstGeom>
          <a:solidFill>
            <a:schemeClr val="bg2"/>
          </a:solidFill>
        </p:spPr>
        <p:txBody>
          <a:bodyPr wrap="square" rtlCol="0">
            <a:spAutoFit/>
          </a:bodyPr>
          <a:lstStyle/>
          <a:p>
            <a:pPr algn="ctr" defTabSz="932563"/>
            <a:r>
              <a:rPr lang="en-US" sz="1199" b="1" dirty="0">
                <a:solidFill>
                  <a:srgbClr val="0071C5"/>
                </a:solidFill>
                <a:latin typeface="Segoe UI"/>
              </a:rPr>
              <a:t>VPN / Express Route Gateway</a:t>
            </a:r>
          </a:p>
        </p:txBody>
      </p:sp>
      <p:graphicFrame>
        <p:nvGraphicFramePr>
          <p:cNvPr id="21" name="Object 20">
            <a:extLst/>
          </p:cNvPr>
          <p:cNvGraphicFramePr>
            <a:graphicFrameLocks noChangeAspect="1"/>
          </p:cNvGraphicFramePr>
          <p:nvPr>
            <p:extLst/>
          </p:nvPr>
        </p:nvGraphicFramePr>
        <p:xfrm>
          <a:off x="6794805" y="5505951"/>
          <a:ext cx="842842" cy="842842"/>
        </p:xfrm>
        <a:graphic>
          <a:graphicData uri="http://schemas.openxmlformats.org/presentationml/2006/ole">
            <mc:AlternateContent xmlns:mc="http://schemas.openxmlformats.org/markup-compatibility/2006">
              <mc:Choice xmlns:v="urn:schemas-microsoft-com:vml" Requires="v">
                <p:oleObj spid="_x0000_s3081" name="CorelDRAW" r:id="rId18" imgW="1991156" imgH="1990045" progId="CorelDraw.Graphic.17">
                  <p:embed/>
                </p:oleObj>
              </mc:Choice>
              <mc:Fallback>
                <p:oleObj name="CorelDRAW" r:id="rId18" imgW="1991156" imgH="1990045" progId="CorelDraw.Graphic.17">
                  <p:embed/>
                  <p:pic>
                    <p:nvPicPr>
                      <p:cNvPr id="21" name="Object 20">
                        <a:extLst/>
                      </p:cNvPr>
                      <p:cNvPicPr/>
                      <p:nvPr/>
                    </p:nvPicPr>
                    <p:blipFill>
                      <a:blip r:embed="rId19"/>
                      <a:stretch>
                        <a:fillRect/>
                      </a:stretch>
                    </p:blipFill>
                    <p:spPr>
                      <a:xfrm>
                        <a:off x="6794805" y="5505951"/>
                        <a:ext cx="842842" cy="842842"/>
                      </a:xfrm>
                      <a:prstGeom prst="rect">
                        <a:avLst/>
                      </a:prstGeom>
                    </p:spPr>
                  </p:pic>
                </p:oleObj>
              </mc:Fallback>
            </mc:AlternateContent>
          </a:graphicData>
        </a:graphic>
      </p:graphicFrame>
      <p:cxnSp>
        <p:nvCxnSpPr>
          <p:cNvPr id="22" name="Connector: Elbow 21">
            <a:extLst/>
          </p:cNvPr>
          <p:cNvCxnSpPr>
            <a:cxnSpLocks/>
            <a:stCxn id="21" idx="0"/>
            <a:endCxn id="24" idx="3"/>
          </p:cNvCxnSpPr>
          <p:nvPr/>
        </p:nvCxnSpPr>
        <p:spPr>
          <a:xfrm rot="16200000" flipV="1">
            <a:off x="4362345" y="2652069"/>
            <a:ext cx="2725001" cy="2982762"/>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p:cNvPr>
          <p:cNvGraphicFramePr>
            <a:graphicFrameLocks noChangeAspect="1"/>
          </p:cNvGraphicFramePr>
          <p:nvPr>
            <p:extLst/>
          </p:nvPr>
        </p:nvGraphicFramePr>
        <p:xfrm>
          <a:off x="1178895" y="3553337"/>
          <a:ext cx="989071" cy="925257"/>
        </p:xfrm>
        <a:graphic>
          <a:graphicData uri="http://schemas.openxmlformats.org/presentationml/2006/ole">
            <mc:AlternateContent xmlns:mc="http://schemas.openxmlformats.org/markup-compatibility/2006">
              <mc:Choice xmlns:v="urn:schemas-microsoft-com:vml" Requires="v">
                <p:oleObj spid="_x0000_s3082" name="CorelDRAW" r:id="rId20" imgW="344317" imgH="322489" progId="CorelDraw.Graphic.17">
                  <p:embed/>
                </p:oleObj>
              </mc:Choice>
              <mc:Fallback>
                <p:oleObj name="CorelDRAW" r:id="rId20" imgW="344317" imgH="322489" progId="CorelDraw.Graphic.17">
                  <p:embed/>
                  <p:pic>
                    <p:nvPicPr>
                      <p:cNvPr id="23" name="Object 22">
                        <a:extLst/>
                      </p:cNvPr>
                      <p:cNvPicPr/>
                      <p:nvPr/>
                    </p:nvPicPr>
                    <p:blipFill>
                      <a:blip r:embed="rId21"/>
                      <a:stretch>
                        <a:fillRect/>
                      </a:stretch>
                    </p:blipFill>
                    <p:spPr>
                      <a:xfrm>
                        <a:off x="1178895" y="3553337"/>
                        <a:ext cx="989071" cy="925257"/>
                      </a:xfrm>
                      <a:prstGeom prst="rect">
                        <a:avLst/>
                      </a:prstGeom>
                    </p:spPr>
                  </p:pic>
                </p:oleObj>
              </mc:Fallback>
            </mc:AlternateContent>
          </a:graphicData>
        </a:graphic>
      </p:graphicFrame>
      <p:graphicFrame>
        <p:nvGraphicFramePr>
          <p:cNvPr id="24" name="Object 23">
            <a:extLst/>
          </p:cNvPr>
          <p:cNvGraphicFramePr>
            <a:graphicFrameLocks noChangeAspect="1"/>
          </p:cNvGraphicFramePr>
          <p:nvPr>
            <p:extLst/>
          </p:nvPr>
        </p:nvGraphicFramePr>
        <p:xfrm>
          <a:off x="3244393" y="2318322"/>
          <a:ext cx="989071" cy="925257"/>
        </p:xfrm>
        <a:graphic>
          <a:graphicData uri="http://schemas.openxmlformats.org/presentationml/2006/ole">
            <mc:AlternateContent xmlns:mc="http://schemas.openxmlformats.org/markup-compatibility/2006">
              <mc:Choice xmlns:v="urn:schemas-microsoft-com:vml" Requires="v">
                <p:oleObj spid="_x0000_s3083" name="CorelDRAW" r:id="rId22" imgW="344317" imgH="322489" progId="CorelDraw.Graphic.17">
                  <p:embed/>
                </p:oleObj>
              </mc:Choice>
              <mc:Fallback>
                <p:oleObj name="CorelDRAW" r:id="rId22" imgW="344317" imgH="322489" progId="CorelDraw.Graphic.17">
                  <p:embed/>
                  <p:pic>
                    <p:nvPicPr>
                      <p:cNvPr id="24" name="Object 23">
                        <a:extLst/>
                      </p:cNvPr>
                      <p:cNvPicPr/>
                      <p:nvPr/>
                    </p:nvPicPr>
                    <p:blipFill>
                      <a:blip r:embed="rId21"/>
                      <a:stretch>
                        <a:fillRect/>
                      </a:stretch>
                    </p:blipFill>
                    <p:spPr>
                      <a:xfrm>
                        <a:off x="3244393" y="2318322"/>
                        <a:ext cx="989071" cy="925257"/>
                      </a:xfrm>
                      <a:prstGeom prst="rect">
                        <a:avLst/>
                      </a:prstGeom>
                    </p:spPr>
                  </p:pic>
                </p:oleObj>
              </mc:Fallback>
            </mc:AlternateContent>
          </a:graphicData>
        </a:graphic>
      </p:graphicFrame>
      <p:graphicFrame>
        <p:nvGraphicFramePr>
          <p:cNvPr id="25" name="Object 24">
            <a:extLst/>
          </p:cNvPr>
          <p:cNvGraphicFramePr>
            <a:graphicFrameLocks noChangeAspect="1"/>
          </p:cNvGraphicFramePr>
          <p:nvPr>
            <p:extLst/>
          </p:nvPr>
        </p:nvGraphicFramePr>
        <p:xfrm>
          <a:off x="1178895" y="2318322"/>
          <a:ext cx="989071" cy="925257"/>
        </p:xfrm>
        <a:graphic>
          <a:graphicData uri="http://schemas.openxmlformats.org/presentationml/2006/ole">
            <mc:AlternateContent xmlns:mc="http://schemas.openxmlformats.org/markup-compatibility/2006">
              <mc:Choice xmlns:v="urn:schemas-microsoft-com:vml" Requires="v">
                <p:oleObj spid="_x0000_s3084" name="CorelDRAW" r:id="rId23" imgW="344317" imgH="322489" progId="CorelDraw.Graphic.17">
                  <p:embed/>
                </p:oleObj>
              </mc:Choice>
              <mc:Fallback>
                <p:oleObj name="CorelDRAW" r:id="rId23" imgW="344317" imgH="322489" progId="CorelDraw.Graphic.17">
                  <p:embed/>
                  <p:pic>
                    <p:nvPicPr>
                      <p:cNvPr id="25" name="Object 24">
                        <a:extLst/>
                      </p:cNvPr>
                      <p:cNvPicPr/>
                      <p:nvPr/>
                    </p:nvPicPr>
                    <p:blipFill>
                      <a:blip r:embed="rId21"/>
                      <a:stretch>
                        <a:fillRect/>
                      </a:stretch>
                    </p:blipFill>
                    <p:spPr>
                      <a:xfrm>
                        <a:off x="1178895" y="2318322"/>
                        <a:ext cx="989071" cy="925257"/>
                      </a:xfrm>
                      <a:prstGeom prst="rect">
                        <a:avLst/>
                      </a:prstGeom>
                    </p:spPr>
                  </p:pic>
                </p:oleObj>
              </mc:Fallback>
            </mc:AlternateContent>
          </a:graphicData>
        </a:graphic>
      </p:graphicFrame>
      <p:cxnSp>
        <p:nvCxnSpPr>
          <p:cNvPr id="26" name="Connector: Elbow 25">
            <a:extLst/>
          </p:cNvPr>
          <p:cNvCxnSpPr>
            <a:cxnSpLocks/>
            <a:endCxn id="25" idx="0"/>
          </p:cNvCxnSpPr>
          <p:nvPr/>
        </p:nvCxnSpPr>
        <p:spPr>
          <a:xfrm rot="10800000" flipV="1">
            <a:off x="1673429" y="1460792"/>
            <a:ext cx="7534269" cy="857529"/>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p:cNvPr>
          <p:cNvCxnSpPr>
            <a:cxnSpLocks/>
            <a:endCxn id="24" idx="0"/>
          </p:cNvCxnSpPr>
          <p:nvPr/>
        </p:nvCxnSpPr>
        <p:spPr>
          <a:xfrm rot="10800000" flipV="1">
            <a:off x="3738928" y="1705660"/>
            <a:ext cx="5468770" cy="612660"/>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p:cNvPr>
          <p:cNvCxnSpPr>
            <a:cxnSpLocks/>
            <a:stCxn id="24" idx="1"/>
            <a:endCxn id="23" idx="3"/>
          </p:cNvCxnSpPr>
          <p:nvPr/>
        </p:nvCxnSpPr>
        <p:spPr>
          <a:xfrm rot="10800000" flipV="1">
            <a:off x="2167965" y="2780949"/>
            <a:ext cx="1076429" cy="1235016"/>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p:cNvPr>
          <p:cNvSpPr txBox="1"/>
          <p:nvPr/>
        </p:nvSpPr>
        <p:spPr>
          <a:xfrm>
            <a:off x="995935" y="4446305"/>
            <a:ext cx="1357307" cy="282383"/>
          </a:xfrm>
          <a:prstGeom prst="rect">
            <a:avLst/>
          </a:prstGeom>
          <a:noFill/>
        </p:spPr>
        <p:txBody>
          <a:bodyPr wrap="none" rtlCol="0">
            <a:spAutoFit/>
          </a:bodyPr>
          <a:lstStyle/>
          <a:p>
            <a:pPr algn="ctr" defTabSz="932563"/>
            <a:r>
              <a:rPr lang="en-US" sz="1199" b="1" dirty="0">
                <a:solidFill>
                  <a:srgbClr val="007DA4"/>
                </a:solidFill>
                <a:latin typeface="Segoe UI"/>
              </a:rPr>
              <a:t>SQL Instance #3</a:t>
            </a:r>
          </a:p>
        </p:txBody>
      </p:sp>
      <p:graphicFrame>
        <p:nvGraphicFramePr>
          <p:cNvPr id="30" name="Object 29">
            <a:extLst/>
          </p:cNvPr>
          <p:cNvGraphicFramePr>
            <a:graphicFrameLocks noChangeAspect="1"/>
          </p:cNvGraphicFramePr>
          <p:nvPr>
            <p:extLst/>
          </p:nvPr>
        </p:nvGraphicFramePr>
        <p:xfrm>
          <a:off x="9411615" y="1663528"/>
          <a:ext cx="1115409" cy="1115409"/>
        </p:xfrm>
        <a:graphic>
          <a:graphicData uri="http://schemas.openxmlformats.org/presentationml/2006/ole">
            <mc:AlternateContent xmlns:mc="http://schemas.openxmlformats.org/markup-compatibility/2006">
              <mc:Choice xmlns:v="urn:schemas-microsoft-com:vml" Requires="v">
                <p:oleObj spid="_x0000_s3085" name="CorelDRAW" r:id="rId24" imgW="344725" imgH="344125" progId="CorelDraw.Graphic.17">
                  <p:embed/>
                </p:oleObj>
              </mc:Choice>
              <mc:Fallback>
                <p:oleObj name="CorelDRAW" r:id="rId24" imgW="344725" imgH="344125" progId="CorelDraw.Graphic.17">
                  <p:embed/>
                  <p:pic>
                    <p:nvPicPr>
                      <p:cNvPr id="30" name="Object 29">
                        <a:extLst/>
                      </p:cNvPr>
                      <p:cNvPicPr/>
                      <p:nvPr/>
                    </p:nvPicPr>
                    <p:blipFill>
                      <a:blip r:embed="rId25"/>
                      <a:stretch>
                        <a:fillRect/>
                      </a:stretch>
                    </p:blipFill>
                    <p:spPr>
                      <a:xfrm>
                        <a:off x="9411615" y="1663528"/>
                        <a:ext cx="1115409" cy="1115409"/>
                      </a:xfrm>
                      <a:prstGeom prst="rect">
                        <a:avLst/>
                      </a:prstGeom>
                    </p:spPr>
                  </p:pic>
                </p:oleObj>
              </mc:Fallback>
            </mc:AlternateContent>
          </a:graphicData>
        </a:graphic>
      </p:graphicFrame>
      <p:sp>
        <p:nvSpPr>
          <p:cNvPr id="31" name="Rectangle 30">
            <a:extLst/>
          </p:cNvPr>
          <p:cNvSpPr/>
          <p:nvPr/>
        </p:nvSpPr>
        <p:spPr bwMode="auto">
          <a:xfrm>
            <a:off x="9207700" y="1460793"/>
            <a:ext cx="1523783" cy="1523783"/>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91427" bIns="91427"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sz="1199" dirty="0">
                <a:solidFill>
                  <a:srgbClr val="59B3D8"/>
                </a:solidFill>
                <a:latin typeface="Segoe UI Semibold" panose="020B0702040204020203" pitchFamily="34" charset="0"/>
                <a:ea typeface="Segoe UI" panose="020B0502040204020203" pitchFamily="34" charset="0"/>
                <a:cs typeface="Segoe UI Semibold" panose="020B0702040204020203" pitchFamily="34" charset="0"/>
              </a:rPr>
              <a:t>VNet1</a:t>
            </a:r>
          </a:p>
        </p:txBody>
      </p:sp>
      <p:grpSp>
        <p:nvGrpSpPr>
          <p:cNvPr id="32" name="Group 31">
            <a:extLst/>
          </p:cNvPr>
          <p:cNvGrpSpPr/>
          <p:nvPr/>
        </p:nvGrpSpPr>
        <p:grpSpPr>
          <a:xfrm>
            <a:off x="4541094" y="1932963"/>
            <a:ext cx="4666605" cy="558375"/>
            <a:chOff x="4540856" y="1664049"/>
            <a:chExt cx="4667267" cy="558454"/>
          </a:xfrm>
        </p:grpSpPr>
        <p:cxnSp>
          <p:nvCxnSpPr>
            <p:cNvPr id="33" name="Straight Arrow Connector 32">
              <a:extLst/>
            </p:cNvPr>
            <p:cNvCxnSpPr>
              <a:cxnSpLocks/>
              <a:endCxn id="31" idx="1"/>
            </p:cNvCxnSpPr>
            <p:nvPr/>
          </p:nvCxnSpPr>
          <p:spPr>
            <a:xfrm>
              <a:off x="4540856" y="2222503"/>
              <a:ext cx="4667267" cy="0"/>
            </a:xfrm>
            <a:prstGeom prst="straightConnector1">
              <a:avLst/>
            </a:prstGeom>
            <a:ln w="38100">
              <a:solidFill>
                <a:srgbClr val="A379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p:cNvPr>
            <p:cNvSpPr/>
            <p:nvPr/>
          </p:nvSpPr>
          <p:spPr>
            <a:xfrm>
              <a:off x="6258947" y="1664049"/>
              <a:ext cx="1221782" cy="282423"/>
            </a:xfrm>
            <a:prstGeom prst="rect">
              <a:avLst/>
            </a:prstGeom>
          </p:spPr>
          <p:txBody>
            <a:bodyPr wrap="none">
              <a:spAutoFit/>
            </a:bodyPr>
            <a:lstStyle/>
            <a:p>
              <a:pPr algn="ctr" defTabSz="932563"/>
              <a:r>
                <a:rPr lang="en-US" sz="1199" b="1" dirty="0" err="1">
                  <a:solidFill>
                    <a:srgbClr val="A379AE"/>
                  </a:solidFill>
                  <a:latin typeface="Segoe UI"/>
                </a:rPr>
                <a:t>VNet</a:t>
              </a:r>
              <a:r>
                <a:rPr lang="en-US" sz="1199" b="1" dirty="0">
                  <a:solidFill>
                    <a:srgbClr val="A379AE"/>
                  </a:solidFill>
                  <a:latin typeface="Segoe UI"/>
                </a:rPr>
                <a:t>-to-</a:t>
              </a:r>
              <a:r>
                <a:rPr lang="en-US" sz="1199" b="1" dirty="0" err="1">
                  <a:solidFill>
                    <a:srgbClr val="A379AE"/>
                  </a:solidFill>
                  <a:latin typeface="Segoe UI"/>
                </a:rPr>
                <a:t>VNet</a:t>
              </a:r>
              <a:endParaRPr lang="en-US" sz="1199" dirty="0">
                <a:solidFill>
                  <a:srgbClr val="A379AE"/>
                </a:solidFill>
                <a:latin typeface="Segoe UI"/>
              </a:endParaRPr>
            </a:p>
          </p:txBody>
        </p:sp>
      </p:grpSp>
      <p:grpSp>
        <p:nvGrpSpPr>
          <p:cNvPr id="35" name="Group 34">
            <a:extLst/>
          </p:cNvPr>
          <p:cNvGrpSpPr/>
          <p:nvPr/>
        </p:nvGrpSpPr>
        <p:grpSpPr>
          <a:xfrm>
            <a:off x="4816498" y="3342158"/>
            <a:ext cx="1982809" cy="470593"/>
            <a:chOff x="4816299" y="3073444"/>
            <a:chExt cx="1983090" cy="470660"/>
          </a:xfrm>
        </p:grpSpPr>
        <p:sp>
          <p:nvSpPr>
            <p:cNvPr id="36" name="TextBox 35">
              <a:extLst/>
            </p:cNvPr>
            <p:cNvSpPr txBox="1"/>
            <p:nvPr/>
          </p:nvSpPr>
          <p:spPr>
            <a:xfrm>
              <a:off x="5126726" y="3073444"/>
              <a:ext cx="1672663" cy="470660"/>
            </a:xfrm>
            <a:prstGeom prst="rect">
              <a:avLst/>
            </a:prstGeom>
            <a:noFill/>
          </p:spPr>
          <p:txBody>
            <a:bodyPr wrap="square" rtlCol="0">
              <a:spAutoFit/>
            </a:bodyPr>
            <a:lstStyle/>
            <a:p>
              <a:pPr defTabSz="932563"/>
              <a:r>
                <a:rPr lang="en-US" sz="1199" b="1" dirty="0">
                  <a:solidFill>
                    <a:srgbClr val="66C491"/>
                  </a:solidFill>
                  <a:latin typeface="Segoe UI" panose="020B0502040204020203" pitchFamily="34" charset="0"/>
                  <a:cs typeface="Segoe UI" panose="020B0502040204020203" pitchFamily="34" charset="0"/>
                </a:rPr>
                <a:t>Network isolation </a:t>
              </a:r>
              <a:r>
                <a:rPr lang="en-US" sz="1199" dirty="0">
                  <a:solidFill>
                    <a:srgbClr val="66C491"/>
                  </a:solidFill>
                  <a:latin typeface="Segoe UI"/>
                </a:rPr>
                <a:t>(customer VNET)</a:t>
              </a:r>
            </a:p>
          </p:txBody>
        </p:sp>
        <p:cxnSp>
          <p:nvCxnSpPr>
            <p:cNvPr id="37" name="Straight Arrow Connector 36">
              <a:extLst/>
            </p:cNvPr>
            <p:cNvCxnSpPr>
              <a:cxnSpLocks/>
              <a:stCxn id="36" idx="1"/>
              <a:endCxn id="4" idx="3"/>
            </p:cNvCxnSpPr>
            <p:nvPr/>
          </p:nvCxnSpPr>
          <p:spPr>
            <a:xfrm flipH="1" flipV="1">
              <a:off x="4816299" y="3304278"/>
              <a:ext cx="310427" cy="4496"/>
            </a:xfrm>
            <a:prstGeom prst="straightConnector1">
              <a:avLst/>
            </a:prstGeom>
            <a:ln w="19050">
              <a:solidFill>
                <a:srgbClr val="66C4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p:cNvPr>
          <p:cNvGrpSpPr/>
          <p:nvPr/>
        </p:nvGrpSpPr>
        <p:grpSpPr>
          <a:xfrm>
            <a:off x="4541095" y="4378696"/>
            <a:ext cx="2286379" cy="470593"/>
            <a:chOff x="4540857" y="4110130"/>
            <a:chExt cx="2286704" cy="470660"/>
          </a:xfrm>
        </p:grpSpPr>
        <p:sp>
          <p:nvSpPr>
            <p:cNvPr id="39" name="TextBox 38">
              <a:extLst/>
            </p:cNvPr>
            <p:cNvSpPr txBox="1"/>
            <p:nvPr/>
          </p:nvSpPr>
          <p:spPr>
            <a:xfrm>
              <a:off x="5126726" y="4110130"/>
              <a:ext cx="1700835" cy="470660"/>
            </a:xfrm>
            <a:prstGeom prst="rect">
              <a:avLst/>
            </a:prstGeom>
            <a:noFill/>
          </p:spPr>
          <p:txBody>
            <a:bodyPr wrap="square" rtlCol="0">
              <a:spAutoFit/>
            </a:bodyPr>
            <a:lstStyle/>
            <a:p>
              <a:pPr defTabSz="932563"/>
              <a:r>
                <a:rPr lang="en-US" sz="1199" b="1" dirty="0">
                  <a:solidFill>
                    <a:srgbClr val="A379AE"/>
                  </a:solidFill>
                  <a:latin typeface="Segoe UI" panose="020B0502040204020203" pitchFamily="34" charset="0"/>
                  <a:cs typeface="Segoe UI" panose="020B0502040204020203" pitchFamily="34" charset="0"/>
                </a:rPr>
                <a:t>Tenant isolation</a:t>
              </a:r>
              <a:endParaRPr lang="sr-Cyrl-RS" sz="1199" b="1" dirty="0">
                <a:solidFill>
                  <a:srgbClr val="A379AE"/>
                </a:solidFill>
                <a:latin typeface="Segoe UI" panose="020B0502040204020203" pitchFamily="34" charset="0"/>
                <a:cs typeface="Segoe UI" panose="020B0502040204020203" pitchFamily="34" charset="0"/>
              </a:endParaRPr>
            </a:p>
            <a:p>
              <a:pPr defTabSz="932563"/>
              <a:r>
                <a:rPr lang="en-US" sz="1199" dirty="0">
                  <a:solidFill>
                    <a:srgbClr val="A379AE"/>
                  </a:solidFill>
                  <a:latin typeface="Segoe UI"/>
                </a:rPr>
                <a:t>(compute, storage)</a:t>
              </a:r>
            </a:p>
          </p:txBody>
        </p:sp>
        <p:cxnSp>
          <p:nvCxnSpPr>
            <p:cNvPr id="40" name="Straight Arrow Connector 39">
              <a:extLst/>
            </p:cNvPr>
            <p:cNvCxnSpPr>
              <a:cxnSpLocks/>
              <a:stCxn id="39" idx="1"/>
            </p:cNvCxnSpPr>
            <p:nvPr/>
          </p:nvCxnSpPr>
          <p:spPr>
            <a:xfrm flipH="1" flipV="1">
              <a:off x="4540857" y="4340963"/>
              <a:ext cx="585869" cy="4497"/>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p:cNvPr>
          <p:cNvSpPr txBox="1"/>
          <p:nvPr/>
        </p:nvSpPr>
        <p:spPr>
          <a:xfrm>
            <a:off x="736535" y="5272938"/>
            <a:ext cx="3881730" cy="533375"/>
          </a:xfrm>
          <a:prstGeom prst="rect">
            <a:avLst/>
          </a:prstGeom>
          <a:noFill/>
        </p:spPr>
        <p:txBody>
          <a:bodyPr wrap="square" rtlCol="0">
            <a:spAutoFit/>
          </a:bodyPr>
          <a:lstStyle/>
          <a:p>
            <a:pPr algn="r" defTabSz="932563"/>
            <a:r>
              <a:rPr lang="en-US" sz="1399" b="1" dirty="0">
                <a:solidFill>
                  <a:srgbClr val="66C491"/>
                </a:solidFill>
                <a:latin typeface="Segoe UI"/>
              </a:rPr>
              <a:t>“</a:t>
            </a:r>
            <a:r>
              <a:rPr lang="en-US" sz="1399" b="1" dirty="0">
                <a:solidFill>
                  <a:srgbClr val="66C491"/>
                </a:solidFill>
                <a:latin typeface="Segoe UI" panose="020B0502040204020203" pitchFamily="34" charset="0"/>
                <a:cs typeface="Segoe UI" panose="020B0502040204020203" pitchFamily="34" charset="0"/>
              </a:rPr>
              <a:t>Virtual data cluster</a:t>
            </a:r>
            <a:r>
              <a:rPr lang="en-US" sz="1399" b="1" dirty="0">
                <a:solidFill>
                  <a:srgbClr val="66C491"/>
                </a:solidFill>
                <a:latin typeface="Segoe UI"/>
              </a:rPr>
              <a:t>” </a:t>
            </a:r>
            <a:r>
              <a:rPr lang="en-US" sz="1399" dirty="0">
                <a:solidFill>
                  <a:srgbClr val="D2D2D2">
                    <a:lumMod val="50000"/>
                  </a:srgbClr>
                </a:solidFill>
                <a:latin typeface="Segoe UI"/>
              </a:rPr>
              <a:t>dedicated to customer </a:t>
            </a:r>
          </a:p>
          <a:p>
            <a:pPr algn="r" defTabSz="932563"/>
            <a:r>
              <a:rPr lang="en-US" sz="1399" dirty="0">
                <a:solidFill>
                  <a:srgbClr val="D2D2D2">
                    <a:lumMod val="50000"/>
                  </a:srgbClr>
                </a:solidFill>
                <a:latin typeface="Segoe UI"/>
              </a:rPr>
              <a:t>(</a:t>
            </a:r>
            <a:r>
              <a:rPr lang="en-US" sz="1399" b="1" dirty="0">
                <a:solidFill>
                  <a:srgbClr val="D2D2D2">
                    <a:lumMod val="50000"/>
                  </a:srgbClr>
                </a:solidFill>
                <a:latin typeface="Segoe UI"/>
              </a:rPr>
              <a:t>virtual private cluster, VNET, private IPs</a:t>
            </a:r>
            <a:r>
              <a:rPr lang="en-US" sz="1399" dirty="0">
                <a:solidFill>
                  <a:srgbClr val="D2D2D2">
                    <a:lumMod val="50000"/>
                  </a:srgbClr>
                </a:solidFill>
                <a:latin typeface="Segoe UI"/>
              </a:rPr>
              <a:t>)</a:t>
            </a:r>
          </a:p>
        </p:txBody>
      </p:sp>
      <p:sp>
        <p:nvSpPr>
          <p:cNvPr id="42" name="TextBox 41">
            <a:extLst/>
          </p:cNvPr>
          <p:cNvSpPr txBox="1"/>
          <p:nvPr/>
        </p:nvSpPr>
        <p:spPr>
          <a:xfrm>
            <a:off x="10582295" y="1840643"/>
            <a:ext cx="1523785" cy="470593"/>
          </a:xfrm>
          <a:prstGeom prst="rect">
            <a:avLst/>
          </a:prstGeom>
          <a:noFill/>
        </p:spPr>
        <p:txBody>
          <a:bodyPr wrap="square" rtlCol="0">
            <a:spAutoFit/>
          </a:bodyPr>
          <a:lstStyle/>
          <a:p>
            <a:pPr algn="ctr" defTabSz="932563"/>
            <a:r>
              <a:rPr lang="en-US" sz="1199" dirty="0">
                <a:solidFill>
                  <a:srgbClr val="D2D2D2">
                    <a:lumMod val="50000"/>
                  </a:srgbClr>
                </a:solidFill>
                <a:latin typeface="Segoe UI"/>
              </a:rPr>
              <a:t>Web app</a:t>
            </a:r>
          </a:p>
          <a:p>
            <a:pPr algn="ctr" defTabSz="932563"/>
            <a:r>
              <a:rPr lang="en-US" sz="1199" dirty="0">
                <a:solidFill>
                  <a:srgbClr val="D2D2D2">
                    <a:lumMod val="50000"/>
                  </a:srgbClr>
                </a:solidFill>
                <a:latin typeface="Segoe UI"/>
              </a:rPr>
              <a:t>(</a:t>
            </a:r>
            <a:r>
              <a:rPr lang="en-US" sz="1199" b="1" dirty="0">
                <a:solidFill>
                  <a:srgbClr val="D2D2D2">
                    <a:lumMod val="50000"/>
                  </a:srgbClr>
                </a:solidFill>
                <a:latin typeface="Segoe UI"/>
              </a:rPr>
              <a:t>public IP</a:t>
            </a:r>
            <a:r>
              <a:rPr lang="en-US" sz="1199" dirty="0">
                <a:solidFill>
                  <a:srgbClr val="D2D2D2">
                    <a:lumMod val="50000"/>
                  </a:srgbClr>
                </a:solidFill>
                <a:latin typeface="Segoe UI"/>
              </a:rPr>
              <a:t>)</a:t>
            </a:r>
          </a:p>
        </p:txBody>
      </p:sp>
    </p:spTree>
    <p:extLst>
      <p:ext uri="{BB962C8B-B14F-4D97-AF65-F5344CB8AC3E}">
        <p14:creationId xmlns:p14="http://schemas.microsoft.com/office/powerpoint/2010/main" val="1916293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2" fill="hold" nodeType="withEffect">
                                  <p:stCondLst>
                                    <p:cond delay="3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22" presetClass="entr" presetSubtype="2"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par>
                                <p:cTn id="27" presetID="22" presetClass="entr" presetSubtype="2"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300"/>
                                        <p:tgtEl>
                                          <p:spTgt spid="14"/>
                                        </p:tgtEl>
                                      </p:cBhvr>
                                    </p:animEffect>
                                  </p:childTnLst>
                                </p:cTn>
                              </p:par>
                              <p:par>
                                <p:cTn id="30" presetID="22" presetClass="entr" presetSubtype="2"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grpId="0"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par>
                                <p:cTn id="36" presetID="22" presetClass="entr" presetSubtype="2" fill="hold" nodeType="withEffect">
                                  <p:stCondLst>
                                    <p:cond delay="70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300"/>
                                        <p:tgtEl>
                                          <p:spTgt spid="15"/>
                                        </p:tgtEl>
                                      </p:cBhvr>
                                    </p:animEffect>
                                  </p:childTnLst>
                                </p:cTn>
                              </p:par>
                              <p:par>
                                <p:cTn id="39" presetID="10" presetClass="entr" presetSubtype="0" fill="hold"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2" fill="hold" grpId="0" nodeType="withEffect">
                                  <p:stCondLst>
                                    <p:cond delay="100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par>
                                <p:cTn id="45" presetID="22" presetClass="entr" presetSubtype="2" fill="hold" nodeType="withEffect">
                                  <p:stCondLst>
                                    <p:cond delay="120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2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4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nodeType="withEffect">
                                  <p:stCondLst>
                                    <p:cond delay="6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8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22" presetClass="entr" presetSubtype="4"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par>
                                <p:cTn id="68" presetID="22" presetClass="entr" presetSubtype="4" fill="hold" grpId="0" nodeType="withEffect">
                                  <p:stCondLst>
                                    <p:cond delay="120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800"/>
                                        <p:tgtEl>
                                          <p:spTgt spid="31"/>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14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600"/>
                                        <p:tgtEl>
                                          <p:spTgt spid="30"/>
                                        </p:tgtEl>
                                      </p:cBhvr>
                                    </p:animEffect>
                                  </p:childTnLst>
                                </p:cTn>
                              </p:par>
                              <p:par>
                                <p:cTn id="77" presetID="22" presetClass="entr" presetSubtype="2" fill="hold" nodeType="withEffect">
                                  <p:stCondLst>
                                    <p:cond delay="1800"/>
                                  </p:stCondLst>
                                  <p:childTnLst>
                                    <p:set>
                                      <p:cBhvr>
                                        <p:cTn id="78" dur="1" fill="hold">
                                          <p:stCondLst>
                                            <p:cond delay="0"/>
                                          </p:stCondLst>
                                        </p:cTn>
                                        <p:tgtEl>
                                          <p:spTgt spid="26"/>
                                        </p:tgtEl>
                                        <p:attrNameLst>
                                          <p:attrName>style.visibility</p:attrName>
                                        </p:attrNameLst>
                                      </p:cBhvr>
                                      <p:to>
                                        <p:strVal val="visible"/>
                                      </p:to>
                                    </p:set>
                                    <p:animEffect transition="in" filter="wipe(right)">
                                      <p:cBhvr>
                                        <p:cTn id="79" dur="500"/>
                                        <p:tgtEl>
                                          <p:spTgt spid="26"/>
                                        </p:tgtEl>
                                      </p:cBhvr>
                                    </p:animEffect>
                                  </p:childTnLst>
                                </p:cTn>
                              </p:par>
                              <p:par>
                                <p:cTn id="80" presetID="22" presetClass="entr" presetSubtype="2" fill="hold" nodeType="withEffect">
                                  <p:stCondLst>
                                    <p:cond delay="1800"/>
                                  </p:stCondLst>
                                  <p:childTnLst>
                                    <p:set>
                                      <p:cBhvr>
                                        <p:cTn id="81" dur="1" fill="hold">
                                          <p:stCondLst>
                                            <p:cond delay="0"/>
                                          </p:stCondLst>
                                        </p:cTn>
                                        <p:tgtEl>
                                          <p:spTgt spid="27"/>
                                        </p:tgtEl>
                                        <p:attrNameLst>
                                          <p:attrName>style.visibility</p:attrName>
                                        </p:attrNameLst>
                                      </p:cBhvr>
                                      <p:to>
                                        <p:strVal val="visible"/>
                                      </p:to>
                                    </p:set>
                                    <p:animEffect transition="in" filter="wipe(right)">
                                      <p:cBhvr>
                                        <p:cTn id="82" dur="500"/>
                                        <p:tgtEl>
                                          <p:spTgt spid="27"/>
                                        </p:tgtEl>
                                      </p:cBhvr>
                                    </p:animEffect>
                                  </p:childTnLst>
                                </p:cTn>
                              </p:par>
                              <p:par>
                                <p:cTn id="83" presetID="16" presetClass="entr" presetSubtype="37" fill="hold" nodeType="withEffect">
                                  <p:stCondLst>
                                    <p:cond delay="1800"/>
                                  </p:stCondLst>
                                  <p:childTnLst>
                                    <p:set>
                                      <p:cBhvr>
                                        <p:cTn id="84" dur="1" fill="hold">
                                          <p:stCondLst>
                                            <p:cond delay="0"/>
                                          </p:stCondLst>
                                        </p:cTn>
                                        <p:tgtEl>
                                          <p:spTgt spid="32"/>
                                        </p:tgtEl>
                                        <p:attrNameLst>
                                          <p:attrName>style.visibility</p:attrName>
                                        </p:attrNameLst>
                                      </p:cBhvr>
                                      <p:to>
                                        <p:strVal val="visible"/>
                                      </p:to>
                                    </p:set>
                                    <p:animEffect transition="in" filter="barn(outVertical)">
                                      <p:cBhvr>
                                        <p:cTn id="85" dur="500"/>
                                        <p:tgtEl>
                                          <p:spTgt spid="32"/>
                                        </p:tgtEl>
                                      </p:cBhvr>
                                    </p:animEffect>
                                  </p:childTnLst>
                                </p:cTn>
                              </p:par>
                              <p:par>
                                <p:cTn id="86" presetID="22" presetClass="entr" presetSubtype="2" fill="hold" nodeType="withEffect">
                                  <p:stCondLst>
                                    <p:cond delay="180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41" grpId="0"/>
      <p:bldP spid="42" grpId="0"/>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64" cap="small" spc="510" dirty="0">
                <a:solidFill>
                  <a:schemeClr val="tx1"/>
                </a:solidFill>
                <a:latin typeface="Segoe UI Semilight" charset="0"/>
                <a:cs typeface="Segoe UI Semilight" charset="0"/>
              </a:rPr>
              <a:t>Nearly 100% compatibility with SQL server</a:t>
            </a:r>
          </a:p>
        </p:txBody>
      </p:sp>
      <p:pic>
        <p:nvPicPr>
          <p:cNvPr id="7" name="Picture 6">
            <a:extLst>
              <a:ext uri="{FF2B5EF4-FFF2-40B4-BE49-F238E27FC236}">
                <a16:creationId xmlns:a16="http://schemas.microsoft.com/office/drawing/2014/main" id="{475E2817-7815-4AC7-A189-D6499E36C568}"/>
              </a:ext>
            </a:extLst>
          </p:cNvPr>
          <p:cNvPicPr>
            <a:picLocks noChangeAspect="1"/>
          </p:cNvPicPr>
          <p:nvPr/>
        </p:nvPicPr>
        <p:blipFill>
          <a:blip r:embed="rId3"/>
          <a:stretch>
            <a:fillRect/>
          </a:stretch>
        </p:blipFill>
        <p:spPr>
          <a:xfrm>
            <a:off x="275481" y="2049668"/>
            <a:ext cx="5809426" cy="828557"/>
          </a:xfrm>
          <a:prstGeom prst="rect">
            <a:avLst/>
          </a:prstGeom>
        </p:spPr>
      </p:pic>
      <p:pic>
        <p:nvPicPr>
          <p:cNvPr id="8" name="Picture 7">
            <a:extLst>
              <a:ext uri="{FF2B5EF4-FFF2-40B4-BE49-F238E27FC236}">
                <a16:creationId xmlns:a16="http://schemas.microsoft.com/office/drawing/2014/main" id="{F2C91836-66BB-4958-9842-8EE00B2D6A95}"/>
              </a:ext>
            </a:extLst>
          </p:cNvPr>
          <p:cNvPicPr>
            <a:picLocks noChangeAspect="1"/>
          </p:cNvPicPr>
          <p:nvPr/>
        </p:nvPicPr>
        <p:blipFill>
          <a:blip r:embed="rId4"/>
          <a:stretch>
            <a:fillRect/>
          </a:stretch>
        </p:blipFill>
        <p:spPr>
          <a:xfrm>
            <a:off x="275481" y="2878225"/>
            <a:ext cx="5809426" cy="1733304"/>
          </a:xfrm>
          <a:prstGeom prst="rect">
            <a:avLst/>
          </a:prstGeom>
        </p:spPr>
      </p:pic>
      <p:pic>
        <p:nvPicPr>
          <p:cNvPr id="9" name="Picture 8">
            <a:extLst>
              <a:ext uri="{FF2B5EF4-FFF2-40B4-BE49-F238E27FC236}">
                <a16:creationId xmlns:a16="http://schemas.microsoft.com/office/drawing/2014/main" id="{D6A521C5-348D-477A-90CD-1D5AB5F19943}"/>
              </a:ext>
            </a:extLst>
          </p:cNvPr>
          <p:cNvPicPr>
            <a:picLocks noChangeAspect="1"/>
          </p:cNvPicPr>
          <p:nvPr/>
        </p:nvPicPr>
        <p:blipFill>
          <a:blip r:embed="rId5"/>
          <a:stretch>
            <a:fillRect/>
          </a:stretch>
        </p:blipFill>
        <p:spPr>
          <a:xfrm>
            <a:off x="275481" y="4598985"/>
            <a:ext cx="5809426" cy="1323787"/>
          </a:xfrm>
          <a:prstGeom prst="rect">
            <a:avLst/>
          </a:prstGeom>
        </p:spPr>
      </p:pic>
      <p:pic>
        <p:nvPicPr>
          <p:cNvPr id="10" name="Picture 9">
            <a:extLst>
              <a:ext uri="{FF2B5EF4-FFF2-40B4-BE49-F238E27FC236}">
                <a16:creationId xmlns:a16="http://schemas.microsoft.com/office/drawing/2014/main" id="{4EAED951-340A-4B52-A949-5FE24BEB7334}"/>
              </a:ext>
            </a:extLst>
          </p:cNvPr>
          <p:cNvPicPr>
            <a:picLocks noChangeAspect="1"/>
          </p:cNvPicPr>
          <p:nvPr/>
        </p:nvPicPr>
        <p:blipFill rotWithShape="1">
          <a:blip r:embed="rId6"/>
          <a:srcRect t="1" b="2247"/>
          <a:stretch/>
        </p:blipFill>
        <p:spPr>
          <a:xfrm>
            <a:off x="6056336" y="2059192"/>
            <a:ext cx="6180848" cy="828557"/>
          </a:xfrm>
          <a:prstGeom prst="rect">
            <a:avLst/>
          </a:prstGeom>
        </p:spPr>
      </p:pic>
      <p:pic>
        <p:nvPicPr>
          <p:cNvPr id="11" name="Picture 10">
            <a:extLst>
              <a:ext uri="{FF2B5EF4-FFF2-40B4-BE49-F238E27FC236}">
                <a16:creationId xmlns:a16="http://schemas.microsoft.com/office/drawing/2014/main" id="{C94B1D5D-E4EF-4EC9-8C6C-5BD6C38454B5}"/>
              </a:ext>
            </a:extLst>
          </p:cNvPr>
          <p:cNvPicPr>
            <a:picLocks noChangeAspect="1"/>
          </p:cNvPicPr>
          <p:nvPr/>
        </p:nvPicPr>
        <p:blipFill>
          <a:blip r:embed="rId7"/>
          <a:stretch>
            <a:fillRect/>
          </a:stretch>
        </p:blipFill>
        <p:spPr>
          <a:xfrm>
            <a:off x="6075786" y="2887748"/>
            <a:ext cx="6133230" cy="1752352"/>
          </a:xfrm>
          <a:prstGeom prst="rect">
            <a:avLst/>
          </a:prstGeom>
        </p:spPr>
      </p:pic>
      <p:pic>
        <p:nvPicPr>
          <p:cNvPr id="12" name="Picture 11">
            <a:extLst>
              <a:ext uri="{FF2B5EF4-FFF2-40B4-BE49-F238E27FC236}">
                <a16:creationId xmlns:a16="http://schemas.microsoft.com/office/drawing/2014/main" id="{6499FC3B-7DED-4AEF-8DD2-C64D16707FD0}"/>
              </a:ext>
            </a:extLst>
          </p:cNvPr>
          <p:cNvPicPr>
            <a:picLocks noChangeAspect="1"/>
          </p:cNvPicPr>
          <p:nvPr/>
        </p:nvPicPr>
        <p:blipFill rotWithShape="1">
          <a:blip r:embed="rId8"/>
          <a:srcRect t="4226"/>
          <a:stretch/>
        </p:blipFill>
        <p:spPr>
          <a:xfrm>
            <a:off x="6113881" y="4640100"/>
            <a:ext cx="6133230" cy="1295216"/>
          </a:xfrm>
          <a:prstGeom prst="rect">
            <a:avLst/>
          </a:prstGeom>
        </p:spPr>
      </p:pic>
      <p:sp>
        <p:nvSpPr>
          <p:cNvPr id="15" name="TextBox 14">
            <a:extLst>
              <a:ext uri="{FF2B5EF4-FFF2-40B4-BE49-F238E27FC236}">
                <a16:creationId xmlns:a16="http://schemas.microsoft.com/office/drawing/2014/main" id="{E49CB526-1F1F-4F23-9CEC-C1AF44938F93}"/>
              </a:ext>
            </a:extLst>
          </p:cNvPr>
          <p:cNvSpPr txBox="1"/>
          <p:nvPr/>
        </p:nvSpPr>
        <p:spPr>
          <a:xfrm>
            <a:off x="275480" y="6087694"/>
            <a:ext cx="10344743" cy="634440"/>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353535"/>
                </a:solidFill>
                <a:latin typeface="Segoe UI Semilight"/>
              </a:rPr>
              <a:t>Support is coming in stages until General Availability of Managed Instance</a:t>
            </a:r>
          </a:p>
        </p:txBody>
      </p:sp>
    </p:spTree>
    <p:extLst>
      <p:ext uri="{BB962C8B-B14F-4D97-AF65-F5344CB8AC3E}">
        <p14:creationId xmlns:p14="http://schemas.microsoft.com/office/powerpoint/2010/main" val="2479674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Migration: Version compatibility</a:t>
            </a:r>
          </a:p>
        </p:txBody>
      </p:sp>
      <p:sp>
        <p:nvSpPr>
          <p:cNvPr id="3" name="Text Placeholder 2"/>
          <p:cNvSpPr>
            <a:spLocks noGrp="1"/>
          </p:cNvSpPr>
          <p:nvPr>
            <p:ph type="body" sz="quarter" idx="4294967295"/>
          </p:nvPr>
        </p:nvSpPr>
        <p:spPr>
          <a:xfrm>
            <a:off x="379088" y="1396829"/>
            <a:ext cx="5791532" cy="5350160"/>
          </a:xfrm>
        </p:spPr>
        <p:txBody>
          <a:bodyPr/>
          <a:lstStyle/>
          <a:p>
            <a:r>
              <a:rPr lang="en-US" sz="3264" dirty="0">
                <a:solidFill>
                  <a:schemeClr val="tx2"/>
                </a:solidFill>
                <a:latin typeface="+mn-lt"/>
              </a:rPr>
              <a:t>Most users would prefer the latest version</a:t>
            </a:r>
          </a:p>
          <a:p>
            <a:r>
              <a:rPr lang="en-US" sz="3264" dirty="0">
                <a:solidFill>
                  <a:schemeClr val="tx2"/>
                </a:solidFill>
                <a:latin typeface="+mn-lt"/>
              </a:rPr>
              <a:t>The major concern is risk associated to upgrades</a:t>
            </a:r>
          </a:p>
          <a:p>
            <a:pPr marL="0" indent="0">
              <a:buNone/>
            </a:pPr>
            <a:endParaRPr lang="en-US" dirty="0"/>
          </a:p>
          <a:p>
            <a:r>
              <a:rPr lang="en-US" sz="3264" dirty="0">
                <a:solidFill>
                  <a:schemeClr val="tx2"/>
                </a:solidFill>
                <a:latin typeface="+mn-lt"/>
              </a:rPr>
              <a:t>We will support migrations from SQL 2005+</a:t>
            </a:r>
          </a:p>
          <a:p>
            <a:r>
              <a:rPr lang="en-US" sz="3264" dirty="0">
                <a:solidFill>
                  <a:schemeClr val="tx2"/>
                </a:solidFill>
                <a:latin typeface="+mn-lt"/>
              </a:rPr>
              <a:t>We will keep supporting old version DB </a:t>
            </a:r>
            <a:r>
              <a:rPr lang="en-US" sz="3264" dirty="0" err="1">
                <a:solidFill>
                  <a:schemeClr val="tx2"/>
                </a:solidFill>
                <a:latin typeface="+mn-lt"/>
              </a:rPr>
              <a:t>compat</a:t>
            </a:r>
            <a:r>
              <a:rPr lang="en-US" sz="3264" dirty="0">
                <a:solidFill>
                  <a:schemeClr val="tx2"/>
                </a:solidFill>
                <a:latin typeface="+mn-lt"/>
              </a:rPr>
              <a:t> levels in cloud </a:t>
            </a:r>
          </a:p>
        </p:txBody>
      </p:sp>
      <p:grpSp>
        <p:nvGrpSpPr>
          <p:cNvPr id="9" name="Group 8"/>
          <p:cNvGrpSpPr/>
          <p:nvPr/>
        </p:nvGrpSpPr>
        <p:grpSpPr>
          <a:xfrm>
            <a:off x="6170620" y="1290770"/>
            <a:ext cx="5837997" cy="5254060"/>
            <a:chOff x="5913437" y="1004732"/>
            <a:chExt cx="5838825" cy="5254805"/>
          </a:xfrm>
        </p:grpSpPr>
        <p:graphicFrame>
          <p:nvGraphicFramePr>
            <p:cNvPr id="5" name="Chart 4">
              <a:extLst>
                <a:ext uri="{FF2B5EF4-FFF2-40B4-BE49-F238E27FC236}">
                  <a16:creationId xmlns:a16="http://schemas.microsoft.com/office/drawing/2014/main" id="{86BAEC51-2ADA-428C-A996-B557B65A474C}"/>
                </a:ext>
              </a:extLst>
            </p:cNvPr>
            <p:cNvGraphicFramePr>
              <a:graphicFrameLocks/>
            </p:cNvGraphicFramePr>
            <p:nvPr>
              <p:extLst/>
            </p:nvPr>
          </p:nvGraphicFramePr>
          <p:xfrm>
            <a:off x="6904037" y="1211287"/>
            <a:ext cx="4848225" cy="50482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75637" y="4183062"/>
              <a:ext cx="290204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FFFFFF"/>
                  </a:solidFill>
                  <a:latin typeface="Segoe UI"/>
                </a:rPr>
                <a:t>81% would prefer </a:t>
              </a:r>
              <a:br>
                <a:rPr lang="en-US" sz="2400" dirty="0">
                  <a:solidFill>
                    <a:srgbClr val="FFFFFF"/>
                  </a:solidFill>
                  <a:latin typeface="Segoe UI"/>
                </a:rPr>
              </a:br>
              <a:r>
                <a:rPr lang="en-US" sz="2400" dirty="0">
                  <a:solidFill>
                    <a:srgbClr val="FFFFFF"/>
                  </a:solidFill>
                  <a:latin typeface="Segoe UI"/>
                </a:rPr>
                <a:t>the latest version</a:t>
              </a:r>
            </a:p>
          </p:txBody>
        </p:sp>
        <p:sp>
          <p:nvSpPr>
            <p:cNvPr id="7" name="TextBox 6"/>
            <p:cNvSpPr txBox="1"/>
            <p:nvPr/>
          </p:nvSpPr>
          <p:spPr>
            <a:xfrm>
              <a:off x="5913437" y="1897704"/>
              <a:ext cx="271282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000000"/>
                  </a:solidFill>
                  <a:latin typeface="Segoe UI"/>
                </a:rPr>
                <a:t>9% must run </a:t>
              </a:r>
              <a:br>
                <a:rPr lang="en-US" sz="2400" dirty="0">
                  <a:solidFill>
                    <a:srgbClr val="000000"/>
                  </a:solidFill>
                  <a:latin typeface="Segoe UI"/>
                </a:rPr>
              </a:br>
              <a:r>
                <a:rPr lang="en-US" sz="2400" dirty="0">
                  <a:solidFill>
                    <a:srgbClr val="000000"/>
                  </a:solidFill>
                  <a:latin typeface="Segoe UI"/>
                </a:rPr>
                <a:t>the same version</a:t>
              </a:r>
            </a:p>
          </p:txBody>
        </p:sp>
        <p:sp>
          <p:nvSpPr>
            <p:cNvPr id="8" name="TextBox 7"/>
            <p:cNvSpPr txBox="1"/>
            <p:nvPr/>
          </p:nvSpPr>
          <p:spPr>
            <a:xfrm>
              <a:off x="8102521" y="1004732"/>
              <a:ext cx="2161453" cy="973594"/>
            </a:xfrm>
            <a:prstGeom prst="rect">
              <a:avLst/>
            </a:prstGeom>
            <a:noFill/>
          </p:spPr>
          <p:txBody>
            <a:bodyPr wrap="none" lIns="182854" tIns="146283" rIns="182854" bIns="146283" rtlCol="0">
              <a:spAutoFit/>
            </a:bodyPr>
            <a:lstStyle/>
            <a:p>
              <a:pPr defTabSz="932597">
                <a:lnSpc>
                  <a:spcPct val="90000"/>
                </a:lnSpc>
                <a:spcAft>
                  <a:spcPts val="600"/>
                </a:spcAft>
              </a:pPr>
              <a:r>
                <a:rPr lang="en-US" sz="2400" dirty="0">
                  <a:solidFill>
                    <a:srgbClr val="000000"/>
                  </a:solidFill>
                  <a:latin typeface="Segoe UI"/>
                </a:rPr>
                <a:t>10% doesn’t </a:t>
              </a:r>
              <a:br>
                <a:rPr lang="en-US" sz="2400" dirty="0">
                  <a:solidFill>
                    <a:srgbClr val="000000"/>
                  </a:solidFill>
                  <a:latin typeface="Segoe UI"/>
                </a:rPr>
              </a:br>
              <a:r>
                <a:rPr lang="en-US" sz="2400" dirty="0">
                  <a:solidFill>
                    <a:srgbClr val="000000"/>
                  </a:solidFill>
                  <a:latin typeface="Segoe UI"/>
                </a:rPr>
                <a:t>care</a:t>
              </a:r>
            </a:p>
          </p:txBody>
        </p:sp>
      </p:grpSp>
    </p:spTree>
    <p:extLst>
      <p:ext uri="{BB962C8B-B14F-4D97-AF65-F5344CB8AC3E}">
        <p14:creationId xmlns:p14="http://schemas.microsoft.com/office/powerpoint/2010/main" val="88734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894FC1-50DF-4719-AEB2-94224E734BC2}"/>
              </a:ext>
            </a:extLst>
          </p:cNvPr>
          <p:cNvSpPr/>
          <p:nvPr/>
        </p:nvSpPr>
        <p:spPr>
          <a:xfrm>
            <a:off x="4310991" y="1498435"/>
            <a:ext cx="7982663" cy="4482543"/>
          </a:xfrm>
          <a:prstGeom prst="rect">
            <a:avLst/>
          </a:prstGeom>
        </p:spPr>
        <p:txBody>
          <a:bodyPr wrap="square" lIns="149175">
            <a:spAutoFit/>
          </a:bodyPr>
          <a:lstStyle/>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Fully managed database migration service for both operational databases and data warehouses</a:t>
            </a:r>
          </a:p>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minimal down time migrations</a:t>
            </a:r>
          </a:p>
          <a:p>
            <a:pPr marL="342834" indent="-342834" defTabSz="950515">
              <a:lnSpc>
                <a:spcPct val="90000"/>
              </a:lnSpc>
              <a:spcBef>
                <a:spcPct val="0"/>
              </a:spcBef>
              <a:spcAft>
                <a:spcPts val="1224"/>
              </a:spcAft>
              <a:buFont typeface="Arial" panose="020B0604020202020204" pitchFamily="34" charset="0"/>
              <a:buChar char="•"/>
              <a:defRPr/>
            </a:pP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both homogeneous and heterogeneous</a:t>
            </a:r>
            <a:b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br>
            <a:r>
              <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source-target pairs</a:t>
            </a:r>
          </a:p>
          <a:p>
            <a:pPr marL="342834" indent="-342834" defTabSz="950515">
              <a:lnSpc>
                <a:spcPct val="90000"/>
              </a:lnSpc>
              <a:spcBef>
                <a:spcPct val="0"/>
              </a:spcBef>
              <a:spcAft>
                <a:spcPts val="1224"/>
              </a:spcAft>
              <a:buFont typeface="Arial" panose="020B0604020202020204" pitchFamily="34" charset="0"/>
              <a:buChar char="•"/>
              <a:defRPr/>
            </a:pPr>
            <a:r>
              <a:rPr lang="en-US" sz="2400" dirty="0">
                <a:gradFill>
                  <a:gsLst>
                    <a:gs pos="2917">
                      <a:srgbClr val="353535"/>
                    </a:gs>
                    <a:gs pos="30000">
                      <a:srgbClr val="353535"/>
                    </a:gs>
                  </a:gsLst>
                  <a:lin ang="5400000" scaled="0"/>
                </a:gradFill>
                <a:latin typeface="Segoe UI Semilight"/>
              </a:rPr>
              <a:t>Initial focus on reliability and performance</a:t>
            </a:r>
          </a:p>
          <a:p>
            <a:pPr marL="342834" indent="-342834" defTabSz="950515">
              <a:lnSpc>
                <a:spcPct val="90000"/>
              </a:lnSpc>
              <a:spcBef>
                <a:spcPct val="0"/>
              </a:spcBef>
              <a:spcAft>
                <a:spcPts val="1224"/>
              </a:spcAft>
              <a:buFont typeface="Arial" panose="020B0604020202020204" pitchFamily="34" charset="0"/>
              <a:buChar char="•"/>
              <a:defRPr/>
            </a:pPr>
            <a:r>
              <a:rPr lang="en-US" sz="2400" dirty="0">
                <a:gradFill>
                  <a:gsLst>
                    <a:gs pos="2917">
                      <a:srgbClr val="353535"/>
                    </a:gs>
                    <a:gs pos="30000">
                      <a:srgbClr val="353535"/>
                    </a:gs>
                  </a:gsLst>
                  <a:lin ang="5400000" scaled="0"/>
                </a:gradFill>
                <a:latin typeface="Segoe UI Semilight"/>
              </a:rPr>
              <a:t>Iterative addition of source-target pairs</a:t>
            </a:r>
          </a:p>
          <a:p>
            <a:pPr marL="342834" indent="-342834" defTabSz="950515">
              <a:lnSpc>
                <a:spcPct val="90000"/>
              </a:lnSpc>
              <a:spcBef>
                <a:spcPct val="0"/>
              </a:spcBef>
              <a:spcAft>
                <a:spcPts val="1224"/>
              </a:spcAft>
              <a:buFont typeface="Arial" panose="020B0604020202020204" pitchFamily="34" charset="0"/>
              <a:buChar char="•"/>
              <a:defRPr/>
            </a:pPr>
            <a:r>
              <a:rPr lang="en-US" sz="2800" dirty="0">
                <a:gradFill>
                  <a:gsLst>
                    <a:gs pos="2917">
                      <a:srgbClr val="353535"/>
                    </a:gs>
                    <a:gs pos="30000">
                      <a:srgbClr val="353535"/>
                    </a:gs>
                  </a:gsLst>
                  <a:lin ang="5400000" scaled="0"/>
                </a:gradFill>
                <a:latin typeface="Segoe UI Semilight"/>
              </a:rPr>
              <a:t>Continued</a:t>
            </a:r>
            <a:r>
              <a:rPr lang="en-US" sz="2400" dirty="0">
                <a:gradFill>
                  <a:gsLst>
                    <a:gs pos="2917">
                      <a:srgbClr val="353535"/>
                    </a:gs>
                    <a:gs pos="30000">
                      <a:srgbClr val="353535"/>
                    </a:gs>
                  </a:gsLst>
                  <a:lin ang="5400000" scaled="0"/>
                </a:gradFill>
                <a:latin typeface="Segoe UI Semilight"/>
              </a:rPr>
              <a:t> investment in friction-free competitive conversions</a:t>
            </a:r>
          </a:p>
          <a:p>
            <a:pPr marL="342834" indent="-342834" defTabSz="950515">
              <a:lnSpc>
                <a:spcPct val="90000"/>
              </a:lnSpc>
              <a:spcBef>
                <a:spcPct val="0"/>
              </a:spcBef>
              <a:spcAft>
                <a:spcPts val="1224"/>
              </a:spcAft>
              <a:buFont typeface="Arial" panose="020B0604020202020204" pitchFamily="34" charset="0"/>
              <a:buChar char="•"/>
              <a:defRPr/>
            </a:pPr>
            <a:endParaRPr lang="en-US" sz="2400"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endParaRPr>
          </a:p>
        </p:txBody>
      </p:sp>
      <p:sp>
        <p:nvSpPr>
          <p:cNvPr id="6" name="Rectangle 5">
            <a:extLst>
              <a:ext uri="{FF2B5EF4-FFF2-40B4-BE49-F238E27FC236}">
                <a16:creationId xmlns:a16="http://schemas.microsoft.com/office/drawing/2014/main" id="{0C4B4C67-C62B-4724-990F-D15EE63B4B95}"/>
              </a:ext>
            </a:extLst>
          </p:cNvPr>
          <p:cNvSpPr/>
          <p:nvPr/>
        </p:nvSpPr>
        <p:spPr bwMode="auto">
          <a:xfrm>
            <a:off x="4408" y="26088"/>
            <a:ext cx="12431184" cy="1156065"/>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algn="ctr" defTabSz="950663" fontAlgn="base">
              <a:lnSpc>
                <a:spcPct val="90000"/>
              </a:lnSpc>
              <a:spcBef>
                <a:spcPct val="0"/>
              </a:spcBef>
              <a:spcAft>
                <a:spcPct val="0"/>
              </a:spcAft>
              <a:defRPr/>
            </a:pPr>
            <a:r>
              <a:rPr lang="en-US" sz="3199" cap="all" spc="510" dirty="0">
                <a:ln w="3175">
                  <a:noFill/>
                </a:ln>
                <a:solidFill>
                  <a:srgbClr val="FFFFFF"/>
                </a:solidFill>
                <a:latin typeface="Segoe UI Semilight" charset="0"/>
                <a:cs typeface="Segoe UI Semilight" charset="0"/>
              </a:rPr>
              <a:t>Reliable and seamless migrations</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732615" y="1810232"/>
            <a:ext cx="3112500" cy="395103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3"/>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rgbClr val="0078D7"/>
              </a:solidFill>
            </a:ln>
          </p:spPr>
          <p:txBody>
            <a:bodyPr vert="horz" wrap="square" lIns="91390" tIns="45696" rIns="91390" bIns="45696" numCol="1" anchor="t" anchorCtr="0" compatLnSpc="1">
              <a:prstTxWarp prst="textNoShape">
                <a:avLst/>
              </a:prstTxWarp>
            </a:bodyPr>
            <a:lstStyle/>
            <a:p>
              <a:pPr defTabSz="932418">
                <a:defRPr/>
              </a:pPr>
              <a:endParaRPr lang="en-US" sz="1799">
                <a:solidFill>
                  <a:srgbClr val="2C2C2C"/>
                </a:solidFill>
                <a:latin typeface="Segoe UI"/>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4"/>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1428" dirty="0">
                  <a:solidFill>
                    <a:srgbClr val="505050"/>
                  </a:solidFill>
                  <a:latin typeface="Segoe UI Semibold" panose="020B0702040204020203" pitchFamily="34" charset="0"/>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3"/>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56093" y="4336501"/>
              <a:ext cx="1299677" cy="641288"/>
            </a:xfrm>
            <a:prstGeom prst="rect">
              <a:avLst/>
            </a:prstGeom>
            <a:noFill/>
          </p:spPr>
          <p:txBody>
            <a:bodyPr wrap="none" lIns="182828" tIns="146262" rIns="182828" bIns="146262" rtlCol="0">
              <a:spAutoFit/>
            </a:bodyPr>
            <a:lstStyle/>
            <a:p>
              <a:pPr algn="ctr" defTabSz="932418">
                <a:lnSpc>
                  <a:spcPct val="90000"/>
                </a:lnSpc>
                <a:spcAft>
                  <a:spcPts val="600"/>
                </a:spcAft>
                <a:defRPr/>
              </a:pPr>
              <a:r>
                <a:rPr lang="en-US" sz="2448">
                  <a:solidFill>
                    <a:srgbClr val="505050"/>
                  </a:solidFill>
                  <a:latin typeface="Segoe UI Semibold" panose="020B0702040204020203" pitchFamily="34" charset="0"/>
                  <a:cs typeface="Segoe UI Semibold" panose="020B0702040204020203" pitchFamily="34" charset="0"/>
                </a:rPr>
                <a:t>Oracle</a:t>
              </a:r>
            </a:p>
          </p:txBody>
        </p:sp>
      </p:grpSp>
      <p:sp>
        <p:nvSpPr>
          <p:cNvPr id="4" name="TextBox 3">
            <a:extLst>
              <a:ext uri="{FF2B5EF4-FFF2-40B4-BE49-F238E27FC236}">
                <a16:creationId xmlns:a16="http://schemas.microsoft.com/office/drawing/2014/main" id="{51CAE1F3-973D-4D8E-A307-512F8C2C5CAF}"/>
              </a:ext>
            </a:extLst>
          </p:cNvPr>
          <p:cNvSpPr txBox="1"/>
          <p:nvPr/>
        </p:nvSpPr>
        <p:spPr>
          <a:xfrm>
            <a:off x="4599398" y="5382281"/>
            <a:ext cx="7563963" cy="544722"/>
          </a:xfrm>
          <a:prstGeom prst="rect">
            <a:avLst/>
          </a:prstGeom>
          <a:noFill/>
        </p:spPr>
        <p:txBody>
          <a:bodyPr wrap="square" lIns="182854" tIns="146283" rIns="182854" bIns="146283" rtlCol="0">
            <a:spAutoFit/>
          </a:bodyPr>
          <a:lstStyle/>
          <a:p>
            <a:pPr defTabSz="932563">
              <a:lnSpc>
                <a:spcPct val="90000"/>
              </a:lnSpc>
              <a:spcAft>
                <a:spcPts val="600"/>
              </a:spcAft>
              <a:defRPr/>
            </a:pPr>
            <a:r>
              <a:rPr lang="en-US" b="1" dirty="0">
                <a:gradFill>
                  <a:gsLst>
                    <a:gs pos="2917">
                      <a:srgbClr val="353535"/>
                    </a:gs>
                    <a:gs pos="30000">
                      <a:srgbClr val="353535"/>
                    </a:gs>
                  </a:gsLst>
                  <a:lin ang="5400000" scaled="0"/>
                </a:gradFill>
                <a:latin typeface="Segoe UI Semilight"/>
              </a:rPr>
              <a:t>Note</a:t>
            </a:r>
            <a:r>
              <a:rPr lang="en-US" dirty="0">
                <a:gradFill>
                  <a:gsLst>
                    <a:gs pos="2917">
                      <a:srgbClr val="353535"/>
                    </a:gs>
                    <a:gs pos="30000">
                      <a:srgbClr val="353535"/>
                    </a:gs>
                  </a:gsLst>
                  <a:lin ang="5400000" scaled="0"/>
                </a:gradFill>
                <a:latin typeface="Segoe UI Semilight"/>
              </a:rPr>
              <a:t>: For more information, contact </a:t>
            </a:r>
            <a:r>
              <a:rPr lang="en-US" dirty="0">
                <a:solidFill>
                  <a:srgbClr val="353535"/>
                </a:solidFill>
                <a:latin typeface="Segoe UI Semilight"/>
                <a:hlinkClick r:id="rId5"/>
              </a:rPr>
              <a:t>datamigrationteam@microsoft.com</a:t>
            </a:r>
            <a:r>
              <a:rPr lang="en-US" dirty="0">
                <a:solidFill>
                  <a:srgbClr val="353535"/>
                </a:solidFill>
                <a:latin typeface="Segoe UI Semilight"/>
              </a:rPr>
              <a:t>. </a:t>
            </a:r>
            <a:endParaRPr lang="en-US" dirty="0">
              <a:gradFill>
                <a:gsLst>
                  <a:gs pos="2917">
                    <a:srgbClr val="353535"/>
                  </a:gs>
                  <a:gs pos="30000">
                    <a:srgbClr val="353535"/>
                  </a:gs>
                </a:gsLst>
                <a:lin ang="5400000" scaled="0"/>
              </a:gradFill>
              <a:latin typeface="Segoe UI Semilight"/>
            </a:endParaRPr>
          </a:p>
        </p:txBody>
      </p:sp>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a:xfrm>
            <a:off x="2159235" y="663242"/>
            <a:ext cx="11887878" cy="542467"/>
          </a:xfrm>
        </p:spPr>
        <p:txBody>
          <a:bodyPr/>
          <a:lstStyle/>
          <a:p>
            <a:r>
              <a:rPr lang="en-US" sz="3199" dirty="0">
                <a:solidFill>
                  <a:schemeClr val="bg1"/>
                </a:solidFill>
                <a:latin typeface="Segoe UI Semibold" panose="020B0702040204020203" pitchFamily="34" charset="0"/>
                <a:cs typeface="Segoe UI Semibold" panose="020B0702040204020203" pitchFamily="34" charset="0"/>
              </a:rPr>
              <a:t>Azure Database Migration Service (DMS)</a:t>
            </a:r>
          </a:p>
        </p:txBody>
      </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Migration: SSIS / SSAS / SSRS</a:t>
            </a:r>
          </a:p>
        </p:txBody>
      </p:sp>
      <p:sp>
        <p:nvSpPr>
          <p:cNvPr id="3" name="Text Placeholder 2"/>
          <p:cNvSpPr>
            <a:spLocks noGrp="1"/>
          </p:cNvSpPr>
          <p:nvPr>
            <p:ph type="body" sz="quarter" idx="4294967295"/>
          </p:nvPr>
        </p:nvSpPr>
        <p:spPr>
          <a:xfrm>
            <a:off x="549758" y="1212708"/>
            <a:ext cx="11885835" cy="5055418"/>
          </a:xfrm>
        </p:spPr>
        <p:txBody>
          <a:bodyPr/>
          <a:lstStyle/>
          <a:p>
            <a:r>
              <a:rPr lang="en-US" sz="3264" dirty="0">
                <a:solidFill>
                  <a:schemeClr val="tx2"/>
                </a:solidFill>
                <a:latin typeface="+mn-lt"/>
              </a:rPr>
              <a:t>These services will </a:t>
            </a:r>
            <a:r>
              <a:rPr lang="en-US" sz="3264" b="1" dirty="0">
                <a:solidFill>
                  <a:schemeClr val="tx2"/>
                </a:solidFill>
                <a:latin typeface="+mn-lt"/>
              </a:rPr>
              <a:t>not be installed </a:t>
            </a:r>
            <a:r>
              <a:rPr lang="en-US" sz="3264" dirty="0">
                <a:solidFill>
                  <a:schemeClr val="tx2"/>
                </a:solidFill>
                <a:latin typeface="+mn-lt"/>
              </a:rPr>
              <a:t>side-by-side with Managed Instance</a:t>
            </a:r>
          </a:p>
          <a:p>
            <a:endParaRPr lang="en-US" dirty="0"/>
          </a:p>
          <a:p>
            <a:r>
              <a:rPr lang="en-US" sz="3264" dirty="0">
                <a:solidFill>
                  <a:schemeClr val="tx2"/>
                </a:solidFill>
                <a:latin typeface="+mn-lt"/>
              </a:rPr>
              <a:t>Recommendation: move to PaaS model</a:t>
            </a:r>
          </a:p>
          <a:p>
            <a:pPr marL="799946" lvl="1" indent="-571390"/>
            <a:r>
              <a:rPr lang="en-US" cap="small" dirty="0">
                <a:solidFill>
                  <a:schemeClr val="tx1"/>
                </a:solidFill>
              </a:rPr>
              <a:t>Migrate your SSIS packages to new SSIS PaaS service</a:t>
            </a:r>
          </a:p>
          <a:p>
            <a:pPr marL="799946" lvl="1" indent="-571390"/>
            <a:r>
              <a:rPr lang="en-US" cap="small" dirty="0">
                <a:solidFill>
                  <a:schemeClr val="tx1"/>
                </a:solidFill>
              </a:rPr>
              <a:t>Migrate your OLAP models to Azure Analysis Services</a:t>
            </a:r>
          </a:p>
          <a:p>
            <a:r>
              <a:rPr lang="en-US" sz="3264" dirty="0">
                <a:solidFill>
                  <a:schemeClr val="tx2"/>
                </a:solidFill>
                <a:latin typeface="+mn-lt"/>
              </a:rPr>
              <a:t>… or run these services in Azure virtual machines</a:t>
            </a:r>
          </a:p>
          <a:p>
            <a:endParaRPr lang="en-US" dirty="0"/>
          </a:p>
          <a:p>
            <a:r>
              <a:rPr lang="en-US" sz="3264" dirty="0">
                <a:solidFill>
                  <a:schemeClr val="tx2"/>
                </a:solidFill>
                <a:latin typeface="+mn-lt"/>
              </a:rPr>
              <a:t>For SSRS, the recommendation is to run in a virtual machine</a:t>
            </a:r>
          </a:p>
        </p:txBody>
      </p:sp>
    </p:spTree>
    <p:extLst>
      <p:ext uri="{BB962C8B-B14F-4D97-AF65-F5344CB8AC3E}">
        <p14:creationId xmlns:p14="http://schemas.microsoft.com/office/powerpoint/2010/main" val="28683041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64" cap="small" spc="510" dirty="0">
                <a:solidFill>
                  <a:schemeClr val="bg1"/>
                </a:solidFill>
                <a:latin typeface="Segoe UI Semilight" charset="0"/>
                <a:cs typeface="Segoe UI Semilight" charset="0"/>
              </a:rPr>
              <a:t>SSIS PaaS service (in preview)</a:t>
            </a:r>
          </a:p>
        </p:txBody>
      </p:sp>
      <p:sp>
        <p:nvSpPr>
          <p:cNvPr id="3" name="Text Placeholder 2"/>
          <p:cNvSpPr>
            <a:spLocks noGrp="1"/>
          </p:cNvSpPr>
          <p:nvPr>
            <p:ph type="body" sz="quarter" idx="4294967295"/>
          </p:nvPr>
        </p:nvSpPr>
        <p:spPr>
          <a:xfrm>
            <a:off x="92778" y="1272077"/>
            <a:ext cx="5586658" cy="5059014"/>
          </a:xfrm>
        </p:spPr>
        <p:txBody>
          <a:bodyPr/>
          <a:lstStyle/>
          <a:p>
            <a:r>
              <a:rPr lang="en-US" sz="3264" dirty="0">
                <a:solidFill>
                  <a:schemeClr val="tx2"/>
                </a:solidFill>
                <a:latin typeface="+mn-lt"/>
              </a:rPr>
              <a:t>Goal: execute your SSIS packages, without changes</a:t>
            </a:r>
          </a:p>
          <a:p>
            <a:endParaRPr lang="en-US" sz="3199" dirty="0"/>
          </a:p>
          <a:p>
            <a:r>
              <a:rPr lang="en-US" sz="3264" dirty="0">
                <a:solidFill>
                  <a:schemeClr val="tx2"/>
                </a:solidFill>
                <a:latin typeface="+mn-lt"/>
              </a:rPr>
              <a:t>How?</a:t>
            </a:r>
          </a:p>
          <a:p>
            <a:pPr marL="799946" lvl="1" indent="-571390"/>
            <a:r>
              <a:rPr lang="en-US" cap="small" dirty="0">
                <a:solidFill>
                  <a:schemeClr val="tx1"/>
                </a:solidFill>
              </a:rPr>
              <a:t>SSIS instance provisioned under Azure Data Factory</a:t>
            </a:r>
          </a:p>
          <a:p>
            <a:pPr marL="1028503" lvl="2" indent="-571390"/>
            <a:r>
              <a:rPr lang="en-US" sz="2000" dirty="0"/>
              <a:t>Catalog (SSISDB) can be stored on Managed Instance</a:t>
            </a:r>
          </a:p>
          <a:p>
            <a:pPr marL="799946" lvl="1" indent="-571390"/>
            <a:r>
              <a:rPr lang="en-US" cap="small" dirty="0">
                <a:solidFill>
                  <a:schemeClr val="tx1"/>
                </a:solidFill>
              </a:rPr>
              <a:t>Authoring / deployment </a:t>
            </a:r>
            <a:br>
              <a:rPr lang="en-US" cap="small" dirty="0">
                <a:solidFill>
                  <a:schemeClr val="tx1"/>
                </a:solidFill>
              </a:rPr>
            </a:br>
            <a:r>
              <a:rPr lang="en-US" cap="small" dirty="0">
                <a:solidFill>
                  <a:schemeClr val="tx1"/>
                </a:solidFill>
              </a:rPr>
              <a:t>by SSDT</a:t>
            </a:r>
          </a:p>
          <a:p>
            <a:pPr marL="799946" lvl="1" indent="-571390"/>
            <a:r>
              <a:rPr lang="en-US" cap="small" dirty="0">
                <a:solidFill>
                  <a:schemeClr val="tx1"/>
                </a:solidFill>
              </a:rPr>
              <a:t>Execution / management </a:t>
            </a:r>
            <a:br>
              <a:rPr lang="en-US" cap="small" dirty="0">
                <a:solidFill>
                  <a:schemeClr val="tx1"/>
                </a:solidFill>
              </a:rPr>
            </a:br>
            <a:r>
              <a:rPr lang="en-US" cap="small" dirty="0">
                <a:solidFill>
                  <a:schemeClr val="tx1"/>
                </a:solidFill>
              </a:rPr>
              <a:t>by SSMS and SQL Agent</a:t>
            </a:r>
          </a:p>
        </p:txBody>
      </p:sp>
      <p:grpSp>
        <p:nvGrpSpPr>
          <p:cNvPr id="4" name="Group 3"/>
          <p:cNvGrpSpPr/>
          <p:nvPr/>
        </p:nvGrpSpPr>
        <p:grpSpPr>
          <a:xfrm>
            <a:off x="5672411" y="1870461"/>
            <a:ext cx="6336204" cy="4735945"/>
            <a:chOff x="579109" y="2121383"/>
            <a:chExt cx="6553200" cy="4736617"/>
          </a:xfrm>
        </p:grpSpPr>
        <p:sp>
          <p:nvSpPr>
            <p:cNvPr id="5" name="TextBox 4"/>
            <p:cNvSpPr txBox="1"/>
            <p:nvPr/>
          </p:nvSpPr>
          <p:spPr>
            <a:xfrm>
              <a:off x="4706262" y="4393951"/>
              <a:ext cx="1350589" cy="282423"/>
            </a:xfrm>
            <a:prstGeom prst="rect">
              <a:avLst/>
            </a:prstGeom>
            <a:noFill/>
          </p:spPr>
          <p:txBody>
            <a:bodyPr wrap="square" rtlCol="0">
              <a:spAutoFit/>
            </a:bodyPr>
            <a:lstStyle/>
            <a:p>
              <a:pPr defTabSz="932563"/>
              <a:r>
                <a:rPr lang="en-US" sz="1199" dirty="0">
                  <a:solidFill>
                    <a:srgbClr val="0070C0"/>
                  </a:solidFill>
                  <a:latin typeface="Segoe UI Semilight"/>
                </a:rPr>
                <a:t>Execute/Manage</a:t>
              </a:r>
              <a:endParaRPr lang="en-US" dirty="0">
                <a:solidFill>
                  <a:srgbClr val="0070C0"/>
                </a:solidFill>
                <a:latin typeface="Segoe UI Semilight"/>
              </a:endParaRPr>
            </a:p>
          </p:txBody>
        </p:sp>
        <p:sp>
          <p:nvSpPr>
            <p:cNvPr id="6" name="TextBox 5"/>
            <p:cNvSpPr txBox="1"/>
            <p:nvPr/>
          </p:nvSpPr>
          <p:spPr>
            <a:xfrm>
              <a:off x="4236710" y="2334883"/>
              <a:ext cx="838459" cy="282423"/>
            </a:xfrm>
            <a:prstGeom prst="rect">
              <a:avLst/>
            </a:prstGeom>
            <a:noFill/>
          </p:spPr>
          <p:txBody>
            <a:bodyPr wrap="square" rtlCol="0">
              <a:spAutoFit/>
            </a:bodyPr>
            <a:lstStyle/>
            <a:p>
              <a:pPr defTabSz="932563"/>
              <a:r>
                <a:rPr lang="en-US" sz="1199" dirty="0">
                  <a:solidFill>
                    <a:srgbClr val="0070C0"/>
                  </a:solidFill>
                  <a:latin typeface="Segoe UI Semilight"/>
                </a:rPr>
                <a:t>Provision</a:t>
              </a:r>
              <a:endParaRPr lang="en-US" dirty="0">
                <a:solidFill>
                  <a:srgbClr val="0070C0"/>
                </a:solidFill>
                <a:latin typeface="Segoe UI Semilight"/>
              </a:endParaRPr>
            </a:p>
          </p:txBody>
        </p:sp>
        <p:sp>
          <p:nvSpPr>
            <p:cNvPr id="7" name="TextBox 6"/>
            <p:cNvSpPr txBox="1"/>
            <p:nvPr/>
          </p:nvSpPr>
          <p:spPr>
            <a:xfrm>
              <a:off x="4237694" y="3093812"/>
              <a:ext cx="723470" cy="461473"/>
            </a:xfrm>
            <a:prstGeom prst="rect">
              <a:avLst/>
            </a:prstGeom>
            <a:noFill/>
            <a:ln>
              <a:noFill/>
            </a:ln>
          </p:spPr>
          <p:txBody>
            <a:bodyPr wrap="square" rtlCol="0">
              <a:spAutoFit/>
            </a:bodyPr>
            <a:lstStyle/>
            <a:p>
              <a:pPr defTabSz="932563"/>
              <a:r>
                <a:rPr lang="en-US" sz="1199" dirty="0">
                  <a:solidFill>
                    <a:srgbClr val="00B050"/>
                  </a:solidFill>
                  <a:latin typeface="Segoe UI Semilight"/>
                </a:rPr>
                <a:t>Author/ </a:t>
              </a:r>
            </a:p>
            <a:p>
              <a:pPr defTabSz="932563"/>
              <a:r>
                <a:rPr lang="en-US" sz="1199" dirty="0">
                  <a:solidFill>
                    <a:srgbClr val="00B050"/>
                  </a:solidFill>
                  <a:latin typeface="Segoe UI Semilight"/>
                </a:rPr>
                <a:t>Deploy</a:t>
              </a:r>
            </a:p>
          </p:txBody>
        </p:sp>
        <p:sp>
          <p:nvSpPr>
            <p:cNvPr id="8" name="TextBox 7"/>
            <p:cNvSpPr txBox="1"/>
            <p:nvPr/>
          </p:nvSpPr>
          <p:spPr>
            <a:xfrm>
              <a:off x="4236709" y="2690694"/>
              <a:ext cx="838459" cy="470660"/>
            </a:xfrm>
            <a:prstGeom prst="rect">
              <a:avLst/>
            </a:prstGeom>
            <a:noFill/>
          </p:spPr>
          <p:txBody>
            <a:bodyPr wrap="square" rtlCol="0">
              <a:spAutoFit/>
            </a:bodyPr>
            <a:lstStyle/>
            <a:p>
              <a:pPr defTabSz="932563"/>
              <a:r>
                <a:rPr lang="en-US" sz="1199" dirty="0">
                  <a:solidFill>
                    <a:srgbClr val="FF0000"/>
                  </a:solidFill>
                  <a:latin typeface="Segoe UI Semilight"/>
                </a:rPr>
                <a:t>Execute/ Manage</a:t>
              </a:r>
              <a:endParaRPr lang="en-US" dirty="0">
                <a:solidFill>
                  <a:srgbClr val="FF0000"/>
                </a:solidFill>
                <a:latin typeface="Segoe UI Semilight"/>
              </a:endParaRPr>
            </a:p>
          </p:txBody>
        </p:sp>
        <p:cxnSp>
          <p:nvCxnSpPr>
            <p:cNvPr id="9" name="Straight Connector 8"/>
            <p:cNvCxnSpPr/>
            <p:nvPr/>
          </p:nvCxnSpPr>
          <p:spPr>
            <a:xfrm flipV="1">
              <a:off x="616803" y="4104790"/>
              <a:ext cx="6515506" cy="13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8033" y="4837134"/>
              <a:ext cx="1817942" cy="1077753"/>
              <a:chOff x="2315786" y="4074716"/>
              <a:chExt cx="1746151" cy="1234394"/>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014" y="4074716"/>
                <a:ext cx="1687697" cy="914623"/>
              </a:xfrm>
              <a:prstGeom prst="rect">
                <a:avLst/>
              </a:prstGeom>
            </p:spPr>
          </p:pic>
          <p:sp>
            <p:nvSpPr>
              <p:cNvPr id="42" name="TextBox 41"/>
              <p:cNvSpPr txBox="1"/>
              <p:nvPr/>
            </p:nvSpPr>
            <p:spPr>
              <a:xfrm>
                <a:off x="2315786" y="4985640"/>
                <a:ext cx="1746151" cy="323470"/>
              </a:xfrm>
              <a:prstGeom prst="rect">
                <a:avLst/>
              </a:prstGeom>
              <a:noFill/>
            </p:spPr>
            <p:txBody>
              <a:bodyPr wrap="square" rtlCol="0">
                <a:spAutoFit/>
              </a:bodyPr>
              <a:lstStyle/>
              <a:p>
                <a:pPr algn="ctr" defTabSz="932563"/>
                <a:r>
                  <a:rPr lang="en-US" sz="1199" b="1" dirty="0">
                    <a:solidFill>
                      <a:srgbClr val="353535"/>
                    </a:solidFill>
                    <a:latin typeface="Segoe UI Semilight"/>
                  </a:rPr>
                  <a:t>SSDT (ENTRY POINT)</a:t>
                </a:r>
              </a:p>
            </p:txBody>
          </p:sp>
        </p:grpSp>
        <p:grpSp>
          <p:nvGrpSpPr>
            <p:cNvPr id="11" name="Group 10"/>
            <p:cNvGrpSpPr/>
            <p:nvPr/>
          </p:nvGrpSpPr>
          <p:grpSpPr>
            <a:xfrm>
              <a:off x="5067158" y="4771362"/>
              <a:ext cx="1772470" cy="1143522"/>
              <a:chOff x="4618434" y="4030378"/>
              <a:chExt cx="1626975" cy="1303500"/>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35" y="4030378"/>
                <a:ext cx="1626974" cy="1003300"/>
              </a:xfrm>
              <a:prstGeom prst="rect">
                <a:avLst/>
              </a:prstGeom>
            </p:spPr>
          </p:pic>
          <p:sp>
            <p:nvSpPr>
              <p:cNvPr id="40" name="TextBox 39"/>
              <p:cNvSpPr txBox="1"/>
              <p:nvPr/>
            </p:nvSpPr>
            <p:spPr>
              <a:xfrm>
                <a:off x="4618434" y="5011944"/>
                <a:ext cx="1626974" cy="321934"/>
              </a:xfrm>
              <a:prstGeom prst="rect">
                <a:avLst/>
              </a:prstGeom>
              <a:noFill/>
            </p:spPr>
            <p:txBody>
              <a:bodyPr wrap="square" rtlCol="0">
                <a:spAutoFit/>
              </a:bodyPr>
              <a:lstStyle/>
              <a:p>
                <a:pPr algn="ctr" defTabSz="932563"/>
                <a:r>
                  <a:rPr lang="en-US" sz="1199" b="1" dirty="0">
                    <a:solidFill>
                      <a:srgbClr val="353535"/>
                    </a:solidFill>
                    <a:latin typeface="Segoe UI Semilight"/>
                  </a:rPr>
                  <a:t>SSMS (ENTRY POINT)</a:t>
                </a:r>
              </a:p>
            </p:txBody>
          </p:sp>
        </p:grpSp>
        <p:sp>
          <p:nvSpPr>
            <p:cNvPr id="12" name="TextBox 11"/>
            <p:cNvSpPr txBox="1"/>
            <p:nvPr/>
          </p:nvSpPr>
          <p:spPr>
            <a:xfrm>
              <a:off x="587312" y="3838966"/>
              <a:ext cx="1187118" cy="313817"/>
            </a:xfrm>
            <a:prstGeom prst="rect">
              <a:avLst/>
            </a:prstGeom>
            <a:noFill/>
          </p:spPr>
          <p:txBody>
            <a:bodyPr wrap="square" rtlCol="0">
              <a:spAutoFit/>
            </a:bodyPr>
            <a:lstStyle/>
            <a:p>
              <a:pPr defTabSz="932563"/>
              <a:r>
                <a:rPr lang="en-US" sz="1399" b="1" dirty="0">
                  <a:solidFill>
                    <a:srgbClr val="353535"/>
                  </a:solidFill>
                  <a:latin typeface="Segoe UI Semilight"/>
                </a:rPr>
                <a:t>Cloud</a:t>
              </a:r>
            </a:p>
          </p:txBody>
        </p:sp>
        <p:sp>
          <p:nvSpPr>
            <p:cNvPr id="13" name="TextBox 12"/>
            <p:cNvSpPr txBox="1"/>
            <p:nvPr/>
          </p:nvSpPr>
          <p:spPr>
            <a:xfrm>
              <a:off x="579109" y="4126439"/>
              <a:ext cx="1187118" cy="533451"/>
            </a:xfrm>
            <a:prstGeom prst="rect">
              <a:avLst/>
            </a:prstGeom>
            <a:noFill/>
          </p:spPr>
          <p:txBody>
            <a:bodyPr wrap="square" rtlCol="0">
              <a:spAutoFit/>
            </a:bodyPr>
            <a:lstStyle/>
            <a:p>
              <a:pPr defTabSz="932563"/>
              <a:r>
                <a:rPr lang="en-US" sz="1399" b="1" dirty="0">
                  <a:solidFill>
                    <a:srgbClr val="353535"/>
                  </a:solidFill>
                  <a:latin typeface="Segoe UI Semilight"/>
                </a:rPr>
                <a:t>On-Premises</a:t>
              </a:r>
            </a:p>
          </p:txBody>
        </p:sp>
        <p:sp>
          <p:nvSpPr>
            <p:cNvPr id="14" name="TextBox 13"/>
            <p:cNvSpPr txBox="1"/>
            <p:nvPr/>
          </p:nvSpPr>
          <p:spPr>
            <a:xfrm>
              <a:off x="1744670" y="4395114"/>
              <a:ext cx="1197602" cy="276910"/>
            </a:xfrm>
            <a:prstGeom prst="rect">
              <a:avLst/>
            </a:prstGeom>
            <a:noFill/>
          </p:spPr>
          <p:txBody>
            <a:bodyPr wrap="square" rtlCol="0">
              <a:spAutoFit/>
            </a:bodyPr>
            <a:lstStyle/>
            <a:p>
              <a:pPr defTabSz="932563"/>
              <a:r>
                <a:rPr lang="en-US" sz="1199" dirty="0">
                  <a:solidFill>
                    <a:srgbClr val="0070C0"/>
                  </a:solidFill>
                  <a:latin typeface="Segoe UI Semilight"/>
                </a:rPr>
                <a:t>Author/Deploy</a:t>
              </a:r>
              <a:endParaRPr lang="en-US" dirty="0">
                <a:solidFill>
                  <a:srgbClr val="0070C0"/>
                </a:solidFill>
                <a:latin typeface="Segoe UI Semilight"/>
              </a:endParaRPr>
            </a:p>
          </p:txBody>
        </p:sp>
        <p:sp>
          <p:nvSpPr>
            <p:cNvPr id="15" name="Rectangle 14"/>
            <p:cNvSpPr/>
            <p:nvPr/>
          </p:nvSpPr>
          <p:spPr>
            <a:xfrm>
              <a:off x="3282887" y="6006877"/>
              <a:ext cx="1210959" cy="851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rgbClr val="353535"/>
                  </a:solidFill>
                  <a:latin typeface="Segoe UI Semilight"/>
                </a:rPr>
                <a:t>SSIS Server</a:t>
              </a:r>
            </a:p>
          </p:txBody>
        </p:sp>
        <p:cxnSp>
          <p:nvCxnSpPr>
            <p:cNvPr id="16" name="Straight Arrow Connector 15"/>
            <p:cNvCxnSpPr/>
            <p:nvPr/>
          </p:nvCxnSpPr>
          <p:spPr>
            <a:xfrm>
              <a:off x="1557005" y="5635695"/>
              <a:ext cx="1600410" cy="7967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79815" y="5651530"/>
              <a:ext cx="1373579" cy="7809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44670" y="5931110"/>
              <a:ext cx="1197602" cy="276910"/>
            </a:xfrm>
            <a:prstGeom prst="rect">
              <a:avLst/>
            </a:prstGeom>
            <a:noFill/>
          </p:spPr>
          <p:txBody>
            <a:bodyPr wrap="square" rtlCol="0">
              <a:spAutoFit/>
            </a:bodyPr>
            <a:lstStyle/>
            <a:p>
              <a:pPr defTabSz="932563"/>
              <a:r>
                <a:rPr lang="en-US" sz="1199" dirty="0">
                  <a:solidFill>
                    <a:srgbClr val="0070C0"/>
                  </a:solidFill>
                  <a:latin typeface="Segoe UI Semilight"/>
                </a:rPr>
                <a:t>Author/Deploy</a:t>
              </a:r>
              <a:endParaRPr lang="en-US" dirty="0">
                <a:solidFill>
                  <a:srgbClr val="0070C0"/>
                </a:solidFill>
                <a:latin typeface="Segoe UI Semilight"/>
              </a:endParaRPr>
            </a:p>
          </p:txBody>
        </p:sp>
        <p:sp>
          <p:nvSpPr>
            <p:cNvPr id="19" name="TextBox 18"/>
            <p:cNvSpPr txBox="1"/>
            <p:nvPr/>
          </p:nvSpPr>
          <p:spPr>
            <a:xfrm>
              <a:off x="4705008" y="5928529"/>
              <a:ext cx="1915936" cy="282423"/>
            </a:xfrm>
            <a:prstGeom prst="rect">
              <a:avLst/>
            </a:prstGeom>
            <a:noFill/>
          </p:spPr>
          <p:txBody>
            <a:bodyPr wrap="square" rtlCol="0">
              <a:spAutoFit/>
            </a:bodyPr>
            <a:lstStyle/>
            <a:p>
              <a:pPr defTabSz="932563"/>
              <a:r>
                <a:rPr lang="en-US" sz="1199" dirty="0">
                  <a:solidFill>
                    <a:srgbClr val="0070C0"/>
                  </a:solidFill>
                  <a:latin typeface="Segoe UI Semilight"/>
                </a:rPr>
                <a:t>Execute/Manage</a:t>
              </a:r>
              <a:endParaRPr lang="en-US" dirty="0">
                <a:solidFill>
                  <a:srgbClr val="0070C0"/>
                </a:solidFill>
                <a:latin typeface="Segoe UI Semilight"/>
              </a:endParaRPr>
            </a:p>
          </p:txBody>
        </p:sp>
        <p:sp>
          <p:nvSpPr>
            <p:cNvPr id="22" name="Cloud 21"/>
            <p:cNvSpPr/>
            <p:nvPr/>
          </p:nvSpPr>
          <p:spPr>
            <a:xfrm>
              <a:off x="4981533" y="2300616"/>
              <a:ext cx="2002457" cy="137552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63"/>
              <a:r>
                <a:rPr lang="en-US" sz="1399" b="1" dirty="0">
                  <a:solidFill>
                    <a:srgbClr val="353535"/>
                  </a:solidFill>
                  <a:latin typeface="Segoe UI Semilight"/>
                </a:rPr>
                <a:t>SSIS PaaS </a:t>
              </a:r>
              <a:r>
                <a:rPr lang="en-US" sz="1199" dirty="0">
                  <a:solidFill>
                    <a:srgbClr val="353535"/>
                  </a:solidFill>
                  <a:latin typeface="Segoe UI Semilight"/>
                </a:rPr>
                <a:t>on ADF compute resource</a:t>
              </a:r>
            </a:p>
          </p:txBody>
        </p:sp>
        <p:grpSp>
          <p:nvGrpSpPr>
            <p:cNvPr id="23" name="Group 22"/>
            <p:cNvGrpSpPr/>
            <p:nvPr/>
          </p:nvGrpSpPr>
          <p:grpSpPr>
            <a:xfrm>
              <a:off x="1933488" y="2121383"/>
              <a:ext cx="1756987" cy="1608901"/>
              <a:chOff x="-596701" y="1391100"/>
              <a:chExt cx="1756987" cy="1608901"/>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1" y="2146282"/>
                <a:ext cx="1756987" cy="853719"/>
              </a:xfrm>
              <a:prstGeom prst="rect">
                <a:avLst/>
              </a:prstGeom>
            </p:spPr>
          </p:pic>
          <p:sp>
            <p:nvSpPr>
              <p:cNvPr id="35" name="TextBox 34"/>
              <p:cNvSpPr txBox="1"/>
              <p:nvPr/>
            </p:nvSpPr>
            <p:spPr>
              <a:xfrm>
                <a:off x="-507594" y="1391100"/>
                <a:ext cx="1597434" cy="658899"/>
              </a:xfrm>
              <a:prstGeom prst="rect">
                <a:avLst/>
              </a:prstGeom>
              <a:noFill/>
            </p:spPr>
            <p:txBody>
              <a:bodyPr wrap="square" rtlCol="0">
                <a:spAutoFit/>
              </a:bodyPr>
              <a:lstStyle/>
              <a:p>
                <a:pPr algn="ctr" defTabSz="932563"/>
                <a:r>
                  <a:rPr lang="en-US" sz="1199" b="1" dirty="0">
                    <a:solidFill>
                      <a:srgbClr val="353535"/>
                    </a:solidFill>
                    <a:latin typeface="Segoe UI Semilight"/>
                  </a:rPr>
                  <a:t>ADF (</a:t>
                </a:r>
                <a:r>
                  <a:rPr lang="en-US" sz="1199" b="1" dirty="0">
                    <a:solidFill>
                      <a:srgbClr val="0070C0"/>
                    </a:solidFill>
                    <a:latin typeface="Segoe UI Semilight"/>
                  </a:rPr>
                  <a:t>ENTRY POINT</a:t>
                </a:r>
                <a:r>
                  <a:rPr lang="en-US" sz="1199" b="1" dirty="0">
                    <a:solidFill>
                      <a:srgbClr val="353535"/>
                    </a:solidFill>
                    <a:latin typeface="Segoe UI Semilight"/>
                  </a:rPr>
                  <a:t>,  </a:t>
                </a:r>
                <a:r>
                  <a:rPr lang="en-US" sz="1199" b="1" dirty="0">
                    <a:solidFill>
                      <a:srgbClr val="FF0000"/>
                    </a:solidFill>
                    <a:latin typeface="Segoe UI Semilight"/>
                  </a:rPr>
                  <a:t>ORCHESTRATION</a:t>
                </a:r>
                <a:r>
                  <a:rPr lang="en-US" sz="1199" b="1" dirty="0">
                    <a:solidFill>
                      <a:srgbClr val="353535"/>
                    </a:solidFill>
                    <a:latin typeface="Segoe UI Semilight"/>
                  </a:rPr>
                  <a:t>, </a:t>
                </a:r>
                <a:r>
                  <a:rPr lang="en-US" sz="1199" b="1" dirty="0">
                    <a:solidFill>
                      <a:srgbClr val="00B050"/>
                    </a:solidFill>
                    <a:latin typeface="Segoe UI Semilight"/>
                  </a:rPr>
                  <a:t>DESIGN</a:t>
                </a:r>
                <a:r>
                  <a:rPr lang="en-US" sz="1199" b="1" dirty="0">
                    <a:solidFill>
                      <a:srgbClr val="353535"/>
                    </a:solidFill>
                    <a:latin typeface="Segoe UI Semilight"/>
                  </a:rPr>
                  <a:t>)</a:t>
                </a:r>
              </a:p>
            </p:txBody>
          </p:sp>
        </p:grpSp>
        <p:cxnSp>
          <p:nvCxnSpPr>
            <p:cNvPr id="24" name="Straight Arrow Connector 23"/>
            <p:cNvCxnSpPr/>
            <p:nvPr/>
          </p:nvCxnSpPr>
          <p:spPr>
            <a:xfrm flipV="1">
              <a:off x="1557005" y="3602709"/>
              <a:ext cx="4105971" cy="12344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2" idx="1"/>
            </p:cNvCxnSpPr>
            <p:nvPr/>
          </p:nvCxnSpPr>
          <p:spPr>
            <a:xfrm flipV="1">
              <a:off x="5953394" y="3674680"/>
              <a:ext cx="29368" cy="109668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265424" y="3322150"/>
              <a:ext cx="696661" cy="35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80560" y="2917776"/>
              <a:ext cx="668627" cy="27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280054" y="256677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807588" y="1312016"/>
            <a:ext cx="2563759" cy="747183"/>
          </a:xfrm>
          <a:prstGeom prst="rect">
            <a:avLst/>
          </a:prstGeom>
          <a:noFill/>
        </p:spPr>
        <p:txBody>
          <a:bodyPr wrap="square" lIns="182854" tIns="146283" rIns="182854" bIns="146283" rtlCol="0">
            <a:spAutoFit/>
          </a:bodyPr>
          <a:lstStyle/>
          <a:p>
            <a:pPr defTabSz="932563">
              <a:lnSpc>
                <a:spcPct val="90000"/>
              </a:lnSpc>
              <a:spcAft>
                <a:spcPts val="600"/>
              </a:spcAft>
            </a:pPr>
            <a:r>
              <a:rPr lang="en-US" sz="1599" dirty="0">
                <a:gradFill>
                  <a:gsLst>
                    <a:gs pos="2917">
                      <a:srgbClr val="353535"/>
                    </a:gs>
                    <a:gs pos="30000">
                      <a:srgbClr val="353535"/>
                    </a:gs>
                  </a:gsLst>
                  <a:lin ang="5400000" scaled="0"/>
                </a:gradFill>
                <a:latin typeface="Segoe UI Semilight"/>
              </a:rPr>
              <a:t>Provisioned on-demand, tunable scale</a:t>
            </a:r>
          </a:p>
        </p:txBody>
      </p:sp>
    </p:spTree>
    <p:extLst>
      <p:ext uri="{BB962C8B-B14F-4D97-AF65-F5344CB8AC3E}">
        <p14:creationId xmlns:p14="http://schemas.microsoft.com/office/powerpoint/2010/main" val="23921702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61615" y="119495"/>
            <a:ext cx="12273978" cy="1744127"/>
          </a:xfrm>
        </p:spPr>
        <p:txBody>
          <a:bodyPr/>
          <a:lstStyle/>
          <a:p>
            <a:r>
              <a:rPr lang="en-US" sz="5507" dirty="0"/>
              <a:t>Demo: </a:t>
            </a:r>
            <a:br>
              <a:rPr lang="en-US" sz="5507" dirty="0"/>
            </a:br>
            <a:r>
              <a:rPr lang="en-US" sz="5507" dirty="0"/>
              <a:t>Migrate Easily to Managed Instance</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6062803" y="3341828"/>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Semilight"/>
            </a:endParaRPr>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218237" y="3497262"/>
            <a:ext cx="310868" cy="3108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a:solidFill>
                <a:srgbClr val="FFFFFF"/>
              </a:solidFill>
              <a:latin typeface="Segoe UI Semilight"/>
            </a:endParaRPr>
          </a:p>
        </p:txBody>
      </p:sp>
      <p:pic>
        <p:nvPicPr>
          <p:cNvPr id="6" name="Picture 5">
            <a:extLst>
              <a:ext uri="{FF2B5EF4-FFF2-40B4-BE49-F238E27FC236}">
                <a16:creationId xmlns:a16="http://schemas.microsoft.com/office/drawing/2014/main" id="{4F7CC45F-DDEB-4674-8C58-DBEE248D8EA4}"/>
              </a:ext>
            </a:extLst>
          </p:cNvPr>
          <p:cNvPicPr>
            <a:picLocks noChangeAspect="1"/>
          </p:cNvPicPr>
          <p:nvPr/>
        </p:nvPicPr>
        <p:blipFill>
          <a:blip r:embed="rId3"/>
          <a:stretch>
            <a:fillRect/>
          </a:stretch>
        </p:blipFill>
        <p:spPr>
          <a:xfrm>
            <a:off x="1454483" y="2044081"/>
            <a:ext cx="8804297" cy="4261127"/>
          </a:xfrm>
          <a:prstGeom prst="rect">
            <a:avLst/>
          </a:prstGeom>
        </p:spPr>
      </p:pic>
    </p:spTree>
    <p:extLst>
      <p:ext uri="{BB962C8B-B14F-4D97-AF65-F5344CB8AC3E}">
        <p14:creationId xmlns:p14="http://schemas.microsoft.com/office/powerpoint/2010/main" val="41511723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27831" y="182862"/>
            <a:ext cx="11607878" cy="910191"/>
          </a:xfrm>
        </p:spPr>
        <p:txBody>
          <a:bodyPr/>
          <a:lstStyle/>
          <a:p>
            <a:r>
              <a:rPr lang="en-US" sz="3199" cap="all" spc="510" dirty="0">
                <a:solidFill>
                  <a:schemeClr val="tx2"/>
                </a:solidFill>
                <a:latin typeface="Segoe UI Semilight" charset="0"/>
                <a:cs typeface="Segoe UI Semilight" charset="0"/>
              </a:rPr>
              <a:t>DATA CDN for your Edge </a:t>
            </a:r>
            <a:br>
              <a:rPr lang="en-US" sz="5506" dirty="0">
                <a:latin typeface="Segoe UI Light" panose="020B0502040204020203" pitchFamily="34" charset="0"/>
                <a:cs typeface="Segoe UI Light" panose="020B0502040204020203" pitchFamily="34" charset="0"/>
              </a:rPr>
            </a:br>
            <a:r>
              <a:rPr lang="en-US" sz="2400" kern="0" spc="102" dirty="0">
                <a:ln>
                  <a:noFill/>
                </a:ln>
                <a:solidFill>
                  <a:schemeClr val="tx2"/>
                </a:solidFill>
                <a:latin typeface="Segoe UI Semibold" charset="0"/>
                <a:cs typeface="Segoe UI Semibold" charset="0"/>
              </a:rPr>
              <a:t>Geo-Replication to edges of your deployments</a:t>
            </a:r>
          </a:p>
        </p:txBody>
      </p:sp>
      <p:sp>
        <p:nvSpPr>
          <p:cNvPr id="4" name="Content Placeholder 2"/>
          <p:cNvSpPr>
            <a:spLocks noGrp="1"/>
          </p:cNvSpPr>
          <p:nvPr>
            <p:ph type="body" sz="quarter" idx="4294967295"/>
          </p:nvPr>
        </p:nvSpPr>
        <p:spPr>
          <a:xfrm>
            <a:off x="7600132" y="2087686"/>
            <a:ext cx="4826903" cy="3663254"/>
          </a:xfrm>
        </p:spPr>
        <p:txBody>
          <a:bodyPr/>
          <a:lstStyle/>
          <a:p>
            <a:pPr marL="233104" indent="-233104">
              <a:spcBef>
                <a:spcPts val="1836"/>
              </a:spcBef>
            </a:pPr>
            <a:r>
              <a:rPr lang="en-US" sz="2400" kern="0" spc="102" dirty="0">
                <a:solidFill>
                  <a:schemeClr val="tx2"/>
                </a:solidFill>
                <a:latin typeface="Segoe UI Semibold" charset="0"/>
                <a:cs typeface="Segoe UI Semibold" charset="0"/>
              </a:rPr>
              <a:t>Automatic failover policy </a:t>
            </a:r>
          </a:p>
          <a:p>
            <a:pPr marL="228557" lvl="1" indent="0">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Replicas are automatically points to the new primary afterward</a:t>
            </a:r>
          </a:p>
          <a:p>
            <a:pPr marL="233104" indent="-233104">
              <a:spcBef>
                <a:spcPts val="1836"/>
              </a:spcBef>
            </a:pPr>
            <a:r>
              <a:rPr lang="en-US" sz="2400" kern="0" spc="102" dirty="0">
                <a:solidFill>
                  <a:schemeClr val="tx2"/>
                </a:solidFill>
                <a:latin typeface="Segoe UI Semibold" charset="0"/>
                <a:cs typeface="Segoe UI Semibold" charset="0"/>
              </a:rPr>
              <a:t>Replicas to fit your topology </a:t>
            </a:r>
          </a:p>
          <a:p>
            <a:pPr marL="228557" lvl="1" indent="0">
              <a:lnSpc>
                <a:spcPct val="100000"/>
              </a:lnSpc>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Same region or different region</a:t>
            </a:r>
          </a:p>
          <a:p>
            <a:pPr marL="228557" lvl="1" indent="0">
              <a:lnSpc>
                <a:spcPct val="100000"/>
              </a:lnSpc>
              <a:spcBef>
                <a:spcPts val="0"/>
              </a:spcBef>
              <a:spcAft>
                <a:spcPts val="600"/>
              </a:spcAft>
              <a:buNone/>
            </a:pPr>
            <a:r>
              <a:rPr lang="en-US" sz="1800" kern="0" dirty="0">
                <a:solidFill>
                  <a:srgbClr val="0078D7"/>
                </a:solidFill>
                <a:latin typeface="Segoe UI Semilight" panose="020B0402040204020203" pitchFamily="34" charset="0"/>
                <a:cs typeface="Segoe UI Semilight" panose="020B0402040204020203" pitchFamily="34" charset="0"/>
              </a:rPr>
              <a:t>Available in all 38 Azure regions! </a:t>
            </a:r>
          </a:p>
          <a:p>
            <a:pPr marL="233104" indent="-233104">
              <a:spcBef>
                <a:spcPts val="1836"/>
              </a:spcBef>
            </a:pPr>
            <a:r>
              <a:rPr lang="en-US" sz="2400" kern="0" spc="102" dirty="0">
                <a:solidFill>
                  <a:schemeClr val="tx2"/>
                </a:solidFill>
                <a:latin typeface="Segoe UI Semibold" charset="0"/>
                <a:cs typeface="Segoe UI Semibold" charset="0"/>
              </a:rPr>
              <a:t>REST API, PowerShell or Azure Portal </a:t>
            </a:r>
          </a:p>
        </p:txBody>
      </p:sp>
      <p:sp>
        <p:nvSpPr>
          <p:cNvPr id="3" name="Rectangle 2"/>
          <p:cNvSpPr/>
          <p:nvPr/>
        </p:nvSpPr>
        <p:spPr bwMode="auto">
          <a:xfrm>
            <a:off x="364660" y="1987035"/>
            <a:ext cx="6876798" cy="4692031"/>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defTabSz="931505" fontAlgn="base">
              <a:spcBef>
                <a:spcPts val="200"/>
              </a:spcBef>
              <a:spcAft>
                <a:spcPts val="800"/>
              </a:spcAft>
              <a:defRPr/>
            </a:pPr>
            <a:endParaRPr lang="en-US" sz="2000" kern="0" dirty="0">
              <a:solidFill>
                <a:srgbClr val="505050"/>
              </a:solidFill>
              <a:latin typeface="Segoe UI Light" panose="020B0502040204020203" pitchFamily="34" charset="0"/>
              <a:ea typeface="MS PGothic" charset="0"/>
              <a:cs typeface="Segoe UI Light" panose="020B0502040204020203" pitchFamily="34" charset="0"/>
            </a:endParaRPr>
          </a:p>
        </p:txBody>
      </p:sp>
      <p:sp>
        <p:nvSpPr>
          <p:cNvPr id="165" name="Rectangle 336"/>
          <p:cNvSpPr/>
          <p:nvPr/>
        </p:nvSpPr>
        <p:spPr bwMode="auto">
          <a:xfrm>
            <a:off x="222076" y="5839786"/>
            <a:ext cx="2312209" cy="1009177"/>
          </a:xfrm>
          <a:prstGeom prst="rect">
            <a:avLst/>
          </a:prstGeom>
          <a:pattFill prst="ltUpDiag">
            <a:fgClr>
              <a:srgbClr val="FFFFFF">
                <a:lumMod val="85000"/>
              </a:srgbClr>
            </a:fgClr>
            <a:bgClr>
              <a:srgbClr val="FFFFFF"/>
            </a:bgClr>
          </a:patt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solidFill>
                <a:srgbClr val="D2D2D2">
                  <a:lumMod val="50000"/>
                </a:srgbClr>
              </a:solidFill>
              <a:latin typeface="Segoe UI Semilight"/>
              <a:ea typeface="Segoe UI" pitchFamily="34" charset="0"/>
              <a:cs typeface="Segoe UI" pitchFamily="34" charset="0"/>
            </a:endParaRPr>
          </a:p>
        </p:txBody>
      </p:sp>
      <p:sp>
        <p:nvSpPr>
          <p:cNvPr id="166" name="TextBox 338"/>
          <p:cNvSpPr txBox="1"/>
          <p:nvPr/>
        </p:nvSpPr>
        <p:spPr>
          <a:xfrm>
            <a:off x="384768" y="5944703"/>
            <a:ext cx="2309612" cy="848741"/>
          </a:xfrm>
          <a:prstGeom prst="rect">
            <a:avLst/>
          </a:prstGeom>
          <a:noFill/>
        </p:spPr>
        <p:txBody>
          <a:bodyPr wrap="square" lIns="186494" tIns="149196" rIns="186494" bIns="149196" rtlCol="0">
            <a:spAutoFit/>
          </a:bodyPr>
          <a:lstStyle/>
          <a:p>
            <a:pPr defTabSz="932563">
              <a:lnSpc>
                <a:spcPct val="90000"/>
              </a:lnSpc>
              <a:defRPr/>
            </a:pPr>
            <a:r>
              <a:rPr lang="en-US" sz="1836" kern="0" dirty="0">
                <a:solidFill>
                  <a:srgbClr val="D2D2D2">
                    <a:lumMod val="50000"/>
                  </a:srgbClr>
                </a:solidFill>
                <a:latin typeface="Segoe UI Light"/>
              </a:rPr>
              <a:t>Up to </a:t>
            </a:r>
            <a:r>
              <a:rPr lang="en-US" sz="2040" kern="0" dirty="0">
                <a:solidFill>
                  <a:srgbClr val="D2D2D2">
                    <a:lumMod val="50000"/>
                  </a:srgbClr>
                </a:solidFill>
                <a:latin typeface="Segoe UI Light"/>
              </a:rPr>
              <a:t>4</a:t>
            </a:r>
            <a:r>
              <a:rPr lang="en-US" sz="1836" kern="0" dirty="0">
                <a:solidFill>
                  <a:srgbClr val="D2D2D2">
                    <a:lumMod val="50000"/>
                  </a:srgbClr>
                </a:solidFill>
                <a:latin typeface="Segoe UI Light"/>
              </a:rPr>
              <a:t> secondaries</a:t>
            </a:r>
          </a:p>
        </p:txBody>
      </p:sp>
      <p:grpSp>
        <p:nvGrpSpPr>
          <p:cNvPr id="167" name="Group 166"/>
          <p:cNvGrpSpPr>
            <a:grpSpLocks noChangeAspect="1"/>
          </p:cNvGrpSpPr>
          <p:nvPr/>
        </p:nvGrpSpPr>
        <p:grpSpPr>
          <a:xfrm>
            <a:off x="557990" y="2509024"/>
            <a:ext cx="6643080" cy="3321379"/>
            <a:chOff x="4446296" y="2012156"/>
            <a:chExt cx="7745704" cy="3636481"/>
          </a:xfrm>
        </p:grpSpPr>
        <p:pic>
          <p:nvPicPr>
            <p:cNvPr id="168" name="Picture 167"/>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446296" y="2012156"/>
              <a:ext cx="7745704" cy="3636481"/>
            </a:xfrm>
            <a:prstGeom prst="rect">
              <a:avLst/>
            </a:prstGeom>
          </p:spPr>
        </p:pic>
        <p:grpSp>
          <p:nvGrpSpPr>
            <p:cNvPr id="169" name="Group 168"/>
            <p:cNvGrpSpPr/>
            <p:nvPr/>
          </p:nvGrpSpPr>
          <p:grpSpPr>
            <a:xfrm>
              <a:off x="5298510" y="3395627"/>
              <a:ext cx="288099" cy="288099"/>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p:cNvGrpSpPr/>
            <p:nvPr/>
          </p:nvGrpSpPr>
          <p:grpSpPr>
            <a:xfrm>
              <a:off x="5721246" y="3608048"/>
              <a:ext cx="288099" cy="288099"/>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p:cNvGrpSpPr/>
            <p:nvPr/>
          </p:nvGrpSpPr>
          <p:grpSpPr>
            <a:xfrm>
              <a:off x="6107060" y="3107528"/>
              <a:ext cx="288099" cy="288099"/>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p:cNvGrpSpPr/>
            <p:nvPr/>
          </p:nvGrpSpPr>
          <p:grpSpPr>
            <a:xfrm>
              <a:off x="6288515" y="3378593"/>
              <a:ext cx="288099" cy="288099"/>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p:cNvGrpSpPr/>
            <p:nvPr/>
          </p:nvGrpSpPr>
          <p:grpSpPr>
            <a:xfrm>
              <a:off x="7766078" y="2522238"/>
              <a:ext cx="1169454" cy="1169454"/>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p:cNvGrpSpPr/>
            <p:nvPr/>
          </p:nvGrpSpPr>
          <p:grpSpPr>
            <a:xfrm>
              <a:off x="8171245" y="3013582"/>
              <a:ext cx="288099" cy="288099"/>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p:cNvGrpSpPr/>
            <p:nvPr/>
          </p:nvGrpSpPr>
          <p:grpSpPr>
            <a:xfrm>
              <a:off x="10753694" y="5019834"/>
              <a:ext cx="288099" cy="288099"/>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p:cNvGrpSpPr/>
            <p:nvPr/>
          </p:nvGrpSpPr>
          <p:grpSpPr>
            <a:xfrm>
              <a:off x="10628533" y="4634041"/>
              <a:ext cx="288099" cy="288099"/>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p:cNvGrpSpPr/>
            <p:nvPr/>
          </p:nvGrpSpPr>
          <p:grpSpPr>
            <a:xfrm>
              <a:off x="10031509" y="4345942"/>
              <a:ext cx="288099" cy="288099"/>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8" name="Group 177"/>
            <p:cNvGrpSpPr/>
            <p:nvPr/>
          </p:nvGrpSpPr>
          <p:grpSpPr>
            <a:xfrm>
              <a:off x="10501563" y="3607521"/>
              <a:ext cx="288099" cy="288099"/>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9" name="Group 178"/>
            <p:cNvGrpSpPr/>
            <p:nvPr/>
          </p:nvGrpSpPr>
          <p:grpSpPr>
            <a:xfrm>
              <a:off x="10050120" y="3180678"/>
              <a:ext cx="288099" cy="288099"/>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0" name="Group 179"/>
            <p:cNvGrpSpPr/>
            <p:nvPr/>
          </p:nvGrpSpPr>
          <p:grpSpPr>
            <a:xfrm>
              <a:off x="11041793" y="3011937"/>
              <a:ext cx="288099" cy="288099"/>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1" name="Group 180"/>
            <p:cNvGrpSpPr/>
            <p:nvPr/>
          </p:nvGrpSpPr>
          <p:grpSpPr>
            <a:xfrm>
              <a:off x="10571806" y="3039155"/>
              <a:ext cx="288099" cy="288099"/>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2" name="Group 181"/>
            <p:cNvGrpSpPr/>
            <p:nvPr/>
          </p:nvGrpSpPr>
          <p:grpSpPr>
            <a:xfrm>
              <a:off x="10243769" y="2877358"/>
              <a:ext cx="288099" cy="288099"/>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3" name="Group 182"/>
            <p:cNvGrpSpPr/>
            <p:nvPr/>
          </p:nvGrpSpPr>
          <p:grpSpPr>
            <a:xfrm>
              <a:off x="6727969" y="4525893"/>
              <a:ext cx="288099" cy="288099"/>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4" name="Group 332"/>
            <p:cNvGrpSpPr/>
            <p:nvPr/>
          </p:nvGrpSpPr>
          <p:grpSpPr>
            <a:xfrm>
              <a:off x="11264518" y="2767620"/>
              <a:ext cx="298768" cy="456738"/>
              <a:chOff x="11312677" y="4385379"/>
              <a:chExt cx="420734" cy="643192"/>
            </a:xfrm>
          </p:grpSpPr>
          <p:sp>
            <p:nvSpPr>
              <p:cNvPr id="237"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4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185" name="Group 332"/>
            <p:cNvGrpSpPr/>
            <p:nvPr/>
          </p:nvGrpSpPr>
          <p:grpSpPr>
            <a:xfrm>
              <a:off x="10020071" y="3701191"/>
              <a:ext cx="298768" cy="456738"/>
              <a:chOff x="11312677" y="4385379"/>
              <a:chExt cx="420734" cy="643192"/>
            </a:xfrm>
          </p:grpSpPr>
          <p:sp>
            <p:nvSpPr>
              <p:cNvPr id="22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3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nvGrpSpPr>
            <p:cNvPr id="186" name="Group 332"/>
            <p:cNvGrpSpPr/>
            <p:nvPr/>
          </p:nvGrpSpPr>
          <p:grpSpPr>
            <a:xfrm>
              <a:off x="10642149" y="3327254"/>
              <a:ext cx="298768" cy="456738"/>
              <a:chOff x="11312677" y="4385379"/>
              <a:chExt cx="420734" cy="643192"/>
            </a:xfrm>
          </p:grpSpPr>
          <p:sp>
            <p:nvSpPr>
              <p:cNvPr id="21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2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187" name="Straight Connector 186"/>
            <p:cNvCxnSpPr>
              <a:endCxn id="226" idx="1"/>
            </p:cNvCxnSpPr>
            <p:nvPr/>
          </p:nvCxnSpPr>
          <p:spPr>
            <a:xfrm>
              <a:off x="8333347" y="3165457"/>
              <a:ext cx="1686724" cy="764103"/>
            </a:xfrm>
            <a:prstGeom prst="line">
              <a:avLst/>
            </a:prstGeom>
            <a:noFill/>
            <a:ln w="28575" cap="flat" cmpd="sng" algn="ctr">
              <a:solidFill>
                <a:srgbClr val="DC3C00"/>
              </a:solidFill>
              <a:prstDash val="sysDash"/>
              <a:headEnd type="none"/>
              <a:tailEnd type="none"/>
            </a:ln>
            <a:effectLst/>
          </p:spPr>
        </p:cxnSp>
        <p:cxnSp>
          <p:nvCxnSpPr>
            <p:cNvPr id="188" name="Straight Connector 187"/>
            <p:cNvCxnSpPr>
              <a:endCxn id="208" idx="0"/>
            </p:cNvCxnSpPr>
            <p:nvPr/>
          </p:nvCxnSpPr>
          <p:spPr>
            <a:xfrm>
              <a:off x="8383666" y="3183204"/>
              <a:ext cx="2483946" cy="1934469"/>
            </a:xfrm>
            <a:prstGeom prst="line">
              <a:avLst/>
            </a:prstGeom>
            <a:noFill/>
            <a:ln w="28575" cap="flat" cmpd="sng" algn="ctr">
              <a:solidFill>
                <a:srgbClr val="DC3C00"/>
              </a:solidFill>
              <a:prstDash val="sysDash"/>
              <a:headEnd type="none"/>
              <a:tailEnd type="none"/>
            </a:ln>
            <a:effectLst/>
          </p:spPr>
        </p:cxnSp>
        <p:grpSp>
          <p:nvGrpSpPr>
            <p:cNvPr id="189" name="Group 332"/>
            <p:cNvGrpSpPr/>
            <p:nvPr/>
          </p:nvGrpSpPr>
          <p:grpSpPr>
            <a:xfrm>
              <a:off x="10816731" y="4848953"/>
              <a:ext cx="298768" cy="456738"/>
              <a:chOff x="11312677" y="4385379"/>
              <a:chExt cx="420734" cy="643192"/>
            </a:xfrm>
          </p:grpSpPr>
          <p:sp>
            <p:nvSpPr>
              <p:cNvPr id="20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1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cxnSp>
          <p:nvCxnSpPr>
            <p:cNvPr id="190" name="Straight Connector 189"/>
            <p:cNvCxnSpPr>
              <a:stCxn id="197" idx="8"/>
              <a:endCxn id="215" idx="1"/>
            </p:cNvCxnSpPr>
            <p:nvPr/>
          </p:nvCxnSpPr>
          <p:spPr>
            <a:xfrm>
              <a:off x="8369812" y="3203883"/>
              <a:ext cx="2272337" cy="351740"/>
            </a:xfrm>
            <a:prstGeom prst="line">
              <a:avLst/>
            </a:prstGeom>
            <a:noFill/>
            <a:ln w="28575" cap="flat" cmpd="sng" algn="ctr">
              <a:solidFill>
                <a:srgbClr val="DC3C00"/>
              </a:solidFill>
              <a:prstDash val="sysDash"/>
              <a:headEnd type="none"/>
              <a:tailEnd type="none"/>
            </a:ln>
            <a:effectLst/>
          </p:spPr>
        </p:cxnSp>
        <p:cxnSp>
          <p:nvCxnSpPr>
            <p:cNvPr id="191" name="Straight Connector 190"/>
            <p:cNvCxnSpPr>
              <a:endCxn id="237" idx="1"/>
            </p:cNvCxnSpPr>
            <p:nvPr/>
          </p:nvCxnSpPr>
          <p:spPr>
            <a:xfrm flipV="1">
              <a:off x="8333347" y="2995989"/>
              <a:ext cx="2931171" cy="182465"/>
            </a:xfrm>
            <a:prstGeom prst="line">
              <a:avLst/>
            </a:prstGeom>
            <a:noFill/>
            <a:ln w="28575" cap="flat" cmpd="sng" algn="ctr">
              <a:solidFill>
                <a:srgbClr val="DC3C00"/>
              </a:solidFill>
              <a:prstDash val="sysDash"/>
              <a:headEnd type="none"/>
              <a:tailEnd type="none"/>
            </a:ln>
            <a:effectLst/>
          </p:spPr>
        </p:cxnSp>
        <p:grpSp>
          <p:nvGrpSpPr>
            <p:cNvPr id="192" name="Group 332"/>
            <p:cNvGrpSpPr/>
            <p:nvPr/>
          </p:nvGrpSpPr>
          <p:grpSpPr>
            <a:xfrm>
              <a:off x="8131601" y="2797083"/>
              <a:ext cx="452287" cy="691429"/>
              <a:chOff x="11312677" y="4385379"/>
              <a:chExt cx="420734" cy="643192"/>
            </a:xfrm>
          </p:grpSpPr>
          <p:sp>
            <p:nvSpPr>
              <p:cNvPr id="193"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199"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0"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1"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2"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sp>
            <p:nvSpPr>
              <p:cNvPr id="203"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563">
                  <a:defRPr/>
                </a:pPr>
                <a:endParaRPr lang="en-US" sz="1836" kern="0" dirty="0">
                  <a:solidFill>
                    <a:srgbClr val="505050"/>
                  </a:solidFill>
                  <a:latin typeface="Segoe UI Semilight"/>
                </a:endParaRPr>
              </a:p>
            </p:txBody>
          </p:sp>
        </p:grpSp>
      </p:grpSp>
      <p:sp>
        <p:nvSpPr>
          <p:cNvPr id="118" name="Rectangle 117">
            <a:extLst>
              <a:ext uri="{FF2B5EF4-FFF2-40B4-BE49-F238E27FC236}">
                <a16:creationId xmlns:a16="http://schemas.microsoft.com/office/drawing/2014/main" id="{A63E2071-448D-44E0-99BC-F83FB1170FE0}"/>
              </a:ext>
            </a:extLst>
          </p:cNvPr>
          <p:cNvSpPr/>
          <p:nvPr/>
        </p:nvSpPr>
        <p:spPr bwMode="auto">
          <a:xfrm>
            <a:off x="11246723" y="498"/>
            <a:ext cx="1188869" cy="677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kern="0" dirty="0">
                <a:gradFill>
                  <a:gsLst>
                    <a:gs pos="0">
                      <a:srgbClr val="FFFFFF"/>
                    </a:gs>
                    <a:gs pos="100000">
                      <a:srgbClr val="FFFFFF"/>
                    </a:gs>
                  </a:gsLst>
                  <a:lin ang="5400000" scaled="0"/>
                </a:gradFill>
                <a:latin typeface="Segoe UI"/>
                <a:ea typeface="Segoe UI" pitchFamily="34" charset="0"/>
                <a:cs typeface="Segoe UI" pitchFamily="34" charset="0"/>
              </a:rPr>
              <a:t>GA</a:t>
            </a:r>
          </a:p>
        </p:txBody>
      </p:sp>
    </p:spTree>
    <p:extLst>
      <p:ext uri="{BB962C8B-B14F-4D97-AF65-F5344CB8AC3E}">
        <p14:creationId xmlns:p14="http://schemas.microsoft.com/office/powerpoint/2010/main" val="179331432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75F1-CDC1-4CE9-8703-33C24DDA6686}"/>
              </a:ext>
            </a:extLst>
          </p:cNvPr>
          <p:cNvSpPr>
            <a:spLocks noGrp="1"/>
          </p:cNvSpPr>
          <p:nvPr>
            <p:ph type="title"/>
          </p:nvPr>
        </p:nvSpPr>
        <p:spPr/>
        <p:txBody>
          <a:bodyPr/>
          <a:lstStyle/>
          <a:p>
            <a:r>
              <a:rPr lang="en-US" dirty="0"/>
              <a:t>CSP Direct partners get:</a:t>
            </a:r>
          </a:p>
        </p:txBody>
      </p:sp>
      <p:sp>
        <p:nvSpPr>
          <p:cNvPr id="3" name="Text Placeholder 2">
            <a:extLst>
              <a:ext uri="{FF2B5EF4-FFF2-40B4-BE49-F238E27FC236}">
                <a16:creationId xmlns:a16="http://schemas.microsoft.com/office/drawing/2014/main" id="{3452C8DE-A95E-4386-A5CA-B9FB0AE7724E}"/>
              </a:ext>
            </a:extLst>
          </p:cNvPr>
          <p:cNvSpPr>
            <a:spLocks noGrp="1"/>
          </p:cNvSpPr>
          <p:nvPr>
            <p:ph type="body" sz="quarter" idx="10"/>
          </p:nvPr>
        </p:nvSpPr>
        <p:spPr>
          <a:xfrm>
            <a:off x="295367" y="1152144"/>
            <a:ext cx="11887200" cy="3202030"/>
          </a:xfrm>
        </p:spPr>
        <p:txBody>
          <a:bodyPr/>
          <a:lstStyle/>
          <a:p>
            <a:pPr marL="457200" indent="-457200">
              <a:buFont typeface="Arial" panose="020B0604020202020204" pitchFamily="34" charset="0"/>
              <a:buChar char="•"/>
            </a:pPr>
            <a:r>
              <a:rPr lang="en-US" dirty="0"/>
              <a:t>For all services, expect RI:</a:t>
            </a:r>
          </a:p>
          <a:p>
            <a:pPr marL="457200" lvl="1" indent="-457200">
              <a:buFont typeface="Arial" panose="020B0604020202020204" pitchFamily="34" charset="0"/>
              <a:buChar char="•"/>
            </a:pPr>
            <a:r>
              <a:rPr lang="en-US" b="1" dirty="0"/>
              <a:t>15% </a:t>
            </a:r>
            <a:r>
              <a:rPr lang="en-US" dirty="0"/>
              <a:t>discount on top of </a:t>
            </a:r>
            <a:r>
              <a:rPr lang="en-US" dirty="0">
                <a:hlinkClick r:id="rId2"/>
              </a:rPr>
              <a:t>www.azure.com</a:t>
            </a:r>
            <a:r>
              <a:rPr lang="en-US" dirty="0"/>
              <a:t> price</a:t>
            </a:r>
          </a:p>
          <a:p>
            <a:pPr marL="457200" lvl="1" indent="-457200">
              <a:buFont typeface="Arial" panose="020B0604020202020204" pitchFamily="34" charset="0"/>
              <a:buChar char="•"/>
            </a:pPr>
            <a:r>
              <a:rPr lang="en-US" b="1" dirty="0"/>
              <a:t>8% </a:t>
            </a:r>
            <a:r>
              <a:rPr lang="en-US" dirty="0"/>
              <a:t>global consumption rebate</a:t>
            </a:r>
          </a:p>
          <a:p>
            <a:pPr marL="457200" indent="-457200">
              <a:buFont typeface="Arial" panose="020B0604020202020204" pitchFamily="34" charset="0"/>
              <a:buChar char="•"/>
            </a:pPr>
            <a:r>
              <a:rPr lang="en-US" dirty="0"/>
              <a:t>For RI:</a:t>
            </a:r>
          </a:p>
          <a:p>
            <a:pPr marL="457200" lvl="1" indent="-457200">
              <a:buFont typeface="Arial" panose="020B0604020202020204" pitchFamily="34" charset="0"/>
              <a:buChar char="•"/>
            </a:pPr>
            <a:r>
              <a:rPr lang="en-US" b="1" dirty="0"/>
              <a:t>5% </a:t>
            </a:r>
            <a:r>
              <a:rPr lang="en-US" dirty="0"/>
              <a:t>discount and </a:t>
            </a:r>
            <a:r>
              <a:rPr lang="en-US" b="1" dirty="0"/>
              <a:t>10%</a:t>
            </a:r>
            <a:r>
              <a:rPr lang="en-US" dirty="0"/>
              <a:t> rebate on top of </a:t>
            </a:r>
            <a:r>
              <a:rPr lang="en-US" dirty="0">
                <a:hlinkClick r:id="rId2"/>
              </a:rPr>
              <a:t>www.azure.com</a:t>
            </a:r>
            <a:r>
              <a:rPr lang="en-US" dirty="0"/>
              <a:t> RI price</a:t>
            </a:r>
          </a:p>
          <a:p>
            <a:pPr marL="457200" indent="-457200">
              <a:buFont typeface="Arial" panose="020B0604020202020204" pitchFamily="34" charset="0"/>
              <a:buChar char="•"/>
            </a:pPr>
            <a:r>
              <a:rPr lang="en-US" dirty="0"/>
              <a:t>Also there may be additional rebates, provided by local subsidiary.</a:t>
            </a:r>
          </a:p>
        </p:txBody>
      </p:sp>
    </p:spTree>
    <p:extLst>
      <p:ext uri="{BB962C8B-B14F-4D97-AF65-F5344CB8AC3E}">
        <p14:creationId xmlns:p14="http://schemas.microsoft.com/office/powerpoint/2010/main" val="24030163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56427" y="640588"/>
            <a:ext cx="11504568" cy="910191"/>
          </a:xfrm>
        </p:spPr>
        <p:txBody>
          <a:bodyPr>
            <a:noAutofit/>
          </a:bodyPr>
          <a:lstStyle/>
          <a:p>
            <a:r>
              <a:rPr lang="en-US" sz="2400" kern="0" spc="102" dirty="0">
                <a:ln>
                  <a:noFill/>
                </a:ln>
                <a:solidFill>
                  <a:schemeClr val="tx2"/>
                </a:solidFill>
                <a:latin typeface="Segoe UI Semibold" charset="0"/>
                <a:cs typeface="Segoe UI Semibold" charset="0"/>
              </a:rPr>
              <a:t>Keep data up-to-date across all SQL databases Distributed Applications</a:t>
            </a:r>
          </a:p>
        </p:txBody>
      </p:sp>
      <p:sp>
        <p:nvSpPr>
          <p:cNvPr id="6" name="TextBox 5"/>
          <p:cNvSpPr txBox="1"/>
          <p:nvPr/>
        </p:nvSpPr>
        <p:spPr>
          <a:xfrm>
            <a:off x="7589644" y="1744911"/>
            <a:ext cx="4647542" cy="4876108"/>
          </a:xfrm>
          <a:prstGeom prst="rect">
            <a:avLst/>
          </a:prstGeom>
        </p:spPr>
        <p:txBody>
          <a:bodyPr vert="horz" lIns="93247" tIns="46623" rIns="93247" bIns="46623" rtlCol="0">
            <a:noAutofit/>
          </a:bodyPr>
          <a:lstStyle>
            <a:lvl1pPr marL="285750" indent="-285750">
              <a:lnSpc>
                <a:spcPct val="100000"/>
              </a:lnSpc>
              <a:spcBef>
                <a:spcPts val="1000"/>
              </a:spcBef>
              <a:buFont typeface="Arial" panose="020B0604020202020204" pitchFamily="34" charset="0"/>
              <a:buChar char="•"/>
              <a:defRPr sz="1600">
                <a:solidFill>
                  <a:srgbClr val="51585B"/>
                </a:solidFill>
              </a:defRPr>
            </a:lvl1pPr>
            <a:lvl2pPr indent="0">
              <a:lnSpc>
                <a:spcPct val="100000"/>
              </a:lnSpc>
              <a:spcBef>
                <a:spcPts val="500"/>
              </a:spcBef>
              <a:buFont typeface="Arial" panose="020B0604020202020204" pitchFamily="34" charset="0"/>
              <a:buNone/>
              <a:defRPr sz="1200">
                <a:solidFill>
                  <a:srgbClr val="51585B"/>
                </a:solidFill>
              </a:defRPr>
            </a:lvl2pPr>
            <a:lvl3pPr indent="0">
              <a:lnSpc>
                <a:spcPct val="100000"/>
              </a:lnSpc>
              <a:spcBef>
                <a:spcPts val="500"/>
              </a:spcBef>
              <a:buFont typeface="Arial" panose="020B0604020202020204" pitchFamily="34" charset="0"/>
              <a:buNone/>
              <a:defRPr sz="1100">
                <a:solidFill>
                  <a:srgbClr val="51585B"/>
                </a:solidFill>
              </a:defRPr>
            </a:lvl3pPr>
            <a:lvl4pPr indent="0">
              <a:lnSpc>
                <a:spcPct val="100000"/>
              </a:lnSpc>
              <a:spcBef>
                <a:spcPts val="500"/>
              </a:spcBef>
              <a:buFont typeface="Arial" panose="020B0604020202020204" pitchFamily="34" charset="0"/>
              <a:buNone/>
              <a:defRPr sz="1050">
                <a:solidFill>
                  <a:srgbClr val="51585B"/>
                </a:solidFill>
              </a:defRPr>
            </a:lvl4pPr>
            <a:lvl5pPr indent="0">
              <a:lnSpc>
                <a:spcPct val="100000"/>
              </a:lnSpc>
              <a:spcBef>
                <a:spcPts val="500"/>
              </a:spcBef>
              <a:buFont typeface="Arial" panose="020B0604020202020204" pitchFamily="34" charset="0"/>
              <a:buNone/>
              <a:defRPr sz="1050">
                <a:solidFill>
                  <a:srgbClr val="51585B"/>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All SQL databases </a:t>
            </a:r>
            <a:r>
              <a:rPr lang="en-US" sz="1800" kern="0" dirty="0">
                <a:solidFill>
                  <a:srgbClr val="0078D7"/>
                </a:solidFill>
                <a:latin typeface="Segoe UI Semilight" panose="020B0402040204020203" pitchFamily="34" charset="0"/>
                <a:cs typeface="Segoe UI Semilight" panose="020B0402040204020203" pitchFamily="34" charset="0"/>
              </a:rPr>
              <a:t>supported (SQL Server, SQL IaaS &amp; Azure SQL Database)</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Zero code </a:t>
            </a:r>
            <a:r>
              <a:rPr lang="en-US" sz="1800" kern="0" dirty="0">
                <a:solidFill>
                  <a:srgbClr val="0078D7"/>
                </a:solidFill>
                <a:latin typeface="Segoe UI Semilight" panose="020B0402040204020203" pitchFamily="34" charset="0"/>
                <a:cs typeface="Segoe UI Semilight" panose="020B0402040204020203" pitchFamily="34" charset="0"/>
              </a:rPr>
              <a:t>required to enable data synchronization among SQL databases</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H</a:t>
            </a:r>
            <a:r>
              <a:rPr lang="en-US" sz="2400" kern="0" spc="102" dirty="0" err="1">
                <a:solidFill>
                  <a:srgbClr val="0078D7"/>
                </a:solidFill>
                <a:latin typeface="Segoe UI Semibold" charset="0"/>
                <a:cs typeface="Segoe UI Semibold" charset="0"/>
              </a:rPr>
              <a:t>ub</a:t>
            </a:r>
            <a:r>
              <a:rPr lang="en-US" sz="2400" kern="0" spc="102" dirty="0">
                <a:solidFill>
                  <a:srgbClr val="0078D7"/>
                </a:solidFill>
                <a:latin typeface="Segoe UI Semibold" charset="0"/>
                <a:cs typeface="Segoe UI Semibold" charset="0"/>
              </a:rPr>
              <a:t>-and-Spoke</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 technology</a:t>
            </a:r>
          </a:p>
          <a:p>
            <a:pPr marL="285695" indent="-285695" defTabSz="932439">
              <a:spcBef>
                <a:spcPts val="600"/>
              </a:spcBef>
              <a:spcAft>
                <a:spcPts val="600"/>
              </a:spcAft>
              <a:defRPr/>
            </a:pPr>
            <a:r>
              <a:rPr lang="en-US" sz="1800" kern="0" dirty="0">
                <a:solidFill>
                  <a:srgbClr val="0078D7"/>
                </a:solidFill>
                <a:latin typeface="Segoe UI Semilight" panose="020B0402040204020203" pitchFamily="34" charset="0"/>
                <a:cs typeface="Segoe UI Semilight" panose="020B0402040204020203" pitchFamily="34" charset="0"/>
              </a:rPr>
              <a:t>Both</a:t>
            </a:r>
            <a:r>
              <a:rPr lang="en-US" sz="1800" kern="0" dirty="0">
                <a:solidFill>
                  <a:srgbClr val="505050">
                    <a:lumMod val="50000"/>
                  </a:srgbClr>
                </a:solidFill>
                <a:latin typeface="Consolas" panose="020B0609020204030204" pitchFamily="49" charset="0"/>
              </a:rPr>
              <a:t> </a:t>
            </a:r>
            <a:r>
              <a:rPr lang="en-US" sz="2400" kern="0" spc="102" dirty="0">
                <a:solidFill>
                  <a:srgbClr val="0078D7"/>
                </a:solidFill>
                <a:latin typeface="Segoe UI Semibold" charset="0"/>
                <a:cs typeface="Segoe UI Semibold" charset="0"/>
              </a:rPr>
              <a:t>One-way </a:t>
            </a:r>
            <a:r>
              <a:rPr lang="en-US" sz="1800" kern="0" dirty="0">
                <a:solidFill>
                  <a:srgbClr val="0078D7"/>
                </a:solidFill>
                <a:latin typeface="Segoe UI Semilight" panose="020B0402040204020203" pitchFamily="34" charset="0"/>
                <a:cs typeface="Segoe UI Semilight" panose="020B0402040204020203" pitchFamily="34" charset="0"/>
              </a:rPr>
              <a:t>or</a:t>
            </a:r>
            <a:r>
              <a:rPr lang="en-US" sz="1800" kern="0" dirty="0">
                <a:solidFill>
                  <a:srgbClr val="505050">
                    <a:lumMod val="50000"/>
                  </a:srgbClr>
                </a:solidFill>
                <a:latin typeface="Consolas" panose="020B0609020204030204" pitchFamily="49" charset="0"/>
              </a:rPr>
              <a:t> </a:t>
            </a:r>
            <a:r>
              <a:rPr lang="en-US" sz="2400" kern="0" spc="102" dirty="0">
                <a:solidFill>
                  <a:srgbClr val="0078D7"/>
                </a:solidFill>
                <a:latin typeface="Segoe UI Semibold" charset="0"/>
                <a:cs typeface="Segoe UI Semibold" charset="0"/>
              </a:rPr>
              <a:t>Bi-directional</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Table-level</a:t>
            </a:r>
            <a:r>
              <a:rPr lang="en-US" sz="1800" kern="0" dirty="0">
                <a:solidFill>
                  <a:srgbClr val="505050">
                    <a:lumMod val="50000"/>
                  </a:srgbClr>
                </a:solidFill>
                <a:latin typeface="Consolas" panose="020B0609020204030204" pitchFamily="49" charset="0"/>
              </a:rPr>
              <a:t> </a:t>
            </a:r>
            <a:r>
              <a:rPr lang="en-US" sz="1800" kern="0" dirty="0">
                <a:solidFill>
                  <a:srgbClr val="0078D7"/>
                </a:solidFill>
                <a:latin typeface="Segoe UI Semilight" panose="020B0402040204020203" pitchFamily="34" charset="0"/>
                <a:cs typeface="Segoe UI Semilight" panose="020B0402040204020203" pitchFamily="34" charset="0"/>
              </a:rPr>
              <a:t>synchronization with</a:t>
            </a:r>
            <a:r>
              <a:rPr lang="en-US" sz="2400" kern="0" spc="102" dirty="0">
                <a:solidFill>
                  <a:srgbClr val="0078D7"/>
                </a:solidFill>
                <a:latin typeface="Segoe UI Semibold" charset="0"/>
                <a:cs typeface="Segoe UI Semibold" charset="0"/>
              </a:rPr>
              <a:t> Column Filter</a:t>
            </a:r>
          </a:p>
          <a:p>
            <a:pPr marL="285695" indent="-285695" defTabSz="932439">
              <a:spcBef>
                <a:spcPts val="600"/>
              </a:spcBef>
              <a:spcAft>
                <a:spcPts val="600"/>
              </a:spcAft>
              <a:defRPr/>
            </a:pPr>
            <a:r>
              <a:rPr lang="en-US" sz="2400" kern="0" spc="102" dirty="0">
                <a:solidFill>
                  <a:srgbClr val="0078D7"/>
                </a:solidFill>
                <a:latin typeface="Segoe UI Semibold" charset="0"/>
                <a:cs typeface="Segoe UI Semibold" charset="0"/>
              </a:rPr>
              <a:t>Minute-</a:t>
            </a:r>
            <a:r>
              <a:rPr lang="en-US" sz="1800" kern="0" dirty="0">
                <a:solidFill>
                  <a:srgbClr val="0078D7"/>
                </a:solidFill>
                <a:latin typeface="Segoe UI Semilight" panose="020B0402040204020203" pitchFamily="34" charset="0"/>
                <a:cs typeface="Segoe UI Semilight" panose="020B0402040204020203" pitchFamily="34" charset="0"/>
              </a:rPr>
              <a:t>level latency</a:t>
            </a:r>
          </a:p>
          <a:p>
            <a:pPr marL="291388" indent="-291388" defTabSz="932439">
              <a:spcBef>
                <a:spcPts val="1020"/>
              </a:spcBef>
              <a:defRPr/>
            </a:pPr>
            <a:endParaRPr lang="en-US" sz="13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a:p>
            <a:pPr marL="291388" indent="-291388" defTabSz="932439">
              <a:spcBef>
                <a:spcPts val="1020"/>
              </a:spcBef>
              <a:defRPr/>
            </a:pPr>
            <a:endParaRPr lang="en-US" sz="1199" kern="0" dirty="0">
              <a:solidFill>
                <a:srgbClr val="505050">
                  <a:lumMod val="50000"/>
                </a:srgbClr>
              </a:solidFill>
              <a:latin typeface="Consolas" panose="020B0609020204030204" pitchFamily="49"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05" y="1744911"/>
            <a:ext cx="5972040" cy="4876108"/>
          </a:xfrm>
          <a:prstGeom prst="rect">
            <a:avLst/>
          </a:prstGeom>
        </p:spPr>
      </p:pic>
      <p:sp>
        <p:nvSpPr>
          <p:cNvPr id="12" name="Rectangle 11"/>
          <p:cNvSpPr/>
          <p:nvPr/>
        </p:nvSpPr>
        <p:spPr>
          <a:xfrm>
            <a:off x="610483" y="71036"/>
            <a:ext cx="6923903" cy="596272"/>
          </a:xfrm>
          <a:prstGeom prst="rect">
            <a:avLst/>
          </a:prstGeom>
          <a:noFill/>
        </p:spPr>
        <p:txBody>
          <a:bodyPr wrap="none" lIns="93247" tIns="46623" rIns="93247" bIns="46623">
            <a:spAutoFit/>
          </a:bodyPr>
          <a:lstStyle/>
          <a:p>
            <a:pPr algn="ctr" defTabSz="932439">
              <a:defRPr/>
            </a:pPr>
            <a:r>
              <a:rPr lang="en-US" sz="3199" cap="all" spc="510" dirty="0">
                <a:ln w="3175">
                  <a:noFill/>
                </a:ln>
                <a:solidFill>
                  <a:srgbClr val="0078D7"/>
                </a:solidFill>
                <a:latin typeface="Segoe UI Semilight" charset="0"/>
                <a:cs typeface="Segoe UI Semilight" charset="0"/>
              </a:rPr>
              <a:t>SQL Azure Data Sync (v2)</a:t>
            </a:r>
          </a:p>
        </p:txBody>
      </p:sp>
      <p:sp>
        <p:nvSpPr>
          <p:cNvPr id="7" name="Rectangle 6">
            <a:extLst>
              <a:ext uri="{FF2B5EF4-FFF2-40B4-BE49-F238E27FC236}">
                <a16:creationId xmlns:a16="http://schemas.microsoft.com/office/drawing/2014/main" id="{C6636F37-101F-4D61-964B-0F5471859ADF}"/>
              </a:ext>
            </a:extLst>
          </p:cNvPr>
          <p:cNvSpPr/>
          <p:nvPr/>
        </p:nvSpPr>
        <p:spPr bwMode="auto">
          <a:xfrm>
            <a:off x="10579286" y="496"/>
            <a:ext cx="1856308" cy="72761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defTabSz="950846" fontAlgn="base">
              <a:lnSpc>
                <a:spcPct val="90000"/>
              </a:lnSpc>
              <a:spcBef>
                <a:spcPct val="0"/>
              </a:spcBef>
              <a:spcAft>
                <a:spcPct val="0"/>
              </a:spcAft>
              <a:defRPr/>
            </a:pPr>
            <a:r>
              <a:rPr lang="en-US" sz="1836" b="1" kern="0" dirty="0">
                <a:gradFill>
                  <a:gsLst>
                    <a:gs pos="0">
                      <a:srgbClr val="FFFFFF"/>
                    </a:gs>
                    <a:gs pos="100000">
                      <a:srgbClr val="FFFFFF"/>
                    </a:gs>
                  </a:gsLst>
                  <a:lin ang="5400000" scaled="0"/>
                </a:gradFill>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406103101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p:txBody>
          <a:bodyPr/>
          <a:lstStyle/>
          <a:p>
            <a:pPr defTabSz="932418">
              <a:lnSpc>
                <a:spcPct val="100000"/>
              </a:lnSpc>
              <a:spcBef>
                <a:spcPts val="0"/>
              </a:spcBef>
              <a:defRPr/>
            </a:pPr>
            <a:r>
              <a:rPr lang="en-US" dirty="0"/>
              <a:t>Seamless cloud integration </a:t>
            </a:r>
            <a:br>
              <a:rPr lang="en-US" dirty="0"/>
            </a:br>
            <a:r>
              <a:rPr lang="en-US" sz="2040" b="1" kern="0" cap="none" spc="102" dirty="0">
                <a:ln>
                  <a:noFill/>
                </a:ln>
                <a:solidFill>
                  <a:srgbClr val="FFFFFF"/>
                </a:solidFill>
                <a:latin typeface="Segoe UI Semibold" charset="0"/>
                <a:ea typeface="Segoe UI Semibold" charset="0"/>
                <a:cs typeface="Segoe UI Semibold" charset="0"/>
              </a:rPr>
              <a:t>Easy lift-and-shift, integrate and distribute</a:t>
            </a:r>
            <a:br>
              <a:rPr lang="en-US" dirty="0"/>
            </a:br>
            <a:endParaRPr lang="en-US" dirty="0"/>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idx="10"/>
          </p:nvPr>
        </p:nvSpPr>
        <p:spPr>
          <a:xfrm>
            <a:off x="276174" y="2312820"/>
            <a:ext cx="4865130" cy="4625828"/>
          </a:xfrm>
        </p:spPr>
        <p:txBody>
          <a:bodyPr/>
          <a:lstStyle/>
          <a:p>
            <a:pPr lvl="0"/>
            <a:r>
              <a:rPr lang="en-US" sz="1632" dirty="0">
                <a:latin typeface="Segoe UI Semibold" panose="020B0702040204020203" pitchFamily="34" charset="0"/>
                <a:cs typeface="Segoe UI Semibold" panose="020B0702040204020203" pitchFamily="34" charset="0"/>
              </a:rPr>
              <a:t>Azure SQL Database Managed Instance</a:t>
            </a:r>
            <a:br>
              <a:rPr lang="en-US" sz="1632" dirty="0">
                <a:latin typeface="Segoe UI Semibold" panose="020B0702040204020203" pitchFamily="34" charset="0"/>
                <a:cs typeface="Segoe UI Semibold" panose="020B0702040204020203" pitchFamily="34" charset="0"/>
              </a:rPr>
            </a:br>
            <a:r>
              <a:rPr lang="en-US" dirty="0"/>
              <a:t>facilitates lift and shift migration from on-premises SQL Server to cloud</a:t>
            </a:r>
          </a:p>
          <a:p>
            <a:pPr lvl="0"/>
            <a:r>
              <a:rPr lang="en-US" sz="1632" dirty="0">
                <a:latin typeface="Segoe UI Semibold" panose="020B0702040204020203" pitchFamily="34" charset="0"/>
                <a:cs typeface="Segoe UI Semibold" panose="020B0702040204020203" pitchFamily="34" charset="0"/>
              </a:rPr>
              <a:t>Azure Hybrid Benefit for SQL Server </a:t>
            </a:r>
            <a:br>
              <a:rPr lang="en-US" dirty="0"/>
            </a:br>
            <a:r>
              <a:rPr lang="en-US" dirty="0"/>
              <a:t>maximizes current on-premises license investments to facilitate migration</a:t>
            </a:r>
          </a:p>
          <a:p>
            <a:r>
              <a:rPr lang="en-US" sz="1632" dirty="0">
                <a:latin typeface="Segoe UI Semibold" panose="020B0702040204020203" pitchFamily="34" charset="0"/>
                <a:cs typeface="Segoe UI Semibold" panose="020B0702040204020203" pitchFamily="34" charset="0"/>
              </a:rPr>
              <a:t>Database Migration Service (DMS) </a:t>
            </a:r>
            <a:br>
              <a:rPr lang="en-US" dirty="0"/>
            </a:br>
            <a:r>
              <a:rPr lang="en-US" dirty="0"/>
              <a:t>provides seamless and reliable migration at scale with minimal downtime </a:t>
            </a:r>
          </a:p>
          <a:p>
            <a:pPr lvl="0"/>
            <a:r>
              <a:rPr lang="en-US" sz="1632" dirty="0">
                <a:latin typeface="Segoe UI Semibold" panose="020B0702040204020203" pitchFamily="34" charset="0"/>
                <a:cs typeface="Segoe UI Semibold" panose="020B0702040204020203" pitchFamily="34" charset="0"/>
              </a:rPr>
              <a:t>Active Geo-replicas “</a:t>
            </a:r>
            <a:r>
              <a:rPr lang="en-US" dirty="0"/>
              <a:t>data CDN” for your edge deployments</a:t>
            </a:r>
            <a:endParaRPr lang="en-US" sz="1632" dirty="0">
              <a:latin typeface="Segoe UI Semibold" panose="020B0702040204020203" pitchFamily="34" charset="0"/>
              <a:cs typeface="Segoe UI Semibold" panose="020B0702040204020203" pitchFamily="34" charset="0"/>
            </a:endParaRPr>
          </a:p>
          <a:p>
            <a:pPr lvl="0"/>
            <a:r>
              <a:rPr lang="en-US" sz="1632" dirty="0">
                <a:latin typeface="Segoe UI Semibold" panose="020B0702040204020203" pitchFamily="34" charset="0"/>
                <a:cs typeface="Segoe UI Semibold" panose="020B0702040204020203" pitchFamily="34" charset="0"/>
              </a:rPr>
              <a:t>SQL Azure Data Sync v2 </a:t>
            </a:r>
            <a:r>
              <a:rPr lang="en-US" dirty="0"/>
              <a:t>synchronize data  across distributed and occasionally connected applications  </a:t>
            </a:r>
          </a:p>
          <a:p>
            <a:endParaRPr lang="en-US" dirty="0"/>
          </a:p>
        </p:txBody>
      </p:sp>
      <p:sp>
        <p:nvSpPr>
          <p:cNvPr id="47" name="Triangle 3">
            <a:extLst>
              <a:ext uri="{FF2B5EF4-FFF2-40B4-BE49-F238E27FC236}">
                <a16:creationId xmlns:a16="http://schemas.microsoft.com/office/drawing/2014/main" id="{3A37A585-D896-44E9-81DF-3F6F8B680401}"/>
              </a:ext>
            </a:extLst>
          </p:cNvPr>
          <p:cNvSpPr/>
          <p:nvPr/>
        </p:nvSpPr>
        <p:spPr>
          <a:xfrm rot="5400000">
            <a:off x="180007" y="6708304"/>
            <a:ext cx="200663" cy="93412"/>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endParaRPr lang="en-US" sz="1836">
              <a:solidFill>
                <a:srgbClr val="FFFFFF"/>
              </a:solidFill>
              <a:latin typeface="Segoe UI"/>
            </a:endParaRPr>
          </a:p>
        </p:txBody>
      </p:sp>
      <p:sp>
        <p:nvSpPr>
          <p:cNvPr id="48" name="Text Placeholder 3">
            <a:extLst>
              <a:ext uri="{FF2B5EF4-FFF2-40B4-BE49-F238E27FC236}">
                <a16:creationId xmlns:a16="http://schemas.microsoft.com/office/drawing/2014/main" id="{307227E4-FD07-419C-B1C0-DBFB2029C489}"/>
              </a:ext>
            </a:extLst>
          </p:cNvPr>
          <p:cNvSpPr txBox="1">
            <a:spLocks/>
          </p:cNvSpPr>
          <p:nvPr/>
        </p:nvSpPr>
        <p:spPr>
          <a:xfrm>
            <a:off x="226362" y="6642696"/>
            <a:ext cx="3121749" cy="362176"/>
          </a:xfrm>
          <a:prstGeom prst="rect">
            <a:avLst/>
          </a:prstGeom>
          <a:noFill/>
        </p:spPr>
        <p:txBody>
          <a:bodyPr lIns="186494"/>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32418">
              <a:spcBef>
                <a:spcPts val="1020"/>
              </a:spcBef>
              <a:buClr>
                <a:srgbClr val="D2D2D2"/>
              </a:buClr>
              <a:buNone/>
            </a:pPr>
            <a:r>
              <a:rPr lang="en-US" sz="1020" b="1" dirty="0">
                <a:solidFill>
                  <a:srgbClr val="FFFFFF"/>
                </a:solidFill>
                <a:latin typeface="Segoe UI" charset="0"/>
                <a:ea typeface="Segoe UI" charset="0"/>
                <a:cs typeface="Segoe UI" charset="0"/>
              </a:rPr>
              <a:t>Most consistent data platform</a:t>
            </a:r>
          </a:p>
        </p:txBody>
      </p:sp>
      <p:sp>
        <p:nvSpPr>
          <p:cNvPr id="43" name="Content Placeholder 2">
            <a:extLst>
              <a:ext uri="{FF2B5EF4-FFF2-40B4-BE49-F238E27FC236}">
                <a16:creationId xmlns:a16="http://schemas.microsoft.com/office/drawing/2014/main" id="{8244D7DF-6815-4038-9BF4-59D4632AFBF4}"/>
              </a:ext>
            </a:extLst>
          </p:cNvPr>
          <p:cNvSpPr txBox="1">
            <a:spLocks/>
          </p:cNvSpPr>
          <p:nvPr/>
        </p:nvSpPr>
        <p:spPr>
          <a:xfrm>
            <a:off x="8264344" y="3252903"/>
            <a:ext cx="2519600" cy="846218"/>
          </a:xfrm>
          <a:prstGeom prst="rect">
            <a:avLst/>
          </a:prstGeom>
        </p:spPr>
        <p:txBody>
          <a:bodyPr vert="horz" wrap="square" lIns="149196" tIns="93247" rIns="149196" bIns="9324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1428"/>
              </a:spcBef>
              <a:buNone/>
              <a:defRPr/>
            </a:pPr>
            <a:r>
              <a:rPr lang="en-US" sz="1428" b="1" spc="173" dirty="0">
                <a:solidFill>
                  <a:srgbClr val="0078D7"/>
                </a:solidFill>
                <a:latin typeface="Segoe UI Semibold" charset="0"/>
                <a:ea typeface="Segoe UI Semibold" charset="0"/>
                <a:cs typeface="Segoe UI Semibold" charset="0"/>
              </a:rPr>
              <a:t>Database Migration Service (DMS) </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44" name="Rectangle 43">
            <a:extLst>
              <a:ext uri="{FF2B5EF4-FFF2-40B4-BE49-F238E27FC236}">
                <a16:creationId xmlns:a16="http://schemas.microsoft.com/office/drawing/2014/main" id="{1603EF5C-6610-4464-9CE4-E4D35A980F22}"/>
              </a:ext>
            </a:extLst>
          </p:cNvPr>
          <p:cNvSpPr/>
          <p:nvPr/>
        </p:nvSpPr>
        <p:spPr>
          <a:xfrm>
            <a:off x="9449865" y="1507340"/>
            <a:ext cx="2804449" cy="718412"/>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Azure SQL Database Managed Instance</a:t>
            </a:r>
            <a:br>
              <a:rPr lang="en-US" sz="1224"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E58C2E87-289B-4FDB-AD4F-DACFF82DA933}"/>
              </a:ext>
            </a:extLst>
          </p:cNvPr>
          <p:cNvSpPr/>
          <p:nvPr/>
        </p:nvSpPr>
        <p:spPr>
          <a:xfrm>
            <a:off x="7727630" y="2734536"/>
            <a:ext cx="2549600" cy="718412"/>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Azure Hybrid Benefit (AHB) for SQL Server</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grpSp>
        <p:nvGrpSpPr>
          <p:cNvPr id="46" name="Group 45">
            <a:extLst>
              <a:ext uri="{FF2B5EF4-FFF2-40B4-BE49-F238E27FC236}">
                <a16:creationId xmlns:a16="http://schemas.microsoft.com/office/drawing/2014/main" id="{26A34DF8-556F-40AA-BC5C-16AC189B6A5A}"/>
              </a:ext>
            </a:extLst>
          </p:cNvPr>
          <p:cNvGrpSpPr/>
          <p:nvPr/>
        </p:nvGrpSpPr>
        <p:grpSpPr>
          <a:xfrm>
            <a:off x="6185194" y="795840"/>
            <a:ext cx="8576124" cy="8692929"/>
            <a:chOff x="6486459" y="1246189"/>
            <a:chExt cx="8804857" cy="8924775"/>
          </a:xfrm>
        </p:grpSpPr>
        <p:grpSp>
          <p:nvGrpSpPr>
            <p:cNvPr id="49" name="Group 48">
              <a:extLst>
                <a:ext uri="{FF2B5EF4-FFF2-40B4-BE49-F238E27FC236}">
                  <a16:creationId xmlns:a16="http://schemas.microsoft.com/office/drawing/2014/main" id="{98A66F6D-0EBB-4AC6-BB5B-9E180114E522}"/>
                </a:ext>
              </a:extLst>
            </p:cNvPr>
            <p:cNvGrpSpPr/>
            <p:nvPr/>
          </p:nvGrpSpPr>
          <p:grpSpPr>
            <a:xfrm>
              <a:off x="6486459" y="1246189"/>
              <a:ext cx="8804857" cy="8924775"/>
              <a:chOff x="5476526" y="1539434"/>
              <a:chExt cx="9614805" cy="9745754"/>
            </a:xfrm>
          </p:grpSpPr>
          <p:sp>
            <p:nvSpPr>
              <p:cNvPr id="57" name="Arc 56">
                <a:extLst>
                  <a:ext uri="{FF2B5EF4-FFF2-40B4-BE49-F238E27FC236}">
                    <a16:creationId xmlns:a16="http://schemas.microsoft.com/office/drawing/2014/main" id="{D3B5D10D-3C71-4664-93CD-08CCC6D0C635}"/>
                  </a:ext>
                </a:extLst>
              </p:cNvPr>
              <p:cNvSpPr/>
              <p:nvPr/>
            </p:nvSpPr>
            <p:spPr>
              <a:xfrm flipH="1">
                <a:off x="5797116" y="1990973"/>
                <a:ext cx="9294215" cy="9294215"/>
              </a:xfrm>
              <a:prstGeom prst="arc">
                <a:avLst>
                  <a:gd name="adj1" fmla="val 16417232"/>
                  <a:gd name="adj2" fmla="val 0"/>
                </a:avLst>
              </a:prstGeom>
              <a:noFill/>
              <a:ln w="9525" cap="flat" cmpd="sng" algn="ctr">
                <a:solidFill>
                  <a:srgbClr val="0078D7"/>
                </a:solidFill>
                <a:prstDash val="solid"/>
                <a:headEnd type="triangle"/>
                <a:tailEnd type="none"/>
              </a:ln>
              <a:effectLst/>
            </p:spPr>
            <p:txBody>
              <a:bodyPr rtlCol="0" anchor="ctr"/>
              <a:lstStyle/>
              <a:p>
                <a:pPr algn="ctr" defTabSz="932418">
                  <a:defRPr/>
                </a:pPr>
                <a:endParaRPr lang="en-US" sz="1836" kern="0">
                  <a:solidFill>
                    <a:srgbClr val="000000"/>
                  </a:solidFill>
                  <a:latin typeface="Segoe UI"/>
                </a:endParaRPr>
              </a:p>
            </p:txBody>
          </p:sp>
          <p:sp>
            <p:nvSpPr>
              <p:cNvPr id="58" name="building_7">
                <a:extLst>
                  <a:ext uri="{FF2B5EF4-FFF2-40B4-BE49-F238E27FC236}">
                    <a16:creationId xmlns:a16="http://schemas.microsoft.com/office/drawing/2014/main" id="{F35A917F-1C4E-47F4-979C-C8DEDAC5F05B}"/>
                  </a:ext>
                </a:extLst>
              </p:cNvPr>
              <p:cNvSpPr>
                <a:spLocks noChangeAspect="1" noEditPoints="1"/>
              </p:cNvSpPr>
              <p:nvPr/>
            </p:nvSpPr>
            <p:spPr bwMode="auto">
              <a:xfrm>
                <a:off x="5476526" y="6860895"/>
                <a:ext cx="641782" cy="66956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a:gradFill>
                    <a:gsLst>
                      <a:gs pos="0">
                        <a:srgbClr val="505050"/>
                      </a:gs>
                      <a:gs pos="100000">
                        <a:srgbClr val="505050"/>
                      </a:gs>
                    </a:gsLst>
                  </a:gradFill>
                  <a:latin typeface="Segoe UI"/>
                </a:endParaRPr>
              </a:p>
            </p:txBody>
          </p:sp>
          <p:sp>
            <p:nvSpPr>
              <p:cNvPr id="59" name="Freeform: Shape 27">
                <a:extLst>
                  <a:ext uri="{FF2B5EF4-FFF2-40B4-BE49-F238E27FC236}">
                    <a16:creationId xmlns:a16="http://schemas.microsoft.com/office/drawing/2014/main" id="{3F9B6950-BDD7-4C50-A5F2-5E6DCA535D66}"/>
                  </a:ext>
                </a:extLst>
              </p:cNvPr>
              <p:cNvSpPr/>
              <p:nvPr/>
            </p:nvSpPr>
            <p:spPr bwMode="auto">
              <a:xfrm flipV="1">
                <a:off x="10357904" y="1539434"/>
                <a:ext cx="1008094" cy="5557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algn="ctr" defTabSz="932418">
                  <a:defRPr/>
                </a:pPr>
                <a:endParaRPr lang="en-US" sz="1020" kern="0">
                  <a:solidFill>
                    <a:srgbClr val="505050"/>
                  </a:solidFill>
                  <a:latin typeface="Segoe UI"/>
                </a:endParaRPr>
              </a:p>
            </p:txBody>
          </p:sp>
        </p:grpSp>
        <p:sp>
          <p:nvSpPr>
            <p:cNvPr id="50" name="Oval 49">
              <a:extLst>
                <a:ext uri="{FF2B5EF4-FFF2-40B4-BE49-F238E27FC236}">
                  <a16:creationId xmlns:a16="http://schemas.microsoft.com/office/drawing/2014/main" id="{C7D66C27-C3B7-4543-8587-646A4FDACD78}"/>
                </a:ext>
              </a:extLst>
            </p:cNvPr>
            <p:cNvSpPr/>
            <p:nvPr/>
          </p:nvSpPr>
          <p:spPr bwMode="auto">
            <a:xfrm flipH="1">
              <a:off x="6934394" y="4637572"/>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1" name="Oval 50">
              <a:extLst>
                <a:ext uri="{FF2B5EF4-FFF2-40B4-BE49-F238E27FC236}">
                  <a16:creationId xmlns:a16="http://schemas.microsoft.com/office/drawing/2014/main" id="{738559A5-D99E-4073-83E9-145C8471A93F}"/>
                </a:ext>
              </a:extLst>
            </p:cNvPr>
            <p:cNvSpPr/>
            <p:nvPr/>
          </p:nvSpPr>
          <p:spPr bwMode="auto">
            <a:xfrm flipH="1">
              <a:off x="7828740" y="3052486"/>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sp>
          <p:nvSpPr>
            <p:cNvPr id="56" name="Oval 55">
              <a:extLst>
                <a:ext uri="{FF2B5EF4-FFF2-40B4-BE49-F238E27FC236}">
                  <a16:creationId xmlns:a16="http://schemas.microsoft.com/office/drawing/2014/main" id="{F055B942-B6E6-4D6B-B849-CAF57CFAFC50}"/>
                </a:ext>
              </a:extLst>
            </p:cNvPr>
            <p:cNvSpPr/>
            <p:nvPr/>
          </p:nvSpPr>
          <p:spPr bwMode="auto">
            <a:xfrm flipH="1">
              <a:off x="9722138" y="1826214"/>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kern="0" dirty="0">
                <a:gradFill>
                  <a:gsLst>
                    <a:gs pos="0">
                      <a:srgbClr val="FFFFFF"/>
                    </a:gs>
                    <a:gs pos="100000">
                      <a:srgbClr val="FFFFFF"/>
                    </a:gs>
                  </a:gsLst>
                  <a:lin ang="5400000" scaled="0"/>
                </a:gradFill>
                <a:latin typeface="Segoe UI"/>
              </a:endParaRPr>
            </a:p>
          </p:txBody>
        </p:sp>
      </p:grpSp>
      <p:sp>
        <p:nvSpPr>
          <p:cNvPr id="17" name="Content Placeholder 2">
            <a:extLst>
              <a:ext uri="{FF2B5EF4-FFF2-40B4-BE49-F238E27FC236}">
                <a16:creationId xmlns:a16="http://schemas.microsoft.com/office/drawing/2014/main" id="{86D0702A-C100-4690-9FC0-018276830F2D}"/>
              </a:ext>
            </a:extLst>
          </p:cNvPr>
          <p:cNvSpPr txBox="1">
            <a:spLocks/>
          </p:cNvSpPr>
          <p:nvPr/>
        </p:nvSpPr>
        <p:spPr>
          <a:xfrm>
            <a:off x="6896136" y="4099122"/>
            <a:ext cx="2519600" cy="769546"/>
          </a:xfrm>
          <a:prstGeom prst="rect">
            <a:avLst/>
          </a:prstGeom>
        </p:spPr>
        <p:txBody>
          <a:bodyPr vert="horz" wrap="square" lIns="149196" tIns="93247" rIns="149196" bIns="9324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418">
              <a:lnSpc>
                <a:spcPct val="100000"/>
              </a:lnSpc>
              <a:spcBef>
                <a:spcPts val="1428"/>
              </a:spcBef>
              <a:buNone/>
              <a:defRPr/>
            </a:pPr>
            <a:r>
              <a:rPr lang="en-US" sz="1428" b="1" spc="173" dirty="0">
                <a:solidFill>
                  <a:srgbClr val="0078D7"/>
                </a:solidFill>
                <a:latin typeface="Segoe UI Semibold" charset="0"/>
                <a:ea typeface="Segoe UI Semibold" charset="0"/>
                <a:cs typeface="Segoe UI Semibold" charset="0"/>
              </a:rPr>
              <a:t>SQL Server</a:t>
            </a:r>
            <a:br>
              <a:rPr lang="en-US" sz="1428"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
        <p:nvSpPr>
          <p:cNvPr id="18" name="Rectangle 17">
            <a:extLst>
              <a:ext uri="{FF2B5EF4-FFF2-40B4-BE49-F238E27FC236}">
                <a16:creationId xmlns:a16="http://schemas.microsoft.com/office/drawing/2014/main" id="{38DBDEC9-6894-4C0D-8E18-C445ED810DEC}"/>
              </a:ext>
            </a:extLst>
          </p:cNvPr>
          <p:cNvSpPr/>
          <p:nvPr/>
        </p:nvSpPr>
        <p:spPr>
          <a:xfrm>
            <a:off x="9449865" y="2109992"/>
            <a:ext cx="2804449" cy="494398"/>
          </a:xfrm>
          <a:prstGeom prst="rect">
            <a:avLst/>
          </a:prstGeom>
        </p:spPr>
        <p:txBody>
          <a:bodyPr wrap="square">
            <a:spAutoFit/>
          </a:bodyPr>
          <a:lstStyle/>
          <a:p>
            <a:pPr defTabSz="932418">
              <a:spcBef>
                <a:spcPts val="1428"/>
              </a:spcBef>
              <a:defRPr/>
            </a:pPr>
            <a:r>
              <a:rPr lang="en-US" sz="1428" b="1" spc="173" dirty="0">
                <a:solidFill>
                  <a:srgbClr val="0078D7"/>
                </a:solidFill>
                <a:latin typeface="Segoe UI Semibold" charset="0"/>
                <a:ea typeface="Segoe UI Semibold" charset="0"/>
                <a:cs typeface="Segoe UI Semibold" charset="0"/>
              </a:rPr>
              <a:t>Managed SSIS in Azure</a:t>
            </a:r>
            <a:br>
              <a:rPr lang="en-US" sz="1224" b="1" spc="173" dirty="0">
                <a:solidFill>
                  <a:srgbClr val="0078D7"/>
                </a:solidFill>
                <a:latin typeface="Segoe UI Semibold" charset="0"/>
                <a:ea typeface="Segoe UI Semibold" charset="0"/>
                <a:cs typeface="Segoe UI Semibold" charset="0"/>
              </a:rPr>
            </a:br>
            <a:endParaRPr lang="en-US" sz="1122" spc="173" dirty="0">
              <a:solidFill>
                <a:srgbClr val="0078D7"/>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90104064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275482" y="761576"/>
            <a:ext cx="5052543" cy="1067272"/>
          </a:xfrm>
        </p:spPr>
        <p:txBody>
          <a:bodyPr/>
          <a:lstStyle/>
          <a:p>
            <a:r>
              <a:rPr lang="en-US" dirty="0"/>
              <a:t>Managed</a:t>
            </a:r>
            <a:r>
              <a:rPr lang="en-US" i="1" dirty="0"/>
              <a:t> community VERSION</a:t>
            </a:r>
            <a:r>
              <a:rPr lang="en-US" dirty="0"/>
              <a:t> MySQL, PostgreSQL, and MariaDB</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10"/>
          </p:nvPr>
        </p:nvSpPr>
        <p:spPr>
          <a:xfrm>
            <a:off x="261204" y="2893730"/>
            <a:ext cx="4865820" cy="2082358"/>
          </a:xfrm>
        </p:spPr>
        <p:txBody>
          <a:bodyPr/>
          <a:lstStyle/>
          <a:p>
            <a:r>
              <a:rPr lang="en-US" dirty="0"/>
              <a:t>Focus on your apps by leaving the management and patching of your infrastructure and database to an enterprise-ready cloud service</a:t>
            </a:r>
          </a:p>
          <a:p>
            <a:pPr>
              <a:buFontTx/>
              <a:buChar char="-"/>
            </a:pPr>
            <a:r>
              <a:rPr lang="en-US" dirty="0"/>
              <a:t>Automatic updates</a:t>
            </a:r>
          </a:p>
          <a:p>
            <a:pPr>
              <a:buFontTx/>
              <a:buChar char="-"/>
            </a:pPr>
            <a:r>
              <a:rPr lang="en-US" dirty="0"/>
              <a:t>Automatic security fixes</a:t>
            </a:r>
          </a:p>
          <a:p>
            <a:pPr>
              <a:buFontTx/>
              <a:buChar char="-"/>
            </a:pPr>
            <a:r>
              <a:rPr lang="en-US" dirty="0"/>
              <a:t>Automatic new feature updates </a:t>
            </a:r>
          </a:p>
        </p:txBody>
      </p:sp>
      <p:cxnSp>
        <p:nvCxnSpPr>
          <p:cNvPr id="7" name="Straight Connector 6"/>
          <p:cNvCxnSpPr/>
          <p:nvPr/>
        </p:nvCxnSpPr>
        <p:spPr>
          <a:xfrm>
            <a:off x="5937016" y="3950547"/>
            <a:ext cx="5846445" cy="0"/>
          </a:xfrm>
          <a:prstGeom prst="line">
            <a:avLst/>
          </a:prstGeom>
          <a:ln w="12700">
            <a:solidFill>
              <a:schemeClr val="tx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6385666" y="4465532"/>
            <a:ext cx="1047859" cy="1131683"/>
            <a:chOff x="5140719" y="5534213"/>
            <a:chExt cx="1095071" cy="1182675"/>
          </a:xfrm>
        </p:grpSpPr>
        <p:grpSp>
          <p:nvGrpSpPr>
            <p:cNvPr id="48" name="Group 47">
              <a:extLst>
                <a:ext uri="{FF2B5EF4-FFF2-40B4-BE49-F238E27FC236}">
                  <a16:creationId xmlns:a16="http://schemas.microsoft.com/office/drawing/2014/main" id="{7D136F36-E48B-4757-BC1F-A4E1AD7B75C5}"/>
                </a:ext>
              </a:extLst>
            </p:cNvPr>
            <p:cNvGrpSpPr/>
            <p:nvPr/>
          </p:nvGrpSpPr>
          <p:grpSpPr>
            <a:xfrm>
              <a:off x="5140719" y="5851083"/>
              <a:ext cx="1095071" cy="865805"/>
              <a:chOff x="967154" y="1481462"/>
              <a:chExt cx="5331069" cy="4214950"/>
            </a:xfrm>
          </p:grpSpPr>
          <p:cxnSp>
            <p:nvCxnSpPr>
              <p:cNvPr id="50" name="Straight Connector 49">
                <a:extLst>
                  <a:ext uri="{FF2B5EF4-FFF2-40B4-BE49-F238E27FC236}">
                    <a16:creationId xmlns:a16="http://schemas.microsoft.com/office/drawing/2014/main" id="{918FBA64-B771-4E33-856D-56F896A205D7}"/>
                  </a:ext>
                </a:extLst>
              </p:cNvPr>
              <p:cNvCxnSpPr>
                <a:cxnSpLocks/>
              </p:cNvCxnSpPr>
              <p:nvPr/>
            </p:nvCxnSpPr>
            <p:spPr>
              <a:xfrm>
                <a:off x="967154" y="5696412"/>
                <a:ext cx="5331069" cy="0"/>
              </a:xfrm>
              <a:prstGeom prst="line">
                <a:avLst/>
              </a:prstGeom>
              <a:ln w="12700">
                <a:solidFill>
                  <a:srgbClr val="0078D7"/>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22C4E07F-25AD-4E08-8401-6D7B10986D02}"/>
                  </a:ext>
                </a:extLst>
              </p:cNvPr>
              <p:cNvSpPr/>
              <p:nvPr/>
            </p:nvSpPr>
            <p:spPr bwMode="auto">
              <a:xfrm>
                <a:off x="1286608" y="2696308"/>
                <a:ext cx="2793023" cy="3000104"/>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Rectangle 51">
                <a:extLst>
                  <a:ext uri="{FF2B5EF4-FFF2-40B4-BE49-F238E27FC236}">
                    <a16:creationId xmlns:a16="http://schemas.microsoft.com/office/drawing/2014/main" id="{700832D3-44C9-4635-9CE6-2A23BFB7CD1B}"/>
                  </a:ext>
                </a:extLst>
              </p:cNvPr>
              <p:cNvSpPr/>
              <p:nvPr/>
            </p:nvSpPr>
            <p:spPr bwMode="auto">
              <a:xfrm>
                <a:off x="2225919" y="4700954"/>
                <a:ext cx="914400" cy="995458"/>
              </a:xfrm>
              <a:prstGeom prst="rect">
                <a:avLst/>
              </a:pr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Freeform: Shape 404">
                <a:extLst>
                  <a:ext uri="{FF2B5EF4-FFF2-40B4-BE49-F238E27FC236}">
                    <a16:creationId xmlns:a16="http://schemas.microsoft.com/office/drawing/2014/main" id="{B9EBEABA-D82B-419B-99D8-21C74227F8B5}"/>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Freeform: Shape 405">
                <a:extLst>
                  <a:ext uri="{FF2B5EF4-FFF2-40B4-BE49-F238E27FC236}">
                    <a16:creationId xmlns:a16="http://schemas.microsoft.com/office/drawing/2014/main" id="{0E0F8532-0C04-4341-81C4-F19D45E8A9B3}"/>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9" name="Freeform 48"/>
            <p:cNvSpPr/>
            <p:nvPr/>
          </p:nvSpPr>
          <p:spPr bwMode="auto">
            <a:xfrm>
              <a:off x="5455403" y="5534213"/>
              <a:ext cx="330632" cy="499794"/>
            </a:xfrm>
            <a:custGeom>
              <a:avLst/>
              <a:gdLst>
                <a:gd name="connsiteX0" fmla="*/ 0 w 222142"/>
                <a:gd name="connsiteY0" fmla="*/ 335797 h 335797"/>
                <a:gd name="connsiteX1" fmla="*/ 0 w 222142"/>
                <a:gd name="connsiteY1" fmla="*/ 165315 h 335797"/>
                <a:gd name="connsiteX2" fmla="*/ 222142 w 222142"/>
                <a:gd name="connsiteY2" fmla="*/ 0 h 335797"/>
                <a:gd name="connsiteX3" fmla="*/ 222142 w 222142"/>
                <a:gd name="connsiteY3" fmla="*/ 165315 h 335797"/>
              </a:gdLst>
              <a:ahLst/>
              <a:cxnLst>
                <a:cxn ang="0">
                  <a:pos x="connsiteX0" y="connsiteY0"/>
                </a:cxn>
                <a:cxn ang="0">
                  <a:pos x="connsiteX1" y="connsiteY1"/>
                </a:cxn>
                <a:cxn ang="0">
                  <a:pos x="connsiteX2" y="connsiteY2"/>
                </a:cxn>
                <a:cxn ang="0">
                  <a:pos x="connsiteX3" y="connsiteY3"/>
                </a:cxn>
              </a:cxnLst>
              <a:rect l="l" t="t" r="r" b="b"/>
              <a:pathLst>
                <a:path w="222142" h="335797">
                  <a:moveTo>
                    <a:pt x="0" y="335797"/>
                  </a:moveTo>
                  <a:lnTo>
                    <a:pt x="0" y="165315"/>
                  </a:lnTo>
                  <a:lnTo>
                    <a:pt x="222142" y="0"/>
                  </a:lnTo>
                  <a:lnTo>
                    <a:pt x="222142" y="165315"/>
                  </a:lnTo>
                </a:path>
              </a:pathLst>
            </a:cu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418">
                <a:defRPr/>
              </a:pPr>
              <a:endParaRPr lang="en-US" sz="1836">
                <a:solidFill>
                  <a:srgbClr val="FFFFFF"/>
                </a:solidFill>
                <a:latin typeface="Segoe UI"/>
              </a:endParaRPr>
            </a:p>
          </p:txBody>
        </p:sp>
      </p:grpSp>
      <p:grpSp>
        <p:nvGrpSpPr>
          <p:cNvPr id="69" name="Group 68"/>
          <p:cNvGrpSpPr/>
          <p:nvPr/>
        </p:nvGrpSpPr>
        <p:grpSpPr>
          <a:xfrm>
            <a:off x="7983716" y="3207680"/>
            <a:ext cx="1933458" cy="1561060"/>
            <a:chOff x="7766356" y="2514600"/>
            <a:chExt cx="2017803" cy="2487504"/>
          </a:xfrm>
        </p:grpSpPr>
        <p:cxnSp>
          <p:nvCxnSpPr>
            <p:cNvPr id="62" name="Straight Connector 61"/>
            <p:cNvCxnSpPr/>
            <p:nvPr/>
          </p:nvCxnSpPr>
          <p:spPr>
            <a:xfrm>
              <a:off x="8775258" y="2514600"/>
              <a:ext cx="0" cy="2434410"/>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9784159" y="2514600"/>
              <a:ext cx="0" cy="2487504"/>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7766356" y="2514600"/>
              <a:ext cx="0" cy="2434410"/>
            </a:xfrm>
            <a:prstGeom prst="line">
              <a:avLst/>
            </a:prstGeom>
            <a:ln w="12700">
              <a:solidFill>
                <a:srgbClr val="0078D7"/>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2" name="Freeform 146">
            <a:extLst>
              <a:ext uri="{FF2B5EF4-FFF2-40B4-BE49-F238E27FC236}">
                <a16:creationId xmlns:a16="http://schemas.microsoft.com/office/drawing/2014/main" id="{9922C396-3EE6-4914-B920-52521FD22C81}"/>
              </a:ext>
            </a:extLst>
          </p:cNvPr>
          <p:cNvSpPr>
            <a:spLocks noChangeAspect="1"/>
          </p:cNvSpPr>
          <p:nvPr/>
        </p:nvSpPr>
        <p:spPr bwMode="auto">
          <a:xfrm>
            <a:off x="6853730" y="996267"/>
            <a:ext cx="4111600" cy="260390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rgbClr val="0078D7"/>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IN" sz="2000" b="1">
              <a:solidFill>
                <a:srgbClr val="FFFFFF"/>
              </a:solidFill>
              <a:latin typeface="Segoe UI Light"/>
              <a:ea typeface="Segoe UI" pitchFamily="34" charset="0"/>
              <a:cs typeface="Segoe UI" pitchFamily="34" charset="0"/>
            </a:endParaRPr>
          </a:p>
        </p:txBody>
      </p:sp>
      <p:grpSp>
        <p:nvGrpSpPr>
          <p:cNvPr id="73" name="Group 72"/>
          <p:cNvGrpSpPr/>
          <p:nvPr/>
        </p:nvGrpSpPr>
        <p:grpSpPr>
          <a:xfrm>
            <a:off x="7723026" y="2257083"/>
            <a:ext cx="2432312" cy="713994"/>
            <a:chOff x="7213035" y="2038243"/>
            <a:chExt cx="3482597" cy="1022302"/>
          </a:xfrm>
        </p:grpSpPr>
        <p:sp>
          <p:nvSpPr>
            <p:cNvPr id="74" name="Cylinder 513">
              <a:extLst>
                <a:ext uri="{FF2B5EF4-FFF2-40B4-BE49-F238E27FC236}">
                  <a16:creationId xmlns:a16="http://schemas.microsoft.com/office/drawing/2014/main" id="{B16530C2-36E9-4325-90E7-5E4C4737BB68}"/>
                </a:ext>
              </a:extLst>
            </p:cNvPr>
            <p:cNvSpPr/>
            <p:nvPr/>
          </p:nvSpPr>
          <p:spPr bwMode="auto">
            <a:xfrm>
              <a:off x="7213035"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r>
                <a:rPr lang="en-US" sz="2040" b="1">
                  <a:solidFill>
                    <a:srgbClr val="0078D7"/>
                  </a:solidFill>
                  <a:latin typeface="Segoe UI" charset="0"/>
                  <a:ea typeface="Segoe UI" charset="0"/>
                  <a:cs typeface="Segoe UI" charset="0"/>
                </a:rPr>
                <a:t>My</a:t>
              </a:r>
            </a:p>
          </p:txBody>
        </p:sp>
        <p:sp>
          <p:nvSpPr>
            <p:cNvPr id="75" name="Cylinder 513">
              <a:extLst>
                <a:ext uri="{FF2B5EF4-FFF2-40B4-BE49-F238E27FC236}">
                  <a16:creationId xmlns:a16="http://schemas.microsoft.com/office/drawing/2014/main" id="{4F900894-B879-4B89-8CE4-210373909B75}"/>
                </a:ext>
              </a:extLst>
            </p:cNvPr>
            <p:cNvSpPr/>
            <p:nvPr/>
          </p:nvSpPr>
          <p:spPr bwMode="auto">
            <a:xfrm>
              <a:off x="8565259"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grpSp>
          <p:nvGrpSpPr>
            <p:cNvPr id="76" name="Group 75">
              <a:extLst>
                <a:ext uri="{FF2B5EF4-FFF2-40B4-BE49-F238E27FC236}">
                  <a16:creationId xmlns:a16="http://schemas.microsoft.com/office/drawing/2014/main" id="{90DB690C-1338-4670-8BC6-A15B72AA41B6}"/>
                </a:ext>
              </a:extLst>
            </p:cNvPr>
            <p:cNvGrpSpPr/>
            <p:nvPr/>
          </p:nvGrpSpPr>
          <p:grpSpPr>
            <a:xfrm>
              <a:off x="8720645" y="2465609"/>
              <a:ext cx="467376" cy="484189"/>
              <a:chOff x="10970759" y="2371811"/>
              <a:chExt cx="661987" cy="685800"/>
            </a:xfrm>
            <a:solidFill>
              <a:schemeClr val="tx2"/>
            </a:solidFill>
          </p:grpSpPr>
          <p:sp>
            <p:nvSpPr>
              <p:cNvPr id="80" name="Freeform 235">
                <a:extLst>
                  <a:ext uri="{FF2B5EF4-FFF2-40B4-BE49-F238E27FC236}">
                    <a16:creationId xmlns:a16="http://schemas.microsoft.com/office/drawing/2014/main" id="{082E77FA-4B20-4640-A7D2-2287641033F6}"/>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w="3175">
                <a:noFill/>
              </a:ln>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000000"/>
                  </a:solidFill>
                  <a:latin typeface="Segoe UI"/>
                </a:endParaRPr>
              </a:p>
            </p:txBody>
          </p:sp>
          <p:sp>
            <p:nvSpPr>
              <p:cNvPr id="81" name="Freeform 236">
                <a:extLst>
                  <a:ext uri="{FF2B5EF4-FFF2-40B4-BE49-F238E27FC236}">
                    <a16:creationId xmlns:a16="http://schemas.microsoft.com/office/drawing/2014/main" id="{FC520636-F549-4858-AA5B-D9B01F8297A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w="3175">
                <a:noFill/>
              </a:ln>
              <a:extLst/>
            </p:spPr>
            <p:txBody>
              <a:bodyPr vert="horz" wrap="square" lIns="93247" tIns="46623" rIns="93247" bIns="46623" numCol="1" anchor="t" anchorCtr="0" compatLnSpc="1">
                <a:prstTxWarp prst="textNoShape">
                  <a:avLst/>
                </a:prstTxWarp>
                <a:noAutofit/>
              </a:bodyPr>
              <a:lstStyle/>
              <a:p>
                <a:pPr defTabSz="932418">
                  <a:defRPr/>
                </a:pPr>
                <a:endParaRPr lang="en-US" sz="1836">
                  <a:solidFill>
                    <a:srgbClr val="000000"/>
                  </a:solidFill>
                  <a:latin typeface="Segoe UI"/>
                </a:endParaRPr>
              </a:p>
            </p:txBody>
          </p:sp>
        </p:grpSp>
        <p:sp>
          <p:nvSpPr>
            <p:cNvPr id="77" name="Cylinder 513">
              <a:extLst>
                <a:ext uri="{FF2B5EF4-FFF2-40B4-BE49-F238E27FC236}">
                  <a16:creationId xmlns:a16="http://schemas.microsoft.com/office/drawing/2014/main" id="{618B3958-7618-4D88-B0DB-F99D63FC4413}"/>
                </a:ext>
              </a:extLst>
            </p:cNvPr>
            <p:cNvSpPr/>
            <p:nvPr/>
          </p:nvSpPr>
          <p:spPr bwMode="auto">
            <a:xfrm>
              <a:off x="9917482" y="2038243"/>
              <a:ext cx="778150" cy="1022302"/>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ctr" anchorCtr="0" forceAA="0" compatLnSpc="1">
              <a:prstTxWarp prst="textNoShape">
                <a:avLst/>
              </a:prstTxWarp>
              <a:noAutofit/>
            </a:bodyPr>
            <a:lstStyle/>
            <a:p>
              <a:pPr algn="ctr" defTabSz="950846" fontAlgn="base">
                <a:lnSpc>
                  <a:spcPct val="90000"/>
                </a:lnSpc>
                <a:spcBef>
                  <a:spcPct val="0"/>
                </a:spcBef>
                <a:spcAft>
                  <a:spcPct val="0"/>
                </a:spcAft>
                <a:defRPr/>
              </a:pPr>
              <a:endParaRPr lang="en-US" sz="1836">
                <a:solidFill>
                  <a:srgbClr val="0078D7"/>
                </a:solidFill>
                <a:latin typeface="Segoe UI Light"/>
                <a:ea typeface="Segoe UI" pitchFamily="34" charset="0"/>
                <a:cs typeface="Segoe UI" pitchFamily="34" charset="0"/>
              </a:endParaRPr>
            </a:p>
          </p:txBody>
        </p:sp>
        <p:pic>
          <p:nvPicPr>
            <p:cNvPr id="78" name="Picture 77">
              <a:extLst>
                <a:ext uri="{FF2B5EF4-FFF2-40B4-BE49-F238E27FC236}">
                  <a16:creationId xmlns:a16="http://schemas.microsoft.com/office/drawing/2014/main" id="{A60F8AED-EBB2-47A5-BDF4-9ED1AD527FB2}"/>
                </a:ext>
              </a:extLst>
            </p:cNvPr>
            <p:cNvPicPr>
              <a:picLocks noChangeAspect="1"/>
            </p:cNvPicPr>
            <p:nvPr/>
          </p:nvPicPr>
          <p:blipFill rotWithShape="1">
            <a:blip r:embed="rId3">
              <a:extLst>
                <a:ext uri="{28A0092B-C50C-407E-A947-70E740481C1C}">
                  <a14:useLocalDpi xmlns:a14="http://schemas.microsoft.com/office/drawing/2010/main" val="0"/>
                </a:ext>
              </a:extLst>
            </a:blip>
            <a:srcRect l="9868" r="9868" b="27669"/>
            <a:stretch/>
          </p:blipFill>
          <p:spPr>
            <a:xfrm>
              <a:off x="10022659" y="2451001"/>
              <a:ext cx="586451" cy="373969"/>
            </a:xfrm>
            <a:prstGeom prst="rect">
              <a:avLst/>
            </a:prstGeom>
            <a:ln w="12700">
              <a:noFill/>
            </a:ln>
            <a:effectLst/>
          </p:spPr>
        </p:pic>
      </p:grpSp>
      <p:grpSp>
        <p:nvGrpSpPr>
          <p:cNvPr id="90" name="Group 89"/>
          <p:cNvGrpSpPr/>
          <p:nvPr/>
        </p:nvGrpSpPr>
        <p:grpSpPr>
          <a:xfrm>
            <a:off x="7576996" y="4744904"/>
            <a:ext cx="2772798" cy="852311"/>
            <a:chOff x="6703584" y="5374031"/>
            <a:chExt cx="4846717" cy="1489798"/>
          </a:xfrm>
        </p:grpSpPr>
        <p:grpSp>
          <p:nvGrpSpPr>
            <p:cNvPr id="91" name="Group 90"/>
            <p:cNvGrpSpPr/>
            <p:nvPr/>
          </p:nvGrpSpPr>
          <p:grpSpPr>
            <a:xfrm>
              <a:off x="6703584" y="5374031"/>
              <a:ext cx="1489798" cy="1489798"/>
              <a:chOff x="1778282" y="4394344"/>
              <a:chExt cx="1489798" cy="1489798"/>
            </a:xfrm>
          </p:grpSpPr>
          <p:sp>
            <p:nvSpPr>
              <p:cNvPr id="98" name="Oval 97"/>
              <p:cNvSpPr/>
              <p:nvPr/>
            </p:nvSpPr>
            <p:spPr bwMode="auto">
              <a:xfrm>
                <a:off x="1778282" y="4394344"/>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9" name="Picture 9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5983" y="4819278"/>
                <a:ext cx="998122" cy="519024"/>
              </a:xfrm>
              <a:prstGeom prst="rect">
                <a:avLst/>
              </a:prstGeom>
            </p:spPr>
          </p:pic>
        </p:grpSp>
        <p:grpSp>
          <p:nvGrpSpPr>
            <p:cNvPr id="92" name="Group 91"/>
            <p:cNvGrpSpPr/>
            <p:nvPr/>
          </p:nvGrpSpPr>
          <p:grpSpPr>
            <a:xfrm>
              <a:off x="8382044" y="5374031"/>
              <a:ext cx="1489798" cy="1489798"/>
              <a:chOff x="3385215" y="5851882"/>
              <a:chExt cx="1489798" cy="1489798"/>
            </a:xfrm>
          </p:grpSpPr>
          <p:sp>
            <p:nvSpPr>
              <p:cNvPr id="96" name="Oval 95"/>
              <p:cNvSpPr/>
              <p:nvPr/>
            </p:nvSpPr>
            <p:spPr bwMode="auto">
              <a:xfrm>
                <a:off x="3385215" y="5851882"/>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7" name="Picture 9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972" y="6009471"/>
                <a:ext cx="981898" cy="1091706"/>
              </a:xfrm>
              <a:prstGeom prst="rect">
                <a:avLst/>
              </a:prstGeom>
            </p:spPr>
          </p:pic>
        </p:grpSp>
        <p:grpSp>
          <p:nvGrpSpPr>
            <p:cNvPr id="93" name="Group 92"/>
            <p:cNvGrpSpPr/>
            <p:nvPr/>
          </p:nvGrpSpPr>
          <p:grpSpPr>
            <a:xfrm>
              <a:off x="10060503" y="5374031"/>
              <a:ext cx="1489798" cy="1489798"/>
              <a:chOff x="4670227" y="3898386"/>
              <a:chExt cx="1489798" cy="1489798"/>
            </a:xfrm>
          </p:grpSpPr>
          <p:sp>
            <p:nvSpPr>
              <p:cNvPr id="94" name="Oval 93"/>
              <p:cNvSpPr/>
              <p:nvPr/>
            </p:nvSpPr>
            <p:spPr bwMode="auto">
              <a:xfrm>
                <a:off x="4670227" y="3898386"/>
                <a:ext cx="1489798" cy="1489798"/>
              </a:xfrm>
              <a:prstGeom prst="ellipse">
                <a:avLst/>
              </a:prstGeom>
              <a:solidFill>
                <a:schemeClr val="bg1"/>
              </a:solidFill>
              <a:ln>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defRPr/>
                </a:pPr>
                <a:endParaRPr lang="en-US" sz="2040">
                  <a:gradFill>
                    <a:gsLst>
                      <a:gs pos="0">
                        <a:srgbClr val="FFFFFF"/>
                      </a:gs>
                      <a:gs pos="100000">
                        <a:srgbClr val="FFFFFF"/>
                      </a:gs>
                    </a:gsLst>
                    <a:lin ang="5400000" scaled="0"/>
                  </a:gradFill>
                  <a:latin typeface="Segoe UI"/>
                </a:endParaRPr>
              </a:p>
            </p:txBody>
          </p:sp>
          <p:pic>
            <p:nvPicPr>
              <p:cNvPr id="95" name="Picture 94"/>
              <p:cNvPicPr>
                <a:picLocks noChangeAspect="1"/>
              </p:cNvPicPr>
              <p:nvPr/>
            </p:nvPicPr>
            <p:blipFill>
              <a:blip r:embed="rId6"/>
              <a:stretch>
                <a:fillRect/>
              </a:stretch>
            </p:blipFill>
            <p:spPr>
              <a:xfrm>
                <a:off x="4762512" y="4275870"/>
                <a:ext cx="1282622" cy="660172"/>
              </a:xfrm>
              <a:prstGeom prst="rect">
                <a:avLst/>
              </a:prstGeom>
            </p:spPr>
          </p:pic>
        </p:grpSp>
      </p:grpSp>
    </p:spTree>
    <p:extLst>
      <p:ext uri="{BB962C8B-B14F-4D97-AF65-F5344CB8AC3E}">
        <p14:creationId xmlns:p14="http://schemas.microsoft.com/office/powerpoint/2010/main" val="14376753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E8AA3A-FF57-4C29-8E5B-955155178A70}"/>
              </a:ext>
            </a:extLst>
          </p:cNvPr>
          <p:cNvSpPr>
            <a:spLocks noGrp="1"/>
          </p:cNvSpPr>
          <p:nvPr>
            <p:ph type="title"/>
          </p:nvPr>
        </p:nvSpPr>
        <p:spPr/>
        <p:txBody>
          <a:bodyPr/>
          <a:lstStyle/>
          <a:p>
            <a:r>
              <a:rPr lang="en-US" dirty="0"/>
              <a:t>Migration technics</a:t>
            </a:r>
          </a:p>
        </p:txBody>
      </p:sp>
    </p:spTree>
    <p:extLst>
      <p:ext uri="{BB962C8B-B14F-4D97-AF65-F5344CB8AC3E}">
        <p14:creationId xmlns:p14="http://schemas.microsoft.com/office/powerpoint/2010/main" val="330312742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56908-D077-41F3-A36D-F8E75F2213E0}"/>
              </a:ext>
            </a:extLst>
          </p:cNvPr>
          <p:cNvSpPr>
            <a:spLocks noGrp="1"/>
          </p:cNvSpPr>
          <p:nvPr>
            <p:ph type="title"/>
          </p:nvPr>
        </p:nvSpPr>
        <p:spPr>
          <a:xfrm>
            <a:off x="274639" y="218219"/>
            <a:ext cx="11889564" cy="917575"/>
          </a:xfrm>
        </p:spPr>
        <p:txBody>
          <a:bodyPr/>
          <a:lstStyle/>
          <a:p>
            <a:r>
              <a:rPr lang="en-US" dirty="0"/>
              <a:t>Migration approaches</a:t>
            </a:r>
          </a:p>
        </p:txBody>
      </p:sp>
      <p:sp>
        <p:nvSpPr>
          <p:cNvPr id="3" name="Text Placeholder 2">
            <a:extLst>
              <a:ext uri="{FF2B5EF4-FFF2-40B4-BE49-F238E27FC236}">
                <a16:creationId xmlns:a16="http://schemas.microsoft.com/office/drawing/2014/main" id="{8AB84062-6A04-4ECB-A0E7-2A78C3EE73F4}"/>
              </a:ext>
            </a:extLst>
          </p:cNvPr>
          <p:cNvSpPr>
            <a:spLocks noGrp="1"/>
          </p:cNvSpPr>
          <p:nvPr>
            <p:ph type="body" sz="quarter" idx="10"/>
          </p:nvPr>
        </p:nvSpPr>
        <p:spPr>
          <a:xfrm>
            <a:off x="274638" y="1074151"/>
            <a:ext cx="11887200" cy="5887766"/>
          </a:xfrm>
        </p:spPr>
        <p:txBody>
          <a:bodyPr/>
          <a:lstStyle/>
          <a:p>
            <a:pPr marL="742950" indent="-742950">
              <a:buFont typeface="Arial" panose="020B0604020202020204" pitchFamily="34" charset="0"/>
              <a:buChar char="•"/>
            </a:pPr>
            <a:r>
              <a:rPr lang="en-US" sz="2800" dirty="0"/>
              <a:t>Re-deploy</a:t>
            </a:r>
          </a:p>
          <a:p>
            <a:pPr marL="742950" lvl="1" indent="-742950">
              <a:buFont typeface="Arial" panose="020B0604020202020204" pitchFamily="34" charset="0"/>
              <a:buChar char="•"/>
            </a:pPr>
            <a:r>
              <a:rPr lang="en-US" sz="1400" dirty="0"/>
              <a:t>Backup the workload configuration, deploy new VM in Azure and restore the configuration</a:t>
            </a:r>
          </a:p>
          <a:p>
            <a:pPr marL="742950" lvl="1" indent="-742950">
              <a:buFont typeface="Arial" panose="020B0604020202020204" pitchFamily="34" charset="0"/>
              <a:buChar char="•"/>
            </a:pPr>
            <a:r>
              <a:rPr lang="en-US" sz="1400" dirty="0"/>
              <a:t>Backup and restore the database</a:t>
            </a:r>
          </a:p>
          <a:p>
            <a:pPr marL="742950" lvl="1" indent="-742950">
              <a:buFont typeface="Arial" panose="020B0604020202020204" pitchFamily="34" charset="0"/>
              <a:buChar char="•"/>
            </a:pPr>
            <a:r>
              <a:rPr lang="en-US" sz="1400" dirty="0"/>
              <a:t>Good for stateless workloads, clean installation using Azure Marketplace image</a:t>
            </a:r>
          </a:p>
          <a:p>
            <a:pPr marL="742950" lvl="1" indent="-742950">
              <a:buFont typeface="Arial" panose="020B0604020202020204" pitchFamily="34" charset="0"/>
              <a:buChar char="•"/>
            </a:pPr>
            <a:r>
              <a:rPr lang="en-US" sz="1400" dirty="0"/>
              <a:t>Consider containers as an option instead of VMs</a:t>
            </a:r>
          </a:p>
          <a:p>
            <a:pPr marL="742950" indent="-742950">
              <a:buFont typeface="Arial" panose="020B0604020202020204" pitchFamily="34" charset="0"/>
              <a:buChar char="•"/>
            </a:pPr>
            <a:r>
              <a:rPr lang="en-US" sz="2800" dirty="0"/>
              <a:t>Workload-level Scale-out</a:t>
            </a:r>
          </a:p>
          <a:p>
            <a:pPr marL="742950" lvl="1" indent="-742950">
              <a:buFont typeface="Arial" panose="020B0604020202020204" pitchFamily="34" charset="0"/>
              <a:buChar char="•"/>
            </a:pPr>
            <a:r>
              <a:rPr lang="en-US" sz="1400" dirty="0"/>
              <a:t>Configure on-prem to Azure connectivity using S2S VPN or Express Route</a:t>
            </a:r>
          </a:p>
          <a:p>
            <a:pPr marL="742950" lvl="1" indent="-742950">
              <a:buFont typeface="Arial" panose="020B0604020202020204" pitchFamily="34" charset="0"/>
              <a:buChar char="•"/>
            </a:pPr>
            <a:r>
              <a:rPr lang="en-US" sz="1400" dirty="0"/>
              <a:t>Deploy additional domain controllers in Azure</a:t>
            </a:r>
          </a:p>
          <a:p>
            <a:pPr marL="742950" lvl="1" indent="-742950">
              <a:buFont typeface="Arial" panose="020B0604020202020204" pitchFamily="34" charset="0"/>
              <a:buChar char="•"/>
            </a:pPr>
            <a:r>
              <a:rPr lang="en-US" sz="1400" dirty="0"/>
              <a:t>Deploy additional nodes of the workload in Azure (e.g. heavy web apps and worker nodes)</a:t>
            </a:r>
          </a:p>
          <a:p>
            <a:pPr marL="742950" indent="-742950">
              <a:buFont typeface="Arial" panose="020B0604020202020204" pitchFamily="34" charset="0"/>
              <a:buChar char="•"/>
            </a:pPr>
            <a:r>
              <a:rPr lang="en-US" sz="2800" dirty="0"/>
              <a:t>VM Lift &amp; Shift</a:t>
            </a:r>
          </a:p>
          <a:p>
            <a:pPr marL="742950" lvl="1" indent="-742950">
              <a:buFont typeface="Arial" panose="020B0604020202020204" pitchFamily="34" charset="0"/>
              <a:buChar char="•"/>
            </a:pPr>
            <a:r>
              <a:rPr lang="en-US" sz="1400" dirty="0"/>
              <a:t>Azure Site Recovery (ASR) as a recommended and free solution for migration to Azure at scale</a:t>
            </a:r>
          </a:p>
          <a:p>
            <a:pPr marL="742950" lvl="1" indent="-742950">
              <a:buFont typeface="Arial" panose="020B0604020202020204" pitchFamily="34" charset="0"/>
              <a:buChar char="•"/>
            </a:pPr>
            <a:r>
              <a:rPr lang="en-US" sz="1400" dirty="0"/>
              <a:t>Deploy ASR agents on VMs, replicate to Azure, failover.</a:t>
            </a:r>
          </a:p>
          <a:p>
            <a:pPr marL="742950" indent="-742950">
              <a:buFont typeface="Arial" panose="020B0604020202020204" pitchFamily="34" charset="0"/>
              <a:buChar char="•"/>
            </a:pPr>
            <a:r>
              <a:rPr lang="en-US" sz="2800" dirty="0"/>
              <a:t>Database-level migration</a:t>
            </a:r>
          </a:p>
          <a:p>
            <a:pPr marL="742950" lvl="1" indent="-742950">
              <a:buFont typeface="Arial" panose="020B0604020202020204" pitchFamily="34" charset="0"/>
              <a:buChar char="•"/>
            </a:pPr>
            <a:r>
              <a:rPr lang="en-US" sz="1400" dirty="0"/>
              <a:t>Using technologies like SQL Server AlwaysOn Availability Groups</a:t>
            </a:r>
          </a:p>
          <a:p>
            <a:pPr marL="742950" lvl="1" indent="-742950">
              <a:buFont typeface="Arial" panose="020B0604020202020204" pitchFamily="34" charset="0"/>
              <a:buChar char="•"/>
            </a:pPr>
            <a:r>
              <a:rPr lang="en-US" sz="1400" dirty="0"/>
              <a:t>Azure Database Migration Service (DMS) for migrations to Azure SQL Database</a:t>
            </a:r>
          </a:p>
          <a:p>
            <a:pPr marL="742950" lvl="1" indent="-742950">
              <a:buFont typeface="Arial" panose="020B0604020202020204" pitchFamily="34" charset="0"/>
              <a:buChar char="•"/>
            </a:pPr>
            <a:r>
              <a:rPr lang="en-US" sz="1400" dirty="0"/>
              <a:t>Attunity Replication for Microsoft – free solution, extending the capabilities of DMS</a:t>
            </a:r>
          </a:p>
          <a:p>
            <a:pPr marL="742950" indent="-742950">
              <a:buFont typeface="Arial" panose="020B0604020202020204" pitchFamily="34" charset="0"/>
              <a:buChar char="•"/>
            </a:pPr>
            <a:r>
              <a:rPr lang="en-US" sz="3400" dirty="0"/>
              <a:t>Large data migrations</a:t>
            </a:r>
          </a:p>
          <a:p>
            <a:pPr marL="742950" lvl="1" indent="-742950">
              <a:buFont typeface="Arial" panose="020B0604020202020204" pitchFamily="34" charset="0"/>
              <a:buChar char="•"/>
            </a:pPr>
            <a:r>
              <a:rPr lang="en-US" sz="1400" dirty="0"/>
              <a:t>Azure File Sync or StorSimple Virtual Appliance to upload large amounts of data to Azure</a:t>
            </a:r>
          </a:p>
          <a:p>
            <a:pPr marL="742950" lvl="1" indent="-742950">
              <a:buFont typeface="Arial" panose="020B0604020202020204" pitchFamily="34" charset="0"/>
              <a:buChar char="•"/>
            </a:pPr>
            <a:r>
              <a:rPr lang="en-US" sz="1400" dirty="0"/>
              <a:t>Disk import and Azure Databox</a:t>
            </a:r>
          </a:p>
        </p:txBody>
      </p:sp>
    </p:spTree>
    <p:extLst>
      <p:ext uri="{BB962C8B-B14F-4D97-AF65-F5344CB8AC3E}">
        <p14:creationId xmlns:p14="http://schemas.microsoft.com/office/powerpoint/2010/main" val="386853247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DDAE6E70-E240-4AA1-8A9C-A48DA3C4EBEB}"/>
              </a:ext>
            </a:extLst>
          </p:cNvPr>
          <p:cNvSpPr/>
          <p:nvPr/>
        </p:nvSpPr>
        <p:spPr>
          <a:xfrm>
            <a:off x="5093454" y="5485083"/>
            <a:ext cx="2238248" cy="1091146"/>
          </a:xfrm>
          <a:prstGeom prst="rect">
            <a:avLst/>
          </a:prstGeom>
          <a:gradFill flip="none" rotWithShape="1">
            <a:gsLst>
              <a:gs pos="91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in Preview</a:t>
            </a:r>
            <a:endParaRPr lang="en-US" sz="1428" b="1">
              <a:solidFill>
                <a:srgbClr val="002050"/>
              </a:solidFill>
              <a:latin typeface="Segoe UI"/>
            </a:endParaRPr>
          </a:p>
        </p:txBody>
      </p:sp>
      <p:sp>
        <p:nvSpPr>
          <p:cNvPr id="43" name="Rectangle 42">
            <a:extLst>
              <a:ext uri="{FF2B5EF4-FFF2-40B4-BE49-F238E27FC236}">
                <a16:creationId xmlns:a16="http://schemas.microsoft.com/office/drawing/2014/main" id="{D4B4D468-BDF7-4652-B490-DE54DE322083}"/>
              </a:ext>
            </a:extLst>
          </p:cNvPr>
          <p:cNvSpPr/>
          <p:nvPr/>
        </p:nvSpPr>
        <p:spPr>
          <a:xfrm>
            <a:off x="5093453" y="2932291"/>
            <a:ext cx="2238248" cy="2499377"/>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dirty="0">
              <a:solidFill>
                <a:srgbClr val="505050"/>
              </a:solidFill>
              <a:latin typeface="Segoe UI"/>
            </a:endParaRPr>
          </a:p>
          <a:p>
            <a:pPr marL="114956" indent="-114956" defTabSz="951304">
              <a:buFontTx/>
              <a:buChar char="-"/>
              <a:defRPr/>
            </a:pPr>
            <a:r>
              <a:rPr lang="en-US" sz="1428" dirty="0">
                <a:solidFill>
                  <a:srgbClr val="505050"/>
                </a:solidFill>
                <a:latin typeface="Segoe UI"/>
              </a:rPr>
              <a:t>Capacity: 100TB</a:t>
            </a:r>
          </a:p>
          <a:p>
            <a:pPr marL="114956" indent="-114956" defTabSz="951304">
              <a:buFontTx/>
              <a:buChar char="-"/>
              <a:defRPr/>
            </a:pPr>
            <a:r>
              <a:rPr lang="en-US" sz="1428" dirty="0">
                <a:solidFill>
                  <a:srgbClr val="505050"/>
                </a:solidFill>
                <a:latin typeface="Segoe UI"/>
              </a:rPr>
              <a:t>Human scale: &lt; 50 lbs.</a:t>
            </a:r>
          </a:p>
          <a:p>
            <a:pPr marL="114956" indent="-114956" defTabSz="951304">
              <a:buFontTx/>
              <a:buChar char="-"/>
              <a:defRPr/>
            </a:pPr>
            <a:r>
              <a:rPr lang="en-US" sz="1428" dirty="0">
                <a:solidFill>
                  <a:srgbClr val="505050"/>
                </a:solidFill>
                <a:latin typeface="Segoe UI"/>
              </a:rPr>
              <a:t>Ruggedized, tamper, water resistant</a:t>
            </a:r>
          </a:p>
          <a:p>
            <a:pPr marL="114956" indent="-114956" defTabSz="951304">
              <a:buFontTx/>
              <a:buChar char="-"/>
              <a:defRPr/>
            </a:pPr>
            <a:r>
              <a:rPr lang="en-US" sz="1428" dirty="0">
                <a:solidFill>
                  <a:srgbClr val="505050"/>
                </a:solidFill>
                <a:latin typeface="Segoe UI"/>
              </a:rPr>
              <a:t>SMB Interface</a:t>
            </a:r>
          </a:p>
          <a:p>
            <a:pPr marL="114956" indent="-114956" defTabSz="951304">
              <a:buFontTx/>
              <a:buChar char="-"/>
              <a:defRPr/>
            </a:pPr>
            <a:r>
              <a:rPr lang="en-US" sz="1428" dirty="0">
                <a:solidFill>
                  <a:srgbClr val="505050"/>
                </a:solidFill>
                <a:latin typeface="Segoe UI"/>
              </a:rPr>
              <a:t>Large Fleet Size</a:t>
            </a:r>
          </a:p>
          <a:p>
            <a:pPr marL="114956" indent="-114956" defTabSz="951304">
              <a:buFontTx/>
              <a:buChar char="-"/>
              <a:defRPr/>
            </a:pPr>
            <a:r>
              <a:rPr lang="en-US" sz="1428" dirty="0">
                <a:solidFill>
                  <a:srgbClr val="505050"/>
                </a:solidFill>
                <a:latin typeface="Segoe UI"/>
              </a:rPr>
              <a:t>Automated Ordering and Managed Service  in Azure</a:t>
            </a:r>
          </a:p>
          <a:p>
            <a:pPr defTabSz="951304">
              <a:defRPr/>
            </a:pPr>
            <a:endParaRPr lang="en-US" sz="1428" dirty="0">
              <a:solidFill>
                <a:srgbClr val="505050"/>
              </a:solidFill>
              <a:latin typeface="Segoe UI"/>
            </a:endParaRPr>
          </a:p>
        </p:txBody>
      </p:sp>
      <p:sp>
        <p:nvSpPr>
          <p:cNvPr id="45" name="Rectangle 44">
            <a:extLst>
              <a:ext uri="{FF2B5EF4-FFF2-40B4-BE49-F238E27FC236}">
                <a16:creationId xmlns:a16="http://schemas.microsoft.com/office/drawing/2014/main" id="{97188F83-CA7A-401D-AE0C-BC4038A19689}"/>
              </a:ext>
            </a:extLst>
          </p:cNvPr>
          <p:cNvSpPr/>
          <p:nvPr/>
        </p:nvSpPr>
        <p:spPr>
          <a:xfrm>
            <a:off x="2826507" y="5482290"/>
            <a:ext cx="2238248" cy="1091146"/>
          </a:xfrm>
          <a:prstGeom prst="rect">
            <a:avLst/>
          </a:prstGeom>
          <a:gradFill flip="none" rotWithShape="1">
            <a:gsLst>
              <a:gs pos="93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Preview Mid-year ‘18</a:t>
            </a:r>
            <a:endParaRPr lang="en-US" sz="1428" b="1">
              <a:solidFill>
                <a:srgbClr val="002050"/>
              </a:solidFill>
              <a:latin typeface="Segoe UI"/>
            </a:endParaRPr>
          </a:p>
        </p:txBody>
      </p:sp>
      <p:sp>
        <p:nvSpPr>
          <p:cNvPr id="44" name="Rectangle 43">
            <a:extLst>
              <a:ext uri="{FF2B5EF4-FFF2-40B4-BE49-F238E27FC236}">
                <a16:creationId xmlns:a16="http://schemas.microsoft.com/office/drawing/2014/main" id="{DF2CB9EA-6445-409C-B3CA-29A1B9239A10}"/>
              </a:ext>
            </a:extLst>
          </p:cNvPr>
          <p:cNvSpPr/>
          <p:nvPr/>
        </p:nvSpPr>
        <p:spPr>
          <a:xfrm>
            <a:off x="2826506" y="2929499"/>
            <a:ext cx="2238248"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a:solidFill>
                <a:srgbClr val="505050"/>
              </a:solidFill>
              <a:latin typeface="Segoe UI"/>
            </a:endParaRPr>
          </a:p>
          <a:p>
            <a:pPr marL="114956" indent="-114956" defTabSz="951304">
              <a:buFontTx/>
              <a:buChar char="-"/>
              <a:defRPr/>
            </a:pPr>
            <a:r>
              <a:rPr lang="en-US" sz="1428">
                <a:solidFill>
                  <a:srgbClr val="505050"/>
                </a:solidFill>
                <a:latin typeface="Segoe UI"/>
              </a:rPr>
              <a:t>Capacity:  &lt;10TB</a:t>
            </a:r>
          </a:p>
          <a:p>
            <a:pPr marL="114956" indent="-114956" defTabSz="951304">
              <a:buFontTx/>
              <a:buChar char="-"/>
              <a:defRPr/>
            </a:pPr>
            <a:r>
              <a:rPr lang="en-US" sz="1428">
                <a:solidFill>
                  <a:srgbClr val="505050"/>
                </a:solidFill>
                <a:latin typeface="Segoe UI"/>
              </a:rPr>
              <a:t>Azure leased service</a:t>
            </a:r>
          </a:p>
          <a:p>
            <a:pPr marL="114956" indent="-114956" defTabSz="951304">
              <a:buFontTx/>
              <a:buChar char="-"/>
              <a:defRPr/>
            </a:pPr>
            <a:r>
              <a:rPr lang="en-US" sz="1428">
                <a:solidFill>
                  <a:srgbClr val="505050"/>
                </a:solidFill>
                <a:latin typeface="Segoe UI"/>
              </a:rPr>
              <a:t>Tamper resistant</a:t>
            </a:r>
          </a:p>
          <a:p>
            <a:pPr marL="114956" indent="-114956" defTabSz="951304">
              <a:buFontTx/>
              <a:buChar char="-"/>
              <a:defRPr/>
            </a:pPr>
            <a:r>
              <a:rPr lang="en-US" sz="1428">
                <a:solidFill>
                  <a:srgbClr val="505050"/>
                </a:solidFill>
                <a:latin typeface="Segoe UI"/>
              </a:rPr>
              <a:t>Low complexity - USB </a:t>
            </a:r>
          </a:p>
          <a:p>
            <a:pPr marL="114956" indent="-114956" defTabSz="951304">
              <a:buFontTx/>
              <a:buChar char="-"/>
              <a:defRPr/>
            </a:pPr>
            <a:r>
              <a:rPr lang="en-US" sz="1428">
                <a:solidFill>
                  <a:srgbClr val="505050"/>
                </a:solidFill>
                <a:latin typeface="Segoe UI"/>
              </a:rPr>
              <a:t>Low cost</a:t>
            </a:r>
          </a:p>
        </p:txBody>
      </p:sp>
      <p:sp>
        <p:nvSpPr>
          <p:cNvPr id="32" name="Rectangle 31">
            <a:extLst>
              <a:ext uri="{FF2B5EF4-FFF2-40B4-BE49-F238E27FC236}">
                <a16:creationId xmlns:a16="http://schemas.microsoft.com/office/drawing/2014/main" id="{D747E527-9A78-4956-82DC-9851CC64DD90}"/>
              </a:ext>
            </a:extLst>
          </p:cNvPr>
          <p:cNvSpPr/>
          <p:nvPr/>
        </p:nvSpPr>
        <p:spPr>
          <a:xfrm>
            <a:off x="634418" y="5485083"/>
            <a:ext cx="2144988" cy="1091146"/>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Available</a:t>
            </a:r>
            <a:endParaRPr lang="en-US" sz="1428" b="1">
              <a:solidFill>
                <a:srgbClr val="002050"/>
              </a:solidFill>
              <a:latin typeface="Segoe UI"/>
            </a:endParaRPr>
          </a:p>
        </p:txBody>
      </p:sp>
      <p:sp>
        <p:nvSpPr>
          <p:cNvPr id="3" name="Title 2">
            <a:extLst>
              <a:ext uri="{FF2B5EF4-FFF2-40B4-BE49-F238E27FC236}">
                <a16:creationId xmlns:a16="http://schemas.microsoft.com/office/drawing/2014/main" id="{98EFF012-B6F7-47FC-91EE-67F5764010CA}"/>
              </a:ext>
            </a:extLst>
          </p:cNvPr>
          <p:cNvSpPr>
            <a:spLocks noGrp="1"/>
          </p:cNvSpPr>
          <p:nvPr>
            <p:ph type="title"/>
          </p:nvPr>
        </p:nvSpPr>
        <p:spPr>
          <a:xfrm>
            <a:off x="274639" y="361890"/>
            <a:ext cx="11889564" cy="917575"/>
          </a:xfrm>
        </p:spPr>
        <p:txBody>
          <a:bodyPr/>
          <a:lstStyle/>
          <a:p>
            <a:r>
              <a:rPr lang="en-US" dirty="0">
                <a:gradFill>
                  <a:gsLst>
                    <a:gs pos="62564">
                      <a:srgbClr val="0078D7"/>
                    </a:gs>
                    <a:gs pos="55000">
                      <a:srgbClr val="0078D7"/>
                    </a:gs>
                  </a:gsLst>
                  <a:lin ang="5400000" scaled="0"/>
                </a:gradFill>
              </a:rPr>
              <a:t>Uploading large amounts of data to Azure</a:t>
            </a:r>
            <a:endParaRPr lang="en-US" dirty="0"/>
          </a:p>
        </p:txBody>
      </p:sp>
      <p:pic>
        <p:nvPicPr>
          <p:cNvPr id="14" name="Picture 4">
            <a:extLst>
              <a:ext uri="{FF2B5EF4-FFF2-40B4-BE49-F238E27FC236}">
                <a16:creationId xmlns:a16="http://schemas.microsoft.com/office/drawing/2014/main" id="{40E29160-79F2-4F23-BB15-27E4864F4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3015" y="1374694"/>
            <a:ext cx="1119124" cy="12208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E13F370-40A6-4340-965E-0FD9C4DB51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610" y="1662954"/>
            <a:ext cx="932603" cy="932603"/>
          </a:xfrm>
          <a:prstGeom prst="rect">
            <a:avLst/>
          </a:prstGeom>
        </p:spPr>
      </p:pic>
      <p:sp>
        <p:nvSpPr>
          <p:cNvPr id="29" name="Rectangle 28">
            <a:extLst>
              <a:ext uri="{FF2B5EF4-FFF2-40B4-BE49-F238E27FC236}">
                <a16:creationId xmlns:a16="http://schemas.microsoft.com/office/drawing/2014/main" id="{31A7F060-07E8-4611-BCB0-4F2F5C2FFB78}"/>
              </a:ext>
            </a:extLst>
          </p:cNvPr>
          <p:cNvSpPr/>
          <p:nvPr/>
        </p:nvSpPr>
        <p:spPr>
          <a:xfrm>
            <a:off x="634417" y="2608887"/>
            <a:ext cx="214498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solidFill>
                  <a:srgbClr val="FFFFFF"/>
                </a:solidFill>
                <a:latin typeface="Segoe UI"/>
              </a:rPr>
              <a:t>Disk Import</a:t>
            </a:r>
          </a:p>
        </p:txBody>
      </p:sp>
      <p:sp>
        <p:nvSpPr>
          <p:cNvPr id="30" name="Rectangle 29">
            <a:extLst>
              <a:ext uri="{FF2B5EF4-FFF2-40B4-BE49-F238E27FC236}">
                <a16:creationId xmlns:a16="http://schemas.microsoft.com/office/drawing/2014/main" id="{A944597D-23D2-4F74-A4B8-29DF43A779A3}"/>
              </a:ext>
            </a:extLst>
          </p:cNvPr>
          <p:cNvSpPr/>
          <p:nvPr/>
        </p:nvSpPr>
        <p:spPr>
          <a:xfrm>
            <a:off x="634417" y="2932291"/>
            <a:ext cx="2144988"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a:solidFill>
                <a:srgbClr val="505050"/>
              </a:solidFill>
              <a:latin typeface="Segoe UI"/>
            </a:endParaRPr>
          </a:p>
          <a:p>
            <a:pPr marL="114956" indent="-114956" defTabSz="951304">
              <a:buFontTx/>
              <a:buChar char="-"/>
              <a:defRPr/>
            </a:pPr>
            <a:r>
              <a:rPr lang="en-US" sz="1428">
                <a:solidFill>
                  <a:srgbClr val="505050"/>
                </a:solidFill>
                <a:latin typeface="Segoe UI"/>
              </a:rPr>
              <a:t>Capacity:  &lt;10TB</a:t>
            </a:r>
          </a:p>
          <a:p>
            <a:pPr marL="114956" indent="-114956" defTabSz="951304">
              <a:buFontTx/>
              <a:buChar char="-"/>
              <a:defRPr/>
            </a:pPr>
            <a:r>
              <a:rPr lang="en-US" sz="1428">
                <a:solidFill>
                  <a:srgbClr val="505050"/>
                </a:solidFill>
                <a:latin typeface="Segoe UI"/>
              </a:rPr>
              <a:t>Customer supplied disk</a:t>
            </a:r>
          </a:p>
          <a:p>
            <a:pPr marL="114956" indent="-114956" defTabSz="951304">
              <a:buFontTx/>
              <a:buChar char="-"/>
              <a:defRPr/>
            </a:pPr>
            <a:r>
              <a:rPr lang="en-US" sz="1428">
                <a:solidFill>
                  <a:srgbClr val="505050"/>
                </a:solidFill>
                <a:latin typeface="Segoe UI"/>
              </a:rPr>
              <a:t>USB/SATA Interface</a:t>
            </a:r>
          </a:p>
          <a:p>
            <a:pPr marL="114956" indent="-114956" defTabSz="951304">
              <a:buFontTx/>
              <a:buChar char="-"/>
              <a:defRPr/>
            </a:pPr>
            <a:r>
              <a:rPr lang="en-US" sz="1428">
                <a:solidFill>
                  <a:srgbClr val="505050"/>
                </a:solidFill>
                <a:latin typeface="Segoe UI"/>
              </a:rPr>
              <a:t>Ships in tamper resistant case</a:t>
            </a:r>
          </a:p>
          <a:p>
            <a:pPr marL="114956" indent="-114956" defTabSz="951304">
              <a:buFontTx/>
              <a:buChar char="-"/>
              <a:defRPr/>
            </a:pPr>
            <a:r>
              <a:rPr lang="en-US" sz="1428">
                <a:solidFill>
                  <a:srgbClr val="505050"/>
                </a:solidFill>
                <a:latin typeface="Segoe UI"/>
              </a:rPr>
              <a:t>High capacity with Super Transport</a:t>
            </a:r>
          </a:p>
          <a:p>
            <a:pPr algn="ctr" defTabSz="951304">
              <a:defRPr/>
            </a:pPr>
            <a:endParaRPr lang="en-US" sz="1428" b="1">
              <a:solidFill>
                <a:srgbClr val="002050"/>
              </a:solidFill>
              <a:latin typeface="Segoe UI"/>
            </a:endParaRPr>
          </a:p>
        </p:txBody>
      </p:sp>
      <p:sp>
        <p:nvSpPr>
          <p:cNvPr id="31" name="Rectangle 30">
            <a:extLst>
              <a:ext uri="{FF2B5EF4-FFF2-40B4-BE49-F238E27FC236}">
                <a16:creationId xmlns:a16="http://schemas.microsoft.com/office/drawing/2014/main" id="{DABDDE23-BE23-41C8-96B1-02A856C38E00}"/>
              </a:ext>
            </a:extLst>
          </p:cNvPr>
          <p:cNvSpPr/>
          <p:nvPr/>
        </p:nvSpPr>
        <p:spPr>
          <a:xfrm rot="16200000">
            <a:off x="-204909" y="5885791"/>
            <a:ext cx="1285326" cy="2991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632">
                <a:solidFill>
                  <a:srgbClr val="0078D7"/>
                </a:solidFill>
                <a:latin typeface="Segoe UI Semibold" panose="020B0702040204020203" pitchFamily="34" charset="0"/>
                <a:cs typeface="Segoe UI Semibold" panose="020B0702040204020203" pitchFamily="34" charset="0"/>
              </a:rPr>
              <a:t>Availability</a:t>
            </a:r>
          </a:p>
        </p:txBody>
      </p:sp>
      <p:sp>
        <p:nvSpPr>
          <p:cNvPr id="39" name="Rectangle 38">
            <a:extLst>
              <a:ext uri="{FF2B5EF4-FFF2-40B4-BE49-F238E27FC236}">
                <a16:creationId xmlns:a16="http://schemas.microsoft.com/office/drawing/2014/main" id="{AF055C0F-A203-4CF5-ACC9-7E338B6FD909}"/>
              </a:ext>
            </a:extLst>
          </p:cNvPr>
          <p:cNvSpPr/>
          <p:nvPr/>
        </p:nvSpPr>
        <p:spPr>
          <a:xfrm>
            <a:off x="5093453" y="2608887"/>
            <a:ext cx="223824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dirty="0">
                <a:solidFill>
                  <a:srgbClr val="FFFFFF"/>
                </a:solidFill>
                <a:latin typeface="Segoe UI"/>
              </a:rPr>
              <a:t>Data Box</a:t>
            </a:r>
          </a:p>
        </p:txBody>
      </p:sp>
      <p:sp>
        <p:nvSpPr>
          <p:cNvPr id="47" name="Rectangle 46">
            <a:extLst>
              <a:ext uri="{FF2B5EF4-FFF2-40B4-BE49-F238E27FC236}">
                <a16:creationId xmlns:a16="http://schemas.microsoft.com/office/drawing/2014/main" id="{07982DF4-8F50-4C93-8CA3-1E8E72620A91}"/>
              </a:ext>
            </a:extLst>
          </p:cNvPr>
          <p:cNvSpPr/>
          <p:nvPr/>
        </p:nvSpPr>
        <p:spPr>
          <a:xfrm>
            <a:off x="2826506" y="2606094"/>
            <a:ext cx="223824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solidFill>
                  <a:srgbClr val="FFFFFF"/>
                </a:solidFill>
                <a:latin typeface="Segoe UI"/>
              </a:rPr>
              <a:t>Disk Rental</a:t>
            </a:r>
          </a:p>
        </p:txBody>
      </p:sp>
      <p:sp>
        <p:nvSpPr>
          <p:cNvPr id="59" name="Rectangle 58">
            <a:extLst>
              <a:ext uri="{FF2B5EF4-FFF2-40B4-BE49-F238E27FC236}">
                <a16:creationId xmlns:a16="http://schemas.microsoft.com/office/drawing/2014/main" id="{AAC69A90-FBC4-470E-83F3-BDDC7F377039}"/>
              </a:ext>
            </a:extLst>
          </p:cNvPr>
          <p:cNvSpPr/>
          <p:nvPr/>
        </p:nvSpPr>
        <p:spPr>
          <a:xfrm rot="16200000">
            <a:off x="-778408" y="4007553"/>
            <a:ext cx="2444127" cy="2873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632">
                <a:solidFill>
                  <a:srgbClr val="0078D7"/>
                </a:solidFill>
                <a:latin typeface="Segoe UI Semibold" panose="020B0702040204020203" pitchFamily="34" charset="0"/>
                <a:cs typeface="Segoe UI Semibold" panose="020B0702040204020203" pitchFamily="34" charset="0"/>
              </a:rPr>
              <a:t>Specifications</a:t>
            </a:r>
          </a:p>
        </p:txBody>
      </p:sp>
      <p:pic>
        <p:nvPicPr>
          <p:cNvPr id="26" name="Picture 25">
            <a:extLst>
              <a:ext uri="{FF2B5EF4-FFF2-40B4-BE49-F238E27FC236}">
                <a16:creationId xmlns:a16="http://schemas.microsoft.com/office/drawing/2014/main" id="{BE016601-E15A-4838-A929-C14CA146A6E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15015" y="1775805"/>
            <a:ext cx="1198823" cy="6983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7" name="Rectangle 16">
            <a:extLst>
              <a:ext uri="{FF2B5EF4-FFF2-40B4-BE49-F238E27FC236}">
                <a16:creationId xmlns:a16="http://schemas.microsoft.com/office/drawing/2014/main" id="{2230FAB0-D83E-4671-99C4-5EBF4DACDE77}"/>
              </a:ext>
            </a:extLst>
          </p:cNvPr>
          <p:cNvSpPr/>
          <p:nvPr/>
        </p:nvSpPr>
        <p:spPr>
          <a:xfrm>
            <a:off x="7403521" y="5485316"/>
            <a:ext cx="2516175" cy="1091146"/>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a:gradFill>
                  <a:gsLst>
                    <a:gs pos="2917">
                      <a:srgbClr val="505050"/>
                    </a:gs>
                    <a:gs pos="30000">
                      <a:srgbClr val="505050"/>
                    </a:gs>
                  </a:gsLst>
                  <a:lin ang="5400000" scaled="0"/>
                </a:gradFill>
                <a:latin typeface="Segoe UI"/>
              </a:rPr>
              <a:t>Currently Available</a:t>
            </a:r>
            <a:endParaRPr lang="en-US" sz="1428" b="1">
              <a:solidFill>
                <a:srgbClr val="002050"/>
              </a:solidFill>
              <a:latin typeface="Segoe UI"/>
            </a:endParaRPr>
          </a:p>
        </p:txBody>
      </p:sp>
      <p:sp>
        <p:nvSpPr>
          <p:cNvPr id="19" name="Rectangle 18">
            <a:extLst>
              <a:ext uri="{FF2B5EF4-FFF2-40B4-BE49-F238E27FC236}">
                <a16:creationId xmlns:a16="http://schemas.microsoft.com/office/drawing/2014/main" id="{1857C31A-C095-40CE-B7DE-F44DB5F5A4FA}"/>
              </a:ext>
            </a:extLst>
          </p:cNvPr>
          <p:cNvSpPr/>
          <p:nvPr/>
        </p:nvSpPr>
        <p:spPr>
          <a:xfrm>
            <a:off x="7403521" y="2609120"/>
            <a:ext cx="2516178" cy="28910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noAutofit/>
          </a:bodyPr>
          <a:lstStyle/>
          <a:p>
            <a:pPr algn="ctr" defTabSz="951304">
              <a:defRPr/>
            </a:pPr>
            <a:r>
              <a:rPr lang="en-US" sz="1428" dirty="0">
                <a:solidFill>
                  <a:srgbClr val="FFFFFF"/>
                </a:solidFill>
                <a:latin typeface="Segoe UI"/>
              </a:rPr>
              <a:t>StorSimple Virtual Appliance</a:t>
            </a:r>
          </a:p>
        </p:txBody>
      </p:sp>
      <p:sp>
        <p:nvSpPr>
          <p:cNvPr id="20" name="Rectangle 19">
            <a:extLst>
              <a:ext uri="{FF2B5EF4-FFF2-40B4-BE49-F238E27FC236}">
                <a16:creationId xmlns:a16="http://schemas.microsoft.com/office/drawing/2014/main" id="{FC3A4D6B-61A7-43E6-BC18-B7EDDC3D1B54}"/>
              </a:ext>
            </a:extLst>
          </p:cNvPr>
          <p:cNvSpPr/>
          <p:nvPr/>
        </p:nvSpPr>
        <p:spPr>
          <a:xfrm>
            <a:off x="7403520" y="2932524"/>
            <a:ext cx="2516177" cy="2499377"/>
          </a:xfrm>
          <a:prstGeom prst="rect">
            <a:avLst/>
          </a:prstGeom>
          <a:gradFill flip="none" rotWithShape="1">
            <a:gsLst>
              <a:gs pos="94000">
                <a:schemeClr val="bg1">
                  <a:lumMod val="85000"/>
                </a:schemeClr>
              </a:gs>
              <a:gs pos="100000">
                <a:schemeClr val="bg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60" tIns="93260" rIns="93260" bIns="93260" numCol="1" spcCol="0" rtlCol="0" fromWordArt="0" anchor="t" anchorCtr="0" forceAA="0" compatLnSpc="1">
            <a:prstTxWarp prst="textNoShape">
              <a:avLst/>
            </a:prstTxWarp>
            <a:noAutofit/>
          </a:bodyPr>
          <a:lstStyle/>
          <a:p>
            <a:pPr marL="114956" indent="-114956" defTabSz="951304">
              <a:buFontTx/>
              <a:buChar char="-"/>
              <a:defRPr/>
            </a:pPr>
            <a:endParaRPr lang="en-US" sz="1428" dirty="0">
              <a:solidFill>
                <a:srgbClr val="505050"/>
              </a:solidFill>
              <a:latin typeface="Segoe UI"/>
            </a:endParaRPr>
          </a:p>
          <a:p>
            <a:pPr marL="114956" indent="-114956" defTabSz="951304">
              <a:buFontTx/>
              <a:buChar char="-"/>
              <a:defRPr/>
            </a:pPr>
            <a:r>
              <a:rPr lang="en-US" sz="1428" dirty="0">
                <a:solidFill>
                  <a:srgbClr val="505050"/>
                </a:solidFill>
                <a:latin typeface="Segoe UI"/>
              </a:rPr>
              <a:t>Capacity:  &lt;64TB</a:t>
            </a:r>
          </a:p>
          <a:p>
            <a:pPr marL="114956" indent="-114956" defTabSz="951304">
              <a:buFontTx/>
              <a:buChar char="-"/>
              <a:defRPr/>
            </a:pPr>
            <a:r>
              <a:rPr lang="en-US" sz="1428" dirty="0">
                <a:solidFill>
                  <a:srgbClr val="505050"/>
                </a:solidFill>
                <a:latin typeface="Segoe UI"/>
              </a:rPr>
              <a:t>Deploy on Hyper-V or </a:t>
            </a:r>
            <a:r>
              <a:rPr lang="en-US" sz="1428" dirty="0" err="1">
                <a:solidFill>
                  <a:srgbClr val="505050"/>
                </a:solidFill>
                <a:latin typeface="Segoe UI"/>
              </a:rPr>
              <a:t>vShere</a:t>
            </a:r>
            <a:r>
              <a:rPr lang="en-US" sz="1428" dirty="0">
                <a:solidFill>
                  <a:srgbClr val="505050"/>
                </a:solidFill>
                <a:latin typeface="Segoe UI"/>
              </a:rPr>
              <a:t> host on-prem</a:t>
            </a:r>
          </a:p>
          <a:p>
            <a:pPr marL="114956" indent="-114956" defTabSz="951304">
              <a:buFontTx/>
              <a:buChar char="-"/>
              <a:defRPr/>
            </a:pPr>
            <a:r>
              <a:rPr lang="en-US" sz="1428" dirty="0">
                <a:solidFill>
                  <a:srgbClr val="505050"/>
                </a:solidFill>
                <a:latin typeface="Segoe UI"/>
              </a:rPr>
              <a:t>Replicate data to Azure</a:t>
            </a:r>
          </a:p>
          <a:p>
            <a:pPr marL="114956" indent="-114956" defTabSz="951304">
              <a:buFontTx/>
              <a:buChar char="-"/>
              <a:defRPr/>
            </a:pPr>
            <a:r>
              <a:rPr lang="en-US" sz="1428" dirty="0">
                <a:solidFill>
                  <a:srgbClr val="505050"/>
                </a:solidFill>
                <a:latin typeface="Segoe UI"/>
              </a:rPr>
              <a:t>Extract replicated data</a:t>
            </a:r>
          </a:p>
          <a:p>
            <a:pPr algn="ctr" defTabSz="951304">
              <a:defRPr/>
            </a:pPr>
            <a:endParaRPr lang="en-US" sz="1428" b="1" dirty="0">
              <a:solidFill>
                <a:srgbClr val="002050"/>
              </a:solidFill>
              <a:latin typeface="Segoe UI"/>
            </a:endParaRPr>
          </a:p>
        </p:txBody>
      </p:sp>
      <p:pic>
        <p:nvPicPr>
          <p:cNvPr id="21" name="Picture 20">
            <a:extLst>
              <a:ext uri="{FF2B5EF4-FFF2-40B4-BE49-F238E27FC236}">
                <a16:creationId xmlns:a16="http://schemas.microsoft.com/office/drawing/2014/main" id="{54598694-8ABE-43BB-B750-9C8FFE03BE9A}"/>
              </a:ext>
            </a:extLst>
          </p:cNvPr>
          <p:cNvPicPr>
            <a:picLocks noChangeAspect="1"/>
          </p:cNvPicPr>
          <p:nvPr/>
        </p:nvPicPr>
        <p:blipFill>
          <a:blip r:embed="rId6">
            <a:extLst>
              <a:ext uri="{BEBA8EAE-BF5A-486C-A8C5-ECC9F3942E4B}">
                <a14:imgProps xmlns:a14="http://schemas.microsoft.com/office/drawing/2010/main">
                  <a14:imgLayer r:embed="rId7">
                    <a14:imgEffect>
                      <a14:artisticPaintBrush/>
                    </a14:imgEffect>
                  </a14:imgLayer>
                </a14:imgProps>
              </a:ext>
            </a:extLst>
          </a:blip>
          <a:stretch>
            <a:fillRect/>
          </a:stretch>
        </p:blipFill>
        <p:spPr>
          <a:xfrm>
            <a:off x="8207957" y="1567101"/>
            <a:ext cx="907301" cy="836047"/>
          </a:xfrm>
          <a:prstGeom prst="rect">
            <a:avLst/>
          </a:prstGeom>
        </p:spPr>
      </p:pic>
    </p:spTree>
    <p:extLst>
      <p:ext uri="{BB962C8B-B14F-4D97-AF65-F5344CB8AC3E}">
        <p14:creationId xmlns:p14="http://schemas.microsoft.com/office/powerpoint/2010/main" val="10455709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44179-6EDD-4395-8E90-FE3EEF9BA97F}"/>
              </a:ext>
            </a:extLst>
          </p:cNvPr>
          <p:cNvSpPr>
            <a:spLocks noGrp="1"/>
          </p:cNvSpPr>
          <p:nvPr>
            <p:ph type="title"/>
          </p:nvPr>
        </p:nvSpPr>
        <p:spPr>
          <a:xfrm>
            <a:off x="274639" y="778158"/>
            <a:ext cx="11889564" cy="820092"/>
          </a:xfrm>
        </p:spPr>
        <p:txBody>
          <a:bodyPr/>
          <a:lstStyle/>
          <a:p>
            <a:r>
              <a:rPr lang="en-US" dirty="0"/>
              <a:t>Migration assessment</a:t>
            </a:r>
          </a:p>
        </p:txBody>
      </p:sp>
      <p:sp>
        <p:nvSpPr>
          <p:cNvPr id="3" name="Text Placeholder 2">
            <a:extLst>
              <a:ext uri="{FF2B5EF4-FFF2-40B4-BE49-F238E27FC236}">
                <a16:creationId xmlns:a16="http://schemas.microsoft.com/office/drawing/2014/main" id="{57E88827-54A2-4FAB-9CC9-85AB26F9F492}"/>
              </a:ext>
            </a:extLst>
          </p:cNvPr>
          <p:cNvSpPr>
            <a:spLocks noGrp="1"/>
          </p:cNvSpPr>
          <p:nvPr>
            <p:ph type="body" sz="quarter" idx="10"/>
          </p:nvPr>
        </p:nvSpPr>
        <p:spPr>
          <a:xfrm>
            <a:off x="295367" y="1635026"/>
            <a:ext cx="11887200" cy="3936975"/>
          </a:xfrm>
        </p:spPr>
        <p:txBody>
          <a:bodyPr/>
          <a:lstStyle/>
          <a:p>
            <a:pPr marL="514350" indent="-514350">
              <a:buFont typeface="Arial" panose="020B0604020202020204" pitchFamily="34" charset="0"/>
              <a:buChar char="•"/>
            </a:pPr>
            <a:r>
              <a:rPr lang="en-US" dirty="0"/>
              <a:t>Purpose of migration assessment – build a detailed migration plan and present it to customers</a:t>
            </a:r>
          </a:p>
          <a:p>
            <a:pPr marL="514350" indent="-514350">
              <a:buFont typeface="Arial" panose="020B0604020202020204" pitchFamily="34" charset="0"/>
              <a:buChar char="•"/>
            </a:pPr>
            <a:r>
              <a:rPr lang="en-US" dirty="0"/>
              <a:t>Steps:</a:t>
            </a:r>
          </a:p>
          <a:p>
            <a:pPr marL="514350" lvl="1" indent="-514350">
              <a:buFont typeface="Arial" panose="020B0604020202020204" pitchFamily="34" charset="0"/>
              <a:buChar char="•"/>
            </a:pPr>
            <a:r>
              <a:rPr lang="en-US" dirty="0"/>
              <a:t>Deploy Cloudamize in the source environment on all servers with migration potential</a:t>
            </a:r>
          </a:p>
          <a:p>
            <a:pPr marL="514350" lvl="1" indent="-514350">
              <a:buFont typeface="Arial" panose="020B0604020202020204" pitchFamily="34" charset="0"/>
              <a:buChar char="•"/>
            </a:pPr>
            <a:r>
              <a:rPr lang="en-US" dirty="0"/>
              <a:t>Leave it for 2 weeks to collect data</a:t>
            </a:r>
          </a:p>
          <a:p>
            <a:pPr marL="514350" lvl="1" indent="-514350">
              <a:buFont typeface="Arial" panose="020B0604020202020204" pitchFamily="34" charset="0"/>
              <a:buChar char="•"/>
            </a:pPr>
            <a:r>
              <a:rPr lang="en-US" dirty="0"/>
              <a:t>Cloudamize detects OSs and SQL Server editions, analyzes usage trends to recommend RIs and checks if ASR can be used for </a:t>
            </a:r>
            <a:r>
              <a:rPr lang="en-US" dirty="0" err="1"/>
              <a:t>lift&amp;shift</a:t>
            </a:r>
            <a:r>
              <a:rPr lang="en-US" dirty="0"/>
              <a:t> migration</a:t>
            </a:r>
          </a:p>
          <a:p>
            <a:pPr marL="514350" lvl="1" indent="-514350">
              <a:buFont typeface="Arial" panose="020B0604020202020204" pitchFamily="34" charset="0"/>
              <a:buChar char="•"/>
            </a:pPr>
            <a:r>
              <a:rPr lang="en-US" dirty="0"/>
              <a:t>Use DMA to assess detected SQL Server workloads</a:t>
            </a:r>
          </a:p>
          <a:p>
            <a:pPr marL="514350" lvl="1" indent="-514350">
              <a:buFont typeface="Arial" panose="020B0604020202020204" pitchFamily="34" charset="0"/>
              <a:buChar char="•"/>
            </a:pPr>
            <a:r>
              <a:rPr lang="en-US" dirty="0"/>
              <a:t>Detect non-SQL Server databases and select a migration approach manually</a:t>
            </a:r>
          </a:p>
          <a:p>
            <a:pPr marL="514350" lvl="1" indent="-514350">
              <a:buFont typeface="Arial" panose="020B0604020202020204" pitchFamily="34" charset="0"/>
              <a:buChar char="•"/>
            </a:pPr>
            <a:r>
              <a:rPr lang="en-US" dirty="0"/>
              <a:t>Build reports and prepare offers for each customer</a:t>
            </a:r>
          </a:p>
        </p:txBody>
      </p:sp>
    </p:spTree>
    <p:extLst>
      <p:ext uri="{BB962C8B-B14F-4D97-AF65-F5344CB8AC3E}">
        <p14:creationId xmlns:p14="http://schemas.microsoft.com/office/powerpoint/2010/main" val="274305743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40199-9766-440C-9673-EC917A4D5D6B}"/>
              </a:ext>
            </a:extLst>
          </p:cNvPr>
          <p:cNvSpPr>
            <a:spLocks noGrp="1"/>
          </p:cNvSpPr>
          <p:nvPr>
            <p:ph type="title"/>
          </p:nvPr>
        </p:nvSpPr>
        <p:spPr>
          <a:xfrm>
            <a:off x="274639" y="1255909"/>
            <a:ext cx="11889564" cy="820092"/>
          </a:xfrm>
        </p:spPr>
        <p:txBody>
          <a:bodyPr/>
          <a:lstStyle/>
          <a:p>
            <a:r>
              <a:rPr lang="en-US" dirty="0"/>
              <a:t>VM assessment with Cloudamize</a:t>
            </a:r>
          </a:p>
        </p:txBody>
      </p:sp>
      <p:sp>
        <p:nvSpPr>
          <p:cNvPr id="3" name="Text Placeholder 2">
            <a:extLst>
              <a:ext uri="{FF2B5EF4-FFF2-40B4-BE49-F238E27FC236}">
                <a16:creationId xmlns:a16="http://schemas.microsoft.com/office/drawing/2014/main" id="{D08CD570-37B4-473B-8511-F50CBF8E63E4}"/>
              </a:ext>
            </a:extLst>
          </p:cNvPr>
          <p:cNvSpPr>
            <a:spLocks noGrp="1"/>
          </p:cNvSpPr>
          <p:nvPr>
            <p:ph type="body" sz="quarter" idx="10"/>
          </p:nvPr>
        </p:nvSpPr>
        <p:spPr>
          <a:xfrm>
            <a:off x="295367" y="2112777"/>
            <a:ext cx="11887200" cy="3600986"/>
          </a:xfrm>
        </p:spPr>
        <p:txBody>
          <a:bodyPr/>
          <a:lstStyle/>
          <a:p>
            <a:pPr marL="457200" indent="-457200">
              <a:buFont typeface="Arial" panose="020B0604020202020204" pitchFamily="34" charset="0"/>
              <a:buChar char="•"/>
            </a:pPr>
            <a:r>
              <a:rPr lang="en-US" sz="2400" dirty="0"/>
              <a:t>SaaS solution for cloud migration discovery &amp; assessment</a:t>
            </a:r>
          </a:p>
          <a:p>
            <a:pPr marL="457200" indent="-457200">
              <a:buFont typeface="Arial" panose="020B0604020202020204" pitchFamily="34" charset="0"/>
              <a:buChar char="•"/>
            </a:pPr>
            <a:r>
              <a:rPr lang="en-US" sz="2400" dirty="0"/>
              <a:t>Supports VMWare 5.0+, Hyper-V 2008 R2+ and non-virtualized servers</a:t>
            </a:r>
          </a:p>
          <a:p>
            <a:pPr marL="457200" indent="-457200">
              <a:buFont typeface="Arial" panose="020B0604020202020204" pitchFamily="34" charset="0"/>
              <a:buChar char="•"/>
            </a:pPr>
            <a:r>
              <a:rPr lang="en-US" sz="2400" dirty="0"/>
              <a:t>VMs running on exotic hypervisors can be treated as non-virtualized servers</a:t>
            </a:r>
          </a:p>
          <a:p>
            <a:pPr marL="457200" indent="-457200">
              <a:buFont typeface="Arial" panose="020B0604020202020204" pitchFamily="34" charset="0"/>
              <a:buChar char="•"/>
            </a:pPr>
            <a:r>
              <a:rPr lang="en-US" sz="2400" dirty="0"/>
              <a:t>Hypervisor lever assessment for </a:t>
            </a:r>
            <a:r>
              <a:rPr lang="en-US" sz="2400" dirty="0" err="1"/>
              <a:t>Vmware</a:t>
            </a:r>
            <a:r>
              <a:rPr lang="en-US" sz="2400" dirty="0"/>
              <a:t> – no need to touch tenant VMs</a:t>
            </a:r>
          </a:p>
          <a:p>
            <a:pPr marL="457200" indent="-457200">
              <a:buFont typeface="Arial" panose="020B0604020202020204" pitchFamily="34" charset="0"/>
              <a:buChar char="•"/>
            </a:pPr>
            <a:r>
              <a:rPr lang="en-US" sz="2400" dirty="0"/>
              <a:t>Agent-based or agent-less deployment options.</a:t>
            </a:r>
          </a:p>
          <a:p>
            <a:pPr marL="457200" indent="-457200">
              <a:buFont typeface="Arial" panose="020B0604020202020204" pitchFamily="34" charset="0"/>
              <a:buChar char="•"/>
            </a:pPr>
            <a:r>
              <a:rPr lang="en-US" sz="2400" dirty="0"/>
              <a:t>Needs 14 days to collect data and build reports</a:t>
            </a:r>
          </a:p>
          <a:p>
            <a:pPr marL="457200" indent="-457200">
              <a:buFont typeface="Arial" panose="020B0604020202020204" pitchFamily="34" charset="0"/>
              <a:buChar char="•"/>
            </a:pPr>
            <a:endParaRPr lang="en-US" sz="2400" dirty="0"/>
          </a:p>
          <a:p>
            <a:r>
              <a:rPr lang="en-US" sz="2400" dirty="0"/>
              <a:t>To get Cloudamize licenses for free – send a request to </a:t>
            </a:r>
            <a:r>
              <a:rPr lang="en-US" sz="2400" dirty="0">
                <a:hlinkClick r:id="rId2"/>
              </a:rPr>
              <a:t>dcmsupport@microsoft.com</a:t>
            </a:r>
            <a:br>
              <a:rPr lang="en-US" sz="2400" dirty="0"/>
            </a:br>
            <a:r>
              <a:rPr lang="en-US" sz="2400" dirty="0"/>
              <a:t>That’s $40/VM value, available to DCM partners free of charge.</a:t>
            </a:r>
          </a:p>
        </p:txBody>
      </p:sp>
    </p:spTree>
    <p:extLst>
      <p:ext uri="{BB962C8B-B14F-4D97-AF65-F5344CB8AC3E}">
        <p14:creationId xmlns:p14="http://schemas.microsoft.com/office/powerpoint/2010/main" val="230496833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3B54-933D-461C-8320-14F8E1FF4812}"/>
              </a:ext>
            </a:extLst>
          </p:cNvPr>
          <p:cNvSpPr>
            <a:spLocks noGrp="1"/>
          </p:cNvSpPr>
          <p:nvPr>
            <p:ph type="title"/>
          </p:nvPr>
        </p:nvSpPr>
        <p:spPr>
          <a:xfrm>
            <a:off x="274639" y="1271320"/>
            <a:ext cx="11889564" cy="820092"/>
          </a:xfrm>
        </p:spPr>
        <p:txBody>
          <a:bodyPr/>
          <a:lstStyle/>
          <a:p>
            <a:r>
              <a:rPr lang="en-US" dirty="0"/>
              <a:t>Database assessment with DMA</a:t>
            </a:r>
          </a:p>
        </p:txBody>
      </p:sp>
      <p:sp>
        <p:nvSpPr>
          <p:cNvPr id="3" name="Text Placeholder 2">
            <a:extLst>
              <a:ext uri="{FF2B5EF4-FFF2-40B4-BE49-F238E27FC236}">
                <a16:creationId xmlns:a16="http://schemas.microsoft.com/office/drawing/2014/main" id="{56DBFD26-F708-4F23-BFFC-0D4498DC5D7F}"/>
              </a:ext>
            </a:extLst>
          </p:cNvPr>
          <p:cNvSpPr>
            <a:spLocks noGrp="1"/>
          </p:cNvSpPr>
          <p:nvPr>
            <p:ph type="body" sz="quarter" idx="10"/>
          </p:nvPr>
        </p:nvSpPr>
        <p:spPr>
          <a:xfrm>
            <a:off x="295367" y="2128188"/>
            <a:ext cx="11887200" cy="2453364"/>
          </a:xfrm>
        </p:spPr>
        <p:txBody>
          <a:bodyPr/>
          <a:lstStyle/>
          <a:p>
            <a:pPr marL="457200" indent="-457200">
              <a:buFont typeface="Arial" panose="020B0604020202020204" pitchFamily="34" charset="0"/>
              <a:buChar char="•"/>
            </a:pPr>
            <a:r>
              <a:rPr lang="en-US" dirty="0"/>
              <a:t>Microsoft Database Migration Assistant (DMA) is a free tool to analyze SQL Server DB compatibility with SQL Server 2017 and Azure SQL Database</a:t>
            </a:r>
          </a:p>
          <a:p>
            <a:pPr marL="457200" indent="-457200">
              <a:buFont typeface="Arial" panose="020B0604020202020204" pitchFamily="34" charset="0"/>
              <a:buChar char="•"/>
            </a:pPr>
            <a:r>
              <a:rPr lang="en-US" dirty="0"/>
              <a:t>Can analyze if database can be moved to Azure SQB Database (PaaS or Managed Instance)</a:t>
            </a:r>
          </a:p>
        </p:txBody>
      </p:sp>
    </p:spTree>
    <p:extLst>
      <p:ext uri="{BB962C8B-B14F-4D97-AF65-F5344CB8AC3E}">
        <p14:creationId xmlns:p14="http://schemas.microsoft.com/office/powerpoint/2010/main" val="289697228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A7D6-4C52-49EC-B197-670329D58777}"/>
              </a:ext>
            </a:extLst>
          </p:cNvPr>
          <p:cNvSpPr>
            <a:spLocks noGrp="1"/>
          </p:cNvSpPr>
          <p:nvPr>
            <p:ph type="title"/>
          </p:nvPr>
        </p:nvSpPr>
        <p:spPr>
          <a:xfrm>
            <a:off x="274639" y="1261046"/>
            <a:ext cx="11889564" cy="820092"/>
          </a:xfrm>
        </p:spPr>
        <p:txBody>
          <a:bodyPr/>
          <a:lstStyle/>
          <a:p>
            <a:r>
              <a:rPr lang="en-US" dirty="0"/>
              <a:t>Building v2 of the migration plan</a:t>
            </a:r>
          </a:p>
        </p:txBody>
      </p:sp>
      <p:sp>
        <p:nvSpPr>
          <p:cNvPr id="3" name="Text Placeholder 2">
            <a:extLst>
              <a:ext uri="{FF2B5EF4-FFF2-40B4-BE49-F238E27FC236}">
                <a16:creationId xmlns:a16="http://schemas.microsoft.com/office/drawing/2014/main" id="{202BFCDE-1F23-4D3C-B4E1-17C46D44F3F1}"/>
              </a:ext>
            </a:extLst>
          </p:cNvPr>
          <p:cNvSpPr>
            <a:spLocks noGrp="1"/>
          </p:cNvSpPr>
          <p:nvPr>
            <p:ph type="body" sz="quarter" idx="10"/>
          </p:nvPr>
        </p:nvSpPr>
        <p:spPr>
          <a:xfrm>
            <a:off x="295367" y="2117914"/>
            <a:ext cx="11887200" cy="2202206"/>
          </a:xfrm>
        </p:spPr>
        <p:txBody>
          <a:bodyPr/>
          <a:lstStyle/>
          <a:p>
            <a:r>
              <a:rPr lang="en-US" dirty="0"/>
              <a:t>For each customer:</a:t>
            </a:r>
          </a:p>
          <a:p>
            <a:pPr marL="514350" indent="-514350">
              <a:buFont typeface="+mj-lt"/>
              <a:buAutoNum type="arabicPeriod"/>
            </a:pPr>
            <a:r>
              <a:rPr lang="en-US" dirty="0"/>
              <a:t>Calculate the cloud cost and compare it with current cost</a:t>
            </a:r>
          </a:p>
          <a:p>
            <a:pPr marL="514350" indent="-514350">
              <a:buFont typeface="+mj-lt"/>
              <a:buAutoNum type="arabicPeriod"/>
            </a:pPr>
            <a:r>
              <a:rPr lang="en-US" dirty="0"/>
              <a:t>Choose how to migrate VMs and databases</a:t>
            </a:r>
          </a:p>
          <a:p>
            <a:pPr marL="514350" indent="-514350">
              <a:buFont typeface="+mj-lt"/>
              <a:buAutoNum type="arabicPeriod"/>
            </a:pPr>
            <a:r>
              <a:rPr lang="en-US" dirty="0"/>
              <a:t>Present offer to customer</a:t>
            </a:r>
          </a:p>
        </p:txBody>
      </p:sp>
    </p:spTree>
    <p:extLst>
      <p:ext uri="{BB962C8B-B14F-4D97-AF65-F5344CB8AC3E}">
        <p14:creationId xmlns:p14="http://schemas.microsoft.com/office/powerpoint/2010/main" val="126219371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FF42-50F8-448C-BC8F-807303F63B25}"/>
              </a:ext>
            </a:extLst>
          </p:cNvPr>
          <p:cNvSpPr>
            <a:spLocks noGrp="1"/>
          </p:cNvSpPr>
          <p:nvPr>
            <p:ph type="title"/>
          </p:nvPr>
        </p:nvSpPr>
        <p:spPr/>
        <p:txBody>
          <a:bodyPr/>
          <a:lstStyle/>
          <a:p>
            <a:r>
              <a:rPr lang="en-US" dirty="0"/>
              <a:t>Demo: Azure Calculator for CSP Partners</a:t>
            </a:r>
          </a:p>
        </p:txBody>
      </p:sp>
      <p:sp>
        <p:nvSpPr>
          <p:cNvPr id="3" name="Text Placeholder 2">
            <a:extLst>
              <a:ext uri="{FF2B5EF4-FFF2-40B4-BE49-F238E27FC236}">
                <a16:creationId xmlns:a16="http://schemas.microsoft.com/office/drawing/2014/main" id="{95648E2C-D14A-45B0-9983-9F298020FA8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6301853"/>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70D38-9FC0-49E0-BE88-44CEFDFE94AE}"/>
              </a:ext>
            </a:extLst>
          </p:cNvPr>
          <p:cNvSpPr>
            <a:spLocks noGrp="1"/>
          </p:cNvSpPr>
          <p:nvPr>
            <p:ph type="title"/>
          </p:nvPr>
        </p:nvSpPr>
        <p:spPr/>
        <p:txBody>
          <a:bodyPr/>
          <a:lstStyle/>
          <a:p>
            <a:r>
              <a:rPr lang="en-US" dirty="0"/>
              <a:t>Execute the migration plan</a:t>
            </a:r>
          </a:p>
        </p:txBody>
      </p:sp>
      <p:sp>
        <p:nvSpPr>
          <p:cNvPr id="3" name="Text Placeholder 2">
            <a:extLst>
              <a:ext uri="{FF2B5EF4-FFF2-40B4-BE49-F238E27FC236}">
                <a16:creationId xmlns:a16="http://schemas.microsoft.com/office/drawing/2014/main" id="{AEB08EAB-133F-4495-BF9B-0649C2C95D54}"/>
              </a:ext>
            </a:extLst>
          </p:cNvPr>
          <p:cNvSpPr>
            <a:spLocks noGrp="1"/>
          </p:cNvSpPr>
          <p:nvPr>
            <p:ph type="body" sz="quarter" idx="10"/>
          </p:nvPr>
        </p:nvSpPr>
        <p:spPr>
          <a:xfrm>
            <a:off x="295367" y="1152144"/>
            <a:ext cx="11887200" cy="4764189"/>
          </a:xfrm>
        </p:spPr>
        <p:txBody>
          <a:bodyPr/>
          <a:lstStyle/>
          <a:p>
            <a:pPr marL="514350" indent="-514350">
              <a:buFont typeface="+mj-lt"/>
              <a:buAutoNum type="arabicPeriod"/>
            </a:pPr>
            <a:r>
              <a:rPr lang="en-US" dirty="0"/>
              <a:t>Create Customer accounts in Partner Center</a:t>
            </a:r>
          </a:p>
          <a:p>
            <a:pPr marL="514350" indent="-514350">
              <a:buFont typeface="+mj-lt"/>
              <a:buAutoNum type="arabicPeriod"/>
            </a:pPr>
            <a:r>
              <a:rPr lang="en-US" dirty="0"/>
              <a:t>Create Azure subscriptions, </a:t>
            </a:r>
            <a:r>
              <a:rPr lang="en-US" dirty="0" err="1"/>
              <a:t>vNets</a:t>
            </a:r>
            <a:r>
              <a:rPr lang="en-US" dirty="0"/>
              <a:t> and establish site-to-site connectivity</a:t>
            </a:r>
          </a:p>
          <a:p>
            <a:pPr marL="514350" indent="-514350">
              <a:buFont typeface="+mj-lt"/>
              <a:buAutoNum type="arabicPeriod"/>
            </a:pPr>
            <a:r>
              <a:rPr lang="en-US" dirty="0"/>
              <a:t>Deploy ASR</a:t>
            </a:r>
          </a:p>
          <a:p>
            <a:pPr marL="514350" indent="-514350">
              <a:buFont typeface="+mj-lt"/>
              <a:buAutoNum type="arabicPeriod"/>
            </a:pPr>
            <a:r>
              <a:rPr lang="en-US" dirty="0"/>
              <a:t>Deploy DMS</a:t>
            </a:r>
          </a:p>
          <a:p>
            <a:pPr marL="514350" indent="-514350">
              <a:buFont typeface="+mj-lt"/>
              <a:buAutoNum type="arabicPeriod"/>
            </a:pPr>
            <a:r>
              <a:rPr lang="en-US" dirty="0"/>
              <a:t>Migrate workload by workload</a:t>
            </a:r>
          </a:p>
          <a:p>
            <a:pPr marL="514350" indent="-514350">
              <a:buFont typeface="+mj-lt"/>
              <a:buAutoNum type="arabicPeriod"/>
            </a:pPr>
            <a:r>
              <a:rPr lang="en-US" dirty="0"/>
              <a:t>Implement Azure Advisor recommendations to optimize workloads for Azure</a:t>
            </a:r>
          </a:p>
          <a:p>
            <a:pPr marL="514350" indent="-514350">
              <a:buFont typeface="+mj-lt"/>
              <a:buAutoNum type="arabicPeriod"/>
            </a:pPr>
            <a:endParaRPr lang="en-US" dirty="0"/>
          </a:p>
        </p:txBody>
      </p:sp>
    </p:spTree>
    <p:extLst>
      <p:ext uri="{BB962C8B-B14F-4D97-AF65-F5344CB8AC3E}">
        <p14:creationId xmlns:p14="http://schemas.microsoft.com/office/powerpoint/2010/main" val="906310846"/>
      </p:ext>
    </p:extLst>
  </p:cSld>
  <p:clrMapOvr>
    <a:overrideClrMapping bg1="lt1" tx1="dk1" bg2="lt2" tx2="dk2" accent1="accent1" accent2="accent2" accent3="accent3" accent4="accent4" accent5="accent5" accent6="accent6" hlink="hlink" folHlink="folHlink"/>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C3A21-D2E7-4844-9916-D1BBE378A5A0}"/>
              </a:ext>
            </a:extLst>
          </p:cNvPr>
          <p:cNvSpPr>
            <a:spLocks noGrp="1"/>
          </p:cNvSpPr>
          <p:nvPr>
            <p:ph type="title"/>
          </p:nvPr>
        </p:nvSpPr>
        <p:spPr/>
        <p:txBody>
          <a:bodyPr/>
          <a:lstStyle/>
          <a:p>
            <a:r>
              <a:rPr lang="en-US" dirty="0"/>
              <a:t>Best Practices</a:t>
            </a:r>
          </a:p>
        </p:txBody>
      </p:sp>
      <p:sp>
        <p:nvSpPr>
          <p:cNvPr id="3" name="Text Placeholder 2">
            <a:extLst>
              <a:ext uri="{FF2B5EF4-FFF2-40B4-BE49-F238E27FC236}">
                <a16:creationId xmlns:a16="http://schemas.microsoft.com/office/drawing/2014/main" id="{85013D1D-177A-43DD-B77E-E7CA314BAF91}"/>
              </a:ext>
            </a:extLst>
          </p:cNvPr>
          <p:cNvSpPr>
            <a:spLocks noGrp="1"/>
          </p:cNvSpPr>
          <p:nvPr>
            <p:ph type="body" sz="quarter" idx="10"/>
          </p:nvPr>
        </p:nvSpPr>
        <p:spPr>
          <a:xfrm>
            <a:off x="295367" y="1152144"/>
            <a:ext cx="11887200" cy="4450449"/>
          </a:xfrm>
        </p:spPr>
        <p:txBody>
          <a:bodyPr/>
          <a:lstStyle/>
          <a:p>
            <a:pPr marL="457200" indent="-457200">
              <a:buFont typeface="Arial" panose="020B0604020202020204" pitchFamily="34" charset="0"/>
              <a:buChar char="•"/>
            </a:pPr>
            <a:r>
              <a:rPr lang="en-US" sz="2400" dirty="0"/>
              <a:t>Cost is not the only deciding factor for customers. SLA, certifications, development strategy, rich service portfolio can be more important for long-term considerations.</a:t>
            </a:r>
          </a:p>
          <a:p>
            <a:pPr marL="457200" indent="-457200">
              <a:buFont typeface="Arial" panose="020B0604020202020204" pitchFamily="34" charset="0"/>
              <a:buChar char="•"/>
            </a:pPr>
            <a:r>
              <a:rPr lang="en-US" sz="2400" dirty="0"/>
              <a:t>Try to unveil hidden opportunities during the assessment. Include more VMs to the discovery scope using free Cloudamize licenses benefit.</a:t>
            </a:r>
          </a:p>
          <a:p>
            <a:pPr marL="457200" indent="-457200">
              <a:buFont typeface="Arial" panose="020B0604020202020204" pitchFamily="34" charset="0"/>
              <a:buChar char="•"/>
            </a:pPr>
            <a:r>
              <a:rPr lang="en-US" sz="2400" dirty="0"/>
              <a:t>Every customer runs databases. That’s a huge revenue opportunity for CSP partners, especially for SQL Server. Don’t miss it.</a:t>
            </a:r>
          </a:p>
          <a:p>
            <a:pPr marL="457200" indent="-457200">
              <a:buFont typeface="Arial" panose="020B0604020202020204" pitchFamily="34" charset="0"/>
              <a:buChar char="•"/>
            </a:pPr>
            <a:r>
              <a:rPr lang="en-US" sz="2400" dirty="0"/>
              <a:t>Migration with downtime is a good option if possible. Re-deploy usually requires less efforts and fresh environment is usually more stable (don’t bear existing configuration issues and garbage from on-prem) </a:t>
            </a:r>
          </a:p>
          <a:p>
            <a:pPr marL="457200" indent="-457200">
              <a:buFont typeface="Arial" panose="020B0604020202020204" pitchFamily="34" charset="0"/>
              <a:buChar char="•"/>
            </a:pPr>
            <a:r>
              <a:rPr lang="en-US" sz="2400" dirty="0"/>
              <a:t>Uptime of the workload is different from VM uptime. Customers may not even notice that VM was disabled during the migration if workload remains accessible.</a:t>
            </a:r>
          </a:p>
          <a:p>
            <a:pPr marL="457200" indent="-457200">
              <a:buFont typeface="Arial" panose="020B0604020202020204" pitchFamily="34" charset="0"/>
              <a:buChar char="•"/>
            </a:pPr>
            <a:r>
              <a:rPr lang="en-US" sz="2400" dirty="0"/>
              <a:t>Azure Traffic Manager can help with IP address changes during the migration.</a:t>
            </a:r>
          </a:p>
        </p:txBody>
      </p:sp>
    </p:spTree>
    <p:extLst>
      <p:ext uri="{BB962C8B-B14F-4D97-AF65-F5344CB8AC3E}">
        <p14:creationId xmlns:p14="http://schemas.microsoft.com/office/powerpoint/2010/main" val="319165867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66AC90-A7D0-421C-B77B-5B5AC9EFAC16}"/>
              </a:ext>
            </a:extLst>
          </p:cNvPr>
          <p:cNvSpPr txBox="1"/>
          <p:nvPr/>
        </p:nvSpPr>
        <p:spPr>
          <a:xfrm>
            <a:off x="660944" y="761195"/>
            <a:ext cx="9828969" cy="2222147"/>
          </a:xfrm>
          <a:prstGeom prst="rect">
            <a:avLst/>
          </a:prstGeom>
          <a:noFill/>
        </p:spPr>
        <p:txBody>
          <a:bodyPr wrap="square" lIns="182880" tIns="146304" rIns="182880" bIns="146304" rtlCol="0">
            <a:spAutoFit/>
          </a:bodyPr>
          <a:lstStyle/>
          <a:p>
            <a:pPr>
              <a:lnSpc>
                <a:spcPct val="90000"/>
              </a:lnSpc>
              <a:spcAft>
                <a:spcPts val="600"/>
              </a:spcAft>
            </a:pPr>
            <a:r>
              <a:rPr lang="en-US" sz="4800" dirty="0">
                <a:solidFill>
                  <a:schemeClr val="bg1"/>
                </a:solidFill>
                <a:latin typeface="+mj-lt"/>
              </a:rPr>
              <a:t>Next Steps</a:t>
            </a:r>
          </a:p>
          <a:p>
            <a:pPr marL="685800" indent="-685800">
              <a:lnSpc>
                <a:spcPct val="90000"/>
              </a:lnSpc>
              <a:spcAft>
                <a:spcPts val="600"/>
              </a:spcAft>
              <a:buFont typeface="Arial" panose="020B0604020202020204" pitchFamily="34" charset="0"/>
              <a:buChar char="•"/>
            </a:pPr>
            <a:r>
              <a:rPr lang="en-US" sz="4000" dirty="0">
                <a:solidFill>
                  <a:schemeClr val="bg1"/>
                </a:solidFill>
                <a:latin typeface="+mj-lt"/>
              </a:rPr>
              <a:t>Review aka.ms/dcmkit</a:t>
            </a:r>
          </a:p>
          <a:p>
            <a:pPr marL="685800" indent="-685800">
              <a:lnSpc>
                <a:spcPct val="90000"/>
              </a:lnSpc>
              <a:spcAft>
                <a:spcPts val="600"/>
              </a:spcAft>
              <a:buFont typeface="Arial" panose="020B0604020202020204" pitchFamily="34" charset="0"/>
              <a:buChar char="•"/>
            </a:pPr>
            <a:r>
              <a:rPr lang="en-US" sz="4000" dirty="0">
                <a:solidFill>
                  <a:schemeClr val="bg1"/>
                </a:solidFill>
                <a:latin typeface="+mj-lt"/>
              </a:rPr>
              <a:t>Reach us at dcmsupport@microsoft.com</a:t>
            </a:r>
            <a:endParaRPr lang="ru-RU" sz="4000" dirty="0" err="1">
              <a:solidFill>
                <a:schemeClr val="bg1"/>
              </a:solidFill>
              <a:latin typeface="+mj-lt"/>
            </a:endParaRPr>
          </a:p>
        </p:txBody>
      </p:sp>
    </p:spTree>
    <p:extLst>
      <p:ext uri="{BB962C8B-B14F-4D97-AF65-F5344CB8AC3E}">
        <p14:creationId xmlns:p14="http://schemas.microsoft.com/office/powerpoint/2010/main" val="39237205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D7A40-F053-44F4-B72A-567F330B37BB}"/>
              </a:ext>
            </a:extLst>
          </p:cNvPr>
          <p:cNvSpPr>
            <a:spLocks noGrp="1"/>
          </p:cNvSpPr>
          <p:nvPr>
            <p:ph type="title"/>
          </p:nvPr>
        </p:nvSpPr>
        <p:spPr/>
        <p:txBody>
          <a:bodyPr/>
          <a:lstStyle/>
          <a:p>
            <a:r>
              <a:rPr lang="en-US" dirty="0"/>
              <a:t>Right customers for migration</a:t>
            </a:r>
          </a:p>
        </p:txBody>
      </p:sp>
      <p:sp>
        <p:nvSpPr>
          <p:cNvPr id="3" name="Text Placeholder 2">
            <a:extLst>
              <a:ext uri="{FF2B5EF4-FFF2-40B4-BE49-F238E27FC236}">
                <a16:creationId xmlns:a16="http://schemas.microsoft.com/office/drawing/2014/main" id="{4E9927AC-58A1-4B0F-9246-B120B1BC3F7E}"/>
              </a:ext>
            </a:extLst>
          </p:cNvPr>
          <p:cNvSpPr>
            <a:spLocks noGrp="1"/>
          </p:cNvSpPr>
          <p:nvPr>
            <p:ph type="body" sz="quarter" idx="10"/>
          </p:nvPr>
        </p:nvSpPr>
        <p:spPr>
          <a:xfrm>
            <a:off x="295367" y="1152144"/>
            <a:ext cx="11386350" cy="4211602"/>
          </a:xfrm>
        </p:spPr>
        <p:txBody>
          <a:bodyPr/>
          <a:lstStyle/>
          <a:p>
            <a:pPr marL="514350" indent="-514350">
              <a:buFont typeface="+mj-lt"/>
              <a:buAutoNum type="arabicPeriod"/>
            </a:pPr>
            <a:r>
              <a:rPr lang="en-US" dirty="0"/>
              <a:t>Customers that pay you annually</a:t>
            </a:r>
          </a:p>
          <a:p>
            <a:pPr marL="514350" indent="-514350">
              <a:buFont typeface="+mj-lt"/>
              <a:buAutoNum type="arabicPeriod"/>
            </a:pPr>
            <a:r>
              <a:rPr lang="en-US" dirty="0"/>
              <a:t>Customers that want more elasticity</a:t>
            </a:r>
          </a:p>
          <a:p>
            <a:pPr marL="514350" indent="-514350">
              <a:buFont typeface="+mj-lt"/>
              <a:buAutoNum type="arabicPeriod"/>
            </a:pPr>
            <a:r>
              <a:rPr lang="en-US" dirty="0"/>
              <a:t>Customers with own licenses for Windows Server and SQL Server</a:t>
            </a:r>
          </a:p>
          <a:p>
            <a:pPr marL="514350" indent="-514350">
              <a:buFont typeface="+mj-lt"/>
              <a:buAutoNum type="arabicPeriod"/>
            </a:pPr>
            <a:r>
              <a:rPr lang="en-US" dirty="0"/>
              <a:t>Enterprise customers with specific compliance requirements</a:t>
            </a:r>
          </a:p>
          <a:p>
            <a:pPr marL="514350" indent="-514350">
              <a:buFont typeface="+mj-lt"/>
              <a:buAutoNum type="arabicPeriod"/>
            </a:pPr>
            <a:r>
              <a:rPr lang="en-US" dirty="0"/>
              <a:t>Customers that are interested in geo-expansion</a:t>
            </a:r>
          </a:p>
          <a:p>
            <a:pPr marL="514350" indent="-514350">
              <a:buFont typeface="+mj-lt"/>
              <a:buAutoNum type="arabicPeriod"/>
            </a:pPr>
            <a:r>
              <a:rPr lang="en-US" dirty="0"/>
              <a:t>Customers that want to use rich public cloud service portfolio and go beyond IaaS</a:t>
            </a:r>
          </a:p>
        </p:txBody>
      </p:sp>
    </p:spTree>
    <p:extLst>
      <p:ext uri="{BB962C8B-B14F-4D97-AF65-F5344CB8AC3E}">
        <p14:creationId xmlns:p14="http://schemas.microsoft.com/office/powerpoint/2010/main" val="13819728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D838B-B352-4AA0-9AE4-7176DE78C0B9}"/>
              </a:ext>
            </a:extLst>
          </p:cNvPr>
          <p:cNvSpPr>
            <a:spLocks noGrp="1"/>
          </p:cNvSpPr>
          <p:nvPr>
            <p:ph type="title"/>
          </p:nvPr>
        </p:nvSpPr>
        <p:spPr/>
        <p:txBody>
          <a:bodyPr/>
          <a:lstStyle/>
          <a:p>
            <a:r>
              <a:rPr lang="en-US" dirty="0"/>
              <a:t>Right workloads</a:t>
            </a:r>
          </a:p>
        </p:txBody>
      </p:sp>
      <p:sp>
        <p:nvSpPr>
          <p:cNvPr id="3" name="Text Placeholder 2">
            <a:extLst>
              <a:ext uri="{FF2B5EF4-FFF2-40B4-BE49-F238E27FC236}">
                <a16:creationId xmlns:a16="http://schemas.microsoft.com/office/drawing/2014/main" id="{CD81CE71-AC07-4D86-BADD-A534CF0AD198}"/>
              </a:ext>
            </a:extLst>
          </p:cNvPr>
          <p:cNvSpPr>
            <a:spLocks noGrp="1"/>
          </p:cNvSpPr>
          <p:nvPr>
            <p:ph type="body" sz="quarter" idx="10"/>
          </p:nvPr>
        </p:nvSpPr>
        <p:spPr>
          <a:xfrm>
            <a:off x="295367" y="1152144"/>
            <a:ext cx="11887200" cy="3307380"/>
          </a:xfrm>
        </p:spPr>
        <p:txBody>
          <a:bodyPr/>
          <a:lstStyle/>
          <a:p>
            <a:pPr marL="457200" indent="-457200">
              <a:buFont typeface="Arial" panose="020B0604020202020204" pitchFamily="34" charset="0"/>
              <a:buChar char="•"/>
            </a:pPr>
            <a:r>
              <a:rPr lang="en-US" dirty="0"/>
              <a:t>Workloads that can benefit from running not 24/7</a:t>
            </a:r>
          </a:p>
          <a:p>
            <a:pPr marL="457200" indent="-457200">
              <a:buFont typeface="Arial" panose="020B0604020202020204" pitchFamily="34" charset="0"/>
              <a:buChar char="•"/>
            </a:pPr>
            <a:r>
              <a:rPr lang="en-US" dirty="0"/>
              <a:t>Business-critical workloads, running 24/7</a:t>
            </a:r>
          </a:p>
          <a:p>
            <a:pPr marL="457200" indent="-457200">
              <a:buFont typeface="Arial" panose="020B0604020202020204" pitchFamily="34" charset="0"/>
              <a:buChar char="•"/>
            </a:pPr>
            <a:r>
              <a:rPr lang="en-US" dirty="0"/>
              <a:t>Windows-based workloads</a:t>
            </a:r>
          </a:p>
          <a:p>
            <a:pPr marL="457200" indent="-457200">
              <a:buFont typeface="Arial" panose="020B0604020202020204" pitchFamily="34" charset="0"/>
              <a:buChar char="•"/>
            </a:pPr>
            <a:r>
              <a:rPr lang="en-US" dirty="0"/>
              <a:t>SQL Server DBs</a:t>
            </a:r>
          </a:p>
          <a:p>
            <a:pPr marL="457200" indent="-457200">
              <a:buFont typeface="Arial" panose="020B0604020202020204" pitchFamily="34" charset="0"/>
              <a:buChar char="•"/>
            </a:pPr>
            <a:r>
              <a:rPr lang="en-US" dirty="0"/>
              <a:t>Heavy web apps</a:t>
            </a:r>
          </a:p>
          <a:p>
            <a:pPr marL="457200" indent="-457200">
              <a:buFont typeface="Arial" panose="020B0604020202020204" pitchFamily="34" charset="0"/>
              <a:buChar char="•"/>
            </a:pPr>
            <a:r>
              <a:rPr lang="en-US" dirty="0"/>
              <a:t>Stateless workloads, that can be containerized</a:t>
            </a:r>
          </a:p>
        </p:txBody>
      </p:sp>
    </p:spTree>
    <p:extLst>
      <p:ext uri="{BB962C8B-B14F-4D97-AF65-F5344CB8AC3E}">
        <p14:creationId xmlns:p14="http://schemas.microsoft.com/office/powerpoint/2010/main" val="2908844969"/>
      </p:ext>
    </p:extLst>
  </p:cSld>
  <p:clrMapOvr>
    <a:masterClrMapping/>
  </p:clrMapOvr>
  <p:transition>
    <p:fade/>
  </p:transition>
</p:sld>
</file>

<file path=ppt/theme/theme1.xml><?xml version="1.0" encoding="utf-8"?>
<a:theme xmlns:a="http://schemas.openxmlformats.org/drawingml/2006/main" name="WHITE TEMPLATE">
  <a:themeElements>
    <a:clrScheme name="BT - Blue">
      <a:dk1>
        <a:srgbClr val="505050"/>
      </a:dk1>
      <a:lt1>
        <a:srgbClr val="FFFFFF"/>
      </a:lt1>
      <a:dk2>
        <a:srgbClr val="0078D7"/>
      </a:dk2>
      <a:lt2>
        <a:srgbClr val="CDF4FF"/>
      </a:lt2>
      <a:accent1>
        <a:srgbClr val="0078D7"/>
      </a:accent1>
      <a:accent2>
        <a:srgbClr val="002050"/>
      </a:accent2>
      <a:accent3>
        <a:srgbClr val="B4009E"/>
      </a:accent3>
      <a:accent4>
        <a:srgbClr val="5C2D91"/>
      </a:accent4>
      <a:accent5>
        <a:srgbClr val="004B5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3.potx" id="{B6013B3B-8FDD-4682-B2A0-A40DA4D88E72}" vid="{104F0BBE-44F7-43B4-B685-3CBFA0666BAE}"/>
    </a:ext>
  </a:extLst>
</a:theme>
</file>

<file path=ppt/theme/theme10.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1.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13.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14.xml><?xml version="1.0" encoding="utf-8"?>
<a:theme xmlns:a="http://schemas.openxmlformats.org/drawingml/2006/main" name="1_5-30664_S4_Q1_FY16_Light_Template">
  <a:themeElements>
    <a:clrScheme name="Custom 7">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94CFFF"/>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5.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16.xml><?xml version="1.0" encoding="utf-8"?>
<a:theme xmlns:a="http://schemas.openxmlformats.org/drawingml/2006/main" name="2_WHITE TEMPLATE">
  <a:themeElements>
    <a:clrScheme name="Custom 13">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FF00"/>
      </a:hlink>
      <a:folHlink>
        <a:srgbClr val="FFFF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17.xml><?xml version="1.0" encoding="utf-8"?>
<a:theme xmlns:a="http://schemas.openxmlformats.org/drawingml/2006/main" name="1_5-5017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BABC4CDB-E230-49BE-A9F6-33781B02F17C}"/>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3.xml><?xml version="1.0" encoding="utf-8"?>
<a:theme xmlns:a="http://schemas.openxmlformats.org/drawingml/2006/main" name="5-50057_TechSummit_FY17_Light">
  <a:themeElements>
    <a:clrScheme name="Microsoft Tech Summit v03">
      <a:dk1>
        <a:srgbClr val="161616"/>
      </a:dk1>
      <a:lt1>
        <a:srgbClr val="FFFFFF"/>
      </a:lt1>
      <a:dk2>
        <a:srgbClr val="00188F"/>
      </a:dk2>
      <a:lt2>
        <a:srgbClr val="F8F8F8"/>
      </a:lt2>
      <a:accent1>
        <a:srgbClr val="0078D7"/>
      </a:accent1>
      <a:accent2>
        <a:srgbClr val="00BCF2"/>
      </a:accent2>
      <a:accent3>
        <a:srgbClr val="D73B01"/>
      </a:accent3>
      <a:accent4>
        <a:srgbClr val="D2D2D2"/>
      </a:accent4>
      <a:accent5>
        <a:srgbClr val="FFB900"/>
      </a:accent5>
      <a:accent6>
        <a:srgbClr val="FF8C0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Summit_FY17_16x9_Template.potx" id="{0F38E6BD-6271-4EAD-8421-BBD1CAF81882}" vid="{5FDA26A8-DCBA-42BE-8369-1ED889D074FE}"/>
    </a:ext>
  </a:extLst>
</a:theme>
</file>

<file path=ppt/theme/theme4.xml><?xml version="1.0" encoding="utf-8"?>
<a:theme xmlns:a="http://schemas.openxmlformats.org/drawingml/2006/main" name="2_3-30810_Convergence_EMEA_Keynote_Template_Dark">
  <a:themeElements>
    <a:clrScheme name="Convergence EMEA Keynote">
      <a:dk1>
        <a:srgbClr val="505050"/>
      </a:dk1>
      <a:lt1>
        <a:srgbClr val="FFFFFF"/>
      </a:lt1>
      <a:dk2>
        <a:srgbClr val="0078D7"/>
      </a:dk2>
      <a:lt2>
        <a:srgbClr val="E6E6E6"/>
      </a:lt2>
      <a:accent1>
        <a:srgbClr val="0078D7"/>
      </a:accent1>
      <a:accent2>
        <a:srgbClr val="107C10"/>
      </a:accent2>
      <a:accent3>
        <a:srgbClr val="5C2D91"/>
      </a:accent3>
      <a:accent4>
        <a:srgbClr val="00BCF2"/>
      </a:accent4>
      <a:accent5>
        <a:srgbClr val="BAD80A"/>
      </a:accent5>
      <a:accent6>
        <a:srgbClr val="D83B01"/>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vergence_EMEA_2015_Keynote_Template_112815.potx" id="{DA0FC16E-D2EC-49E0-A00D-C5B1477A9FF9}" vid="{AD0C3C5F-688D-42AF-83E6-C9ACAED83AE6}"/>
    </a:ext>
  </a:extLst>
</a:theme>
</file>

<file path=ppt/theme/theme5.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6.xml><?xml version="1.0" encoding="utf-8"?>
<a:theme xmlns:a="http://schemas.openxmlformats.org/drawingml/2006/main" name="1_WHITE TEMPLATE">
  <a:themeElements>
    <a:clrScheme name="Custom 17">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FFC000"/>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VLAB Template">
  <a:themeElements>
    <a:clrScheme name="Volume Licensing Customer Advisory Board">
      <a:dk1>
        <a:srgbClr val="2F2F2F"/>
      </a:dk1>
      <a:lt1>
        <a:srgbClr val="FFFFFF"/>
      </a:lt1>
      <a:dk2>
        <a:srgbClr val="2F2F2F"/>
      </a:dk2>
      <a:lt2>
        <a:srgbClr val="FFFFFF"/>
      </a:lt2>
      <a:accent1>
        <a:srgbClr val="0078D7"/>
      </a:accent1>
      <a:accent2>
        <a:srgbClr val="00BCF2"/>
      </a:accent2>
      <a:accent3>
        <a:srgbClr val="002050"/>
      </a:accent3>
      <a:accent4>
        <a:srgbClr val="008272"/>
      </a:accent4>
      <a:accent5>
        <a:srgbClr val="00B294"/>
      </a:accent5>
      <a:accent6>
        <a:srgbClr val="5C2D91"/>
      </a:accent6>
      <a:hlink>
        <a:srgbClr val="0078D7"/>
      </a:hlink>
      <a:folHlink>
        <a:srgbClr val="0078D7"/>
      </a:folHlink>
    </a:clrScheme>
    <a:fontScheme name="Segoe">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8.xml><?xml version="1.0" encoding="utf-8"?>
<a:theme xmlns:a="http://schemas.openxmlformats.org/drawingml/2006/main" name="3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id="{ACE1F860-A7C5-4F6A-9659-FD362B4E8CFA}" vid="{D991A258-702D-4C0C-9E71-E30025EE76B0}"/>
    </a:ext>
  </a:extLst>
</a:theme>
</file>

<file path=ppt/theme/theme9.xml><?xml version="1.0" encoding="utf-8"?>
<a:theme xmlns:a="http://schemas.openxmlformats.org/drawingml/2006/main" name="2_5-50091_TR24_BO_CT_Templat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FFF400E18DBE449B1933769BB01003B" ma:contentTypeVersion="4" ma:contentTypeDescription="Create a new document." ma:contentTypeScope="" ma:versionID="ef031bd5c291066380211378c182750f">
  <xsd:schema xmlns:xsd="http://www.w3.org/2001/XMLSchema" xmlns:xs="http://www.w3.org/2001/XMLSchema" xmlns:p="http://schemas.microsoft.com/office/2006/metadata/properties" xmlns:ns2="c562dace-07c3-4841-a4b9-f4d0620b55f2" targetNamespace="http://schemas.microsoft.com/office/2006/metadata/properties" ma:root="true" ma:fieldsID="e87f60c7b3dc1d8ba66bedba6838f37e" ns2:_="">
    <xsd:import namespace="c562dace-07c3-4841-a4b9-f4d0620b55f2"/>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562dace-07c3-4841-a4b9-f4d0620b55f2"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552ECA-3229-4E88-8ED0-8D34319ACBE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EAEB442-D7A0-411F-8A97-8D9CDB191C9A}">
  <ds:schemaRefs>
    <ds:schemaRef ds:uri="http://schemas.microsoft.com/sharepoint/v3/contenttype/forms"/>
  </ds:schemaRefs>
</ds:datastoreItem>
</file>

<file path=customXml/itemProps3.xml><?xml version="1.0" encoding="utf-8"?>
<ds:datastoreItem xmlns:ds="http://schemas.openxmlformats.org/officeDocument/2006/customXml" ds:itemID="{CF3EE004-4DE9-43A1-BA98-AC6398B542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562dace-07c3-4841-a4b9-f4d0620b55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6741</Words>
  <Application>Microsoft Office PowerPoint</Application>
  <PresentationFormat>Custom</PresentationFormat>
  <Paragraphs>1156</Paragraphs>
  <Slides>72</Slides>
  <Notes>40</Notes>
  <HiddenSlides>15</HiddenSlides>
  <MMClips>0</MMClips>
  <ScaleCrop>false</ScaleCrop>
  <HeadingPairs>
    <vt:vector size="8" baseType="variant">
      <vt:variant>
        <vt:lpstr>Fonts Used</vt:lpstr>
      </vt:variant>
      <vt:variant>
        <vt:i4>16</vt:i4>
      </vt:variant>
      <vt:variant>
        <vt:lpstr>Theme</vt:lpstr>
      </vt:variant>
      <vt:variant>
        <vt:i4>17</vt:i4>
      </vt:variant>
      <vt:variant>
        <vt:lpstr>Embedded OLE Servers</vt:lpstr>
      </vt:variant>
      <vt:variant>
        <vt:i4>1</vt:i4>
      </vt:variant>
      <vt:variant>
        <vt:lpstr>Slide Titles</vt:lpstr>
      </vt:variant>
      <vt:variant>
        <vt:i4>72</vt:i4>
      </vt:variant>
    </vt:vector>
  </HeadingPairs>
  <TitlesOfParts>
    <vt:vector size="106" baseType="lpstr">
      <vt:lpstr>MS PGothic</vt:lpstr>
      <vt:lpstr>MS PGothic</vt:lpstr>
      <vt:lpstr>Arial</vt:lpstr>
      <vt:lpstr>Calibri</vt:lpstr>
      <vt:lpstr>Consolas</vt:lpstr>
      <vt:lpstr>Engravers MT</vt:lpstr>
      <vt:lpstr>Segoe Light</vt:lpstr>
      <vt:lpstr>Segoe Pro Display</vt:lpstr>
      <vt:lpstr>Segoe Pro Display Light</vt:lpstr>
      <vt:lpstr>Segoe Pro Semibold</vt:lpstr>
      <vt:lpstr>Segoe Pro SemiLight</vt:lpstr>
      <vt:lpstr>Segoe UI</vt:lpstr>
      <vt:lpstr>Segoe UI Light</vt:lpstr>
      <vt:lpstr>Segoe UI Semibold</vt:lpstr>
      <vt:lpstr>Segoe UI Semilight</vt:lpstr>
      <vt:lpstr>Wingdings</vt:lpstr>
      <vt:lpstr>WHITE TEMPLATE</vt:lpstr>
      <vt:lpstr>3_WHITE TEMPLATE</vt:lpstr>
      <vt:lpstr>5-50057_TechSummit_FY17_Light</vt:lpstr>
      <vt:lpstr>2_3-30810_Convergence_EMEA_Keynote_Template_Dark</vt:lpstr>
      <vt:lpstr>1_5-50113_Microsoft_Ready_Light_Template</vt:lpstr>
      <vt:lpstr>1_WHITE TEMPLATE</vt:lpstr>
      <vt:lpstr>VLAB Template</vt:lpstr>
      <vt:lpstr>3_5-50091_TR24_BO_CT_Template</vt:lpstr>
      <vt:lpstr>2_5-50091_TR24_BO_CT_Template</vt:lpstr>
      <vt:lpstr>5-50111_Build 2017_LIGHT GRAY TEMPLATE</vt:lpstr>
      <vt:lpstr>5-30664_S4_Q1_FY16_Light_Template</vt:lpstr>
      <vt:lpstr>C+E Readiness Template</vt:lpstr>
      <vt:lpstr>5-50109_Microsoft_Light_Template</vt:lpstr>
      <vt:lpstr>1_5-30664_S4_Q1_FY16_Light_Template</vt:lpstr>
      <vt:lpstr>SQL Server 2017</vt:lpstr>
      <vt:lpstr>2_WHITE TEMPLATE</vt:lpstr>
      <vt:lpstr>1_5-50173_Microsoft_Ready_Light_Template</vt:lpstr>
      <vt:lpstr>CorelDRAW</vt:lpstr>
      <vt:lpstr>Datacenter Migration Journey Overview</vt:lpstr>
      <vt:lpstr>Workshop agenda</vt:lpstr>
      <vt:lpstr>Datacenter migration journey</vt:lpstr>
      <vt:lpstr>What are customers looking to migrate to the cloud?</vt:lpstr>
      <vt:lpstr>Two options to consider</vt:lpstr>
      <vt:lpstr>CSP Direct partners get:</vt:lpstr>
      <vt:lpstr>Demo: Azure Calculator for CSP Partners</vt:lpstr>
      <vt:lpstr>Right customers for migration</vt:lpstr>
      <vt:lpstr>Right workloads</vt:lpstr>
      <vt:lpstr>Migration Plan v1</vt:lpstr>
      <vt:lpstr>Azure in CSP model</vt:lpstr>
      <vt:lpstr>Cloud Solution Provider (CSP) – innovative business model for Microsoft Partners.</vt:lpstr>
      <vt:lpstr>Azure in CSP enables partners to…</vt:lpstr>
      <vt:lpstr>One program, two different business models</vt:lpstr>
      <vt:lpstr>Partner Center Portal</vt:lpstr>
      <vt:lpstr>Selling Azure through CSP </vt:lpstr>
      <vt:lpstr>Demo: Partner Center</vt:lpstr>
      <vt:lpstr>Azure CSP Practices</vt:lpstr>
      <vt:lpstr>Microsoft doesn’t provide any support to CSP Customers.</vt:lpstr>
      <vt:lpstr>Technical support for Azure services</vt:lpstr>
      <vt:lpstr>Support options for CSP Partners</vt:lpstr>
      <vt:lpstr>Pricing and billing of Azure services</vt:lpstr>
      <vt:lpstr>Possible integrations</vt:lpstr>
      <vt:lpstr>Azure IaaS</vt:lpstr>
      <vt:lpstr>PowerPoint Presentation</vt:lpstr>
      <vt:lpstr>Core components of Azure IaaS </vt:lpstr>
      <vt:lpstr>PowerPoint Presentation</vt:lpstr>
      <vt:lpstr>Compute options for all types of apps</vt:lpstr>
      <vt:lpstr>.. From entry-level to storage optimized …</vt:lpstr>
      <vt:lpstr>.. From memory optimized to HPC</vt:lpstr>
      <vt:lpstr>Leverage Azure Marketplace</vt:lpstr>
      <vt:lpstr>PowerPoint Presentation</vt:lpstr>
      <vt:lpstr>Why VM Scale Sets?</vt:lpstr>
      <vt:lpstr>Azure Batch </vt:lpstr>
      <vt:lpstr>PowerPoint Presentation</vt:lpstr>
      <vt:lpstr>PowerPoint Presentation</vt:lpstr>
      <vt:lpstr>Azure App Service</vt:lpstr>
      <vt:lpstr>Microsoft Global Network</vt:lpstr>
      <vt:lpstr>Robust networking infrastructure services </vt:lpstr>
      <vt:lpstr>Connectivity to Azure</vt:lpstr>
      <vt:lpstr>Connectivity within Azure</vt:lpstr>
      <vt:lpstr>Azure Storage Services</vt:lpstr>
      <vt:lpstr>What are Managed Disks?</vt:lpstr>
      <vt:lpstr>Disks - Best Practices</vt:lpstr>
      <vt:lpstr>Azure Database Services</vt:lpstr>
      <vt:lpstr>Why Azure SQL Managed Instance?</vt:lpstr>
      <vt:lpstr>What is SQL Database Managed Instance?</vt:lpstr>
      <vt:lpstr>Managed Instance: Unmatched PaaS capabilities</vt:lpstr>
      <vt:lpstr>How to choose between PaaS and IaaS?</vt:lpstr>
      <vt:lpstr>Some apps don’t need Managed Instance</vt:lpstr>
      <vt:lpstr>Managed Instance: destination for even the most demanding applications</vt:lpstr>
      <vt:lpstr>Full security &amp; isolation</vt:lpstr>
      <vt:lpstr>Nearly 100% compatibility with SQL server</vt:lpstr>
      <vt:lpstr>Migration: Version compatibility</vt:lpstr>
      <vt:lpstr>Azure Database Migration Service (DMS)</vt:lpstr>
      <vt:lpstr>Migration: SSIS / SSAS / SSRS</vt:lpstr>
      <vt:lpstr>SSIS PaaS service (in preview)</vt:lpstr>
      <vt:lpstr>Demo:  Migrate Easily to Managed Instance</vt:lpstr>
      <vt:lpstr>DATA CDN for your Edge  Geo-Replication to edges of your deployments</vt:lpstr>
      <vt:lpstr>Keep data up-to-date across all SQL databases Distributed Applications</vt:lpstr>
      <vt:lpstr>Seamless cloud integration  Easy lift-and-shift, integrate and distribute </vt:lpstr>
      <vt:lpstr>Managed community VERSION MySQL, PostgreSQL, and MariaDB</vt:lpstr>
      <vt:lpstr>Migration technics</vt:lpstr>
      <vt:lpstr>Migration approaches</vt:lpstr>
      <vt:lpstr>Uploading large amounts of data to Azure</vt:lpstr>
      <vt:lpstr>Migration assessment</vt:lpstr>
      <vt:lpstr>VM assessment with Cloudamize</vt:lpstr>
      <vt:lpstr>Database assessment with DMA</vt:lpstr>
      <vt:lpstr>Building v2 of the migration plan</vt:lpstr>
      <vt:lpstr>Execute the migration plan</vt:lpstr>
      <vt:lpstr>Best Practices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CSP</dc:title>
  <dc:creator/>
  <cp:lastModifiedBy/>
  <cp:revision>1</cp:revision>
  <dcterms:modified xsi:type="dcterms:W3CDTF">2018-06-06T11:45:25Z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0x010100BFFF400E18DBE449B1933769BB01003B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kirilk@microsoft.com</vt:lpwstr>
  </property>
  <property fmtid="{D5CDD505-2E9C-101B-9397-08002B2CF9AE}" pid="6" name="MSIP_Label_f42aa342-8706-4288-bd11-ebb85995028c_SetDate">
    <vt:lpwstr>2017-11-07T22:11:45.4023127Z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